
<file path=[Content_Types].xml><?xml version="1.0" encoding="utf-8"?>
<Types xmlns="http://schemas.openxmlformats.org/package/2006/content-types">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82" r:id="rId2"/>
    <p:sldId id="307" r:id="rId3"/>
    <p:sldId id="313" r:id="rId4"/>
    <p:sldId id="314" r:id="rId5"/>
    <p:sldId id="312" r:id="rId6"/>
    <p:sldId id="310" r:id="rId7"/>
    <p:sldId id="306"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08"/>
    <p:restoredTop sz="93734"/>
  </p:normalViewPr>
  <p:slideViewPr>
    <p:cSldViewPr>
      <p:cViewPr varScale="1">
        <p:scale>
          <a:sx n="159" d="100"/>
          <a:sy n="159" d="100"/>
        </p:scale>
        <p:origin x="200" y="88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6FC21-FE0E-46DC-87FE-CA3E97921399}" type="datetimeFigureOut">
              <a:rPr lang="en-US" smtClean="0"/>
              <a:t>1/14/20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E6248E-72B7-457C-8CB3-9BEF87B01B1B}" type="slidenum">
              <a:rPr lang="en-US" smtClean="0"/>
              <a:t>‹#›</a:t>
            </a:fld>
            <a:endParaRPr lang="en-US"/>
          </a:p>
        </p:txBody>
      </p:sp>
    </p:spTree>
    <p:extLst>
      <p:ext uri="{BB962C8B-B14F-4D97-AF65-F5344CB8AC3E}">
        <p14:creationId xmlns:p14="http://schemas.microsoft.com/office/powerpoint/2010/main" val="710648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E6248E-72B7-457C-8CB3-9BEF87B01B1B}" type="slidenum">
              <a:rPr lang="en-US" smtClean="0"/>
              <a:t>7</a:t>
            </a:fld>
            <a:endParaRPr lang="en-US"/>
          </a:p>
        </p:txBody>
      </p:sp>
    </p:spTree>
    <p:extLst>
      <p:ext uri="{BB962C8B-B14F-4D97-AF65-F5344CB8AC3E}">
        <p14:creationId xmlns:p14="http://schemas.microsoft.com/office/powerpoint/2010/main" val="619766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A4625E-A8E2-4147-9965-E39B41D3D3EF}"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1102717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4625E-A8E2-4147-9965-E39B41D3D3EF}"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10420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4625E-A8E2-4147-9965-E39B41D3D3EF}"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239516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A4625E-A8E2-4147-9965-E39B41D3D3EF}"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3840789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A4625E-A8E2-4147-9965-E39B41D3D3EF}" type="datetimeFigureOut">
              <a:rPr lang="en-US" smtClean="0"/>
              <a:t>1/14/20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1257675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A4625E-A8E2-4147-9965-E39B41D3D3EF}"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76760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A4625E-A8E2-4147-9965-E39B41D3D3EF}" type="datetimeFigureOut">
              <a:rPr lang="en-US" smtClean="0"/>
              <a:t>1/14/20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427525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A4625E-A8E2-4147-9965-E39B41D3D3EF}" type="datetimeFigureOut">
              <a:rPr lang="en-US" smtClean="0"/>
              <a:t>1/14/20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253106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A4625E-A8E2-4147-9965-E39B41D3D3EF}" type="datetimeFigureOut">
              <a:rPr lang="en-US" smtClean="0"/>
              <a:t>1/14/20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2444148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A4625E-A8E2-4147-9965-E39B41D3D3EF}"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33729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A4625E-A8E2-4147-9965-E39B41D3D3EF}" type="datetimeFigureOut">
              <a:rPr lang="en-US" smtClean="0"/>
              <a:t>1/14/20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64F02-E3EE-4CF4-A6CF-7A417C496906}" type="slidenum">
              <a:rPr lang="en-US" smtClean="0"/>
              <a:t>‹#›</a:t>
            </a:fld>
            <a:endParaRPr lang="en-US"/>
          </a:p>
        </p:txBody>
      </p:sp>
    </p:spTree>
    <p:extLst>
      <p:ext uri="{BB962C8B-B14F-4D97-AF65-F5344CB8AC3E}">
        <p14:creationId xmlns:p14="http://schemas.microsoft.com/office/powerpoint/2010/main" val="813508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4625E-A8E2-4147-9965-E39B41D3D3EF}" type="datetimeFigureOut">
              <a:rPr lang="en-US" smtClean="0"/>
              <a:t>1/14/20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64F02-E3EE-4CF4-A6CF-7A417C496906}" type="slidenum">
              <a:rPr lang="en-US" smtClean="0"/>
              <a:t>‹#›</a:t>
            </a:fld>
            <a:endParaRPr lang="en-US"/>
          </a:p>
        </p:txBody>
      </p:sp>
    </p:spTree>
    <p:extLst>
      <p:ext uri="{BB962C8B-B14F-4D97-AF65-F5344CB8AC3E}">
        <p14:creationId xmlns:p14="http://schemas.microsoft.com/office/powerpoint/2010/main" val="41120929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luejeans.com/numbers" TargetMode="External"/><Relationship Id="rId2" Type="http://schemas.openxmlformats.org/officeDocument/2006/relationships/hyperlink" Target="https://bluejeans.com/273705843/1875?src=calendarLin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7" Type="http://schemas.openxmlformats.org/officeDocument/2006/relationships/image" Target="../media/image7.tiff"/><Relationship Id="rId2" Type="http://schemas.openxmlformats.org/officeDocument/2006/relationships/image" Target="../media/image2.tiff"/><Relationship Id="rId1" Type="http://schemas.openxmlformats.org/officeDocument/2006/relationships/slideLayout" Target="../slideLayouts/slideLayout7.xml"/><Relationship Id="rId6" Type="http://schemas.openxmlformats.org/officeDocument/2006/relationships/image" Target="../media/image6.tiff"/><Relationship Id="rId5" Type="http://schemas.openxmlformats.org/officeDocument/2006/relationships/image" Target="../media/image5.tiff"/><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343400"/>
            <a:ext cx="8486490" cy="2092881"/>
          </a:xfrm>
          <a:prstGeom prst="rect">
            <a:avLst/>
          </a:prstGeom>
          <a:noFill/>
        </p:spPr>
        <p:txBody>
          <a:bodyPr wrap="none" rtlCol="0">
            <a:spAutoFit/>
          </a:bodyPr>
          <a:lstStyle/>
          <a:p>
            <a:r>
              <a:rPr lang="en-US" sz="1400" b="1" dirty="0"/>
              <a:t>BLUEJEANS CONNECTION INFO:</a:t>
            </a:r>
          </a:p>
          <a:p>
            <a:r>
              <a:rPr lang="en-US" sz="1400" b="1" dirty="0"/>
              <a:t> To join the meeting on a computer or mobile phone: </a:t>
            </a:r>
            <a:r>
              <a:rPr lang="en-US" sz="1400" b="1" dirty="0">
                <a:hlinkClick r:id="rId2"/>
              </a:rPr>
              <a:t>https://bluejeans.com/273705843/1875?src=calendarLink</a:t>
            </a:r>
            <a:endParaRPr lang="en-US" sz="1400" b="1" dirty="0"/>
          </a:p>
          <a:p>
            <a:endParaRPr lang="en-US" sz="1400" b="1" dirty="0"/>
          </a:p>
          <a:p>
            <a:r>
              <a:rPr lang="en-US" sz="1400" b="1" dirty="0"/>
              <a:t> Phone Dial-in +1.408.740.7256 (US (San Jose))</a:t>
            </a:r>
          </a:p>
          <a:p>
            <a:r>
              <a:rPr lang="en-US" sz="1400" b="1" dirty="0"/>
              <a:t> +1.866.226.4650 (US Toll Free)</a:t>
            </a:r>
          </a:p>
          <a:p>
            <a:r>
              <a:rPr lang="en-US" sz="1400" b="1" dirty="0"/>
              <a:t> +1.408.317.9253 (US (Primary, San Jose)) </a:t>
            </a:r>
          </a:p>
          <a:p>
            <a:endParaRPr lang="en-US" sz="1400" b="1" dirty="0"/>
          </a:p>
          <a:p>
            <a:r>
              <a:rPr lang="en-US" sz="1400" b="1" dirty="0"/>
              <a:t>Global Numbers: </a:t>
            </a:r>
            <a:r>
              <a:rPr lang="en-US" sz="1400" b="1" dirty="0">
                <a:hlinkClick r:id="rId3"/>
              </a:rPr>
              <a:t>http://bluejeans.com/numbers</a:t>
            </a:r>
            <a:endParaRPr lang="en-US" sz="1400" b="1" dirty="0"/>
          </a:p>
          <a:p>
            <a:r>
              <a:rPr lang="en-US" sz="1400" b="1" dirty="0"/>
              <a:t> </a:t>
            </a:r>
            <a:r>
              <a:rPr lang="en-US" b="1" dirty="0"/>
              <a:t>Meeting ID: 273 705 843</a:t>
            </a:r>
          </a:p>
        </p:txBody>
      </p:sp>
      <p:sp>
        <p:nvSpPr>
          <p:cNvPr id="3" name="TextBox 2"/>
          <p:cNvSpPr txBox="1"/>
          <p:nvPr/>
        </p:nvSpPr>
        <p:spPr>
          <a:xfrm>
            <a:off x="533400" y="457200"/>
            <a:ext cx="8382000" cy="2985433"/>
          </a:xfrm>
          <a:prstGeom prst="rect">
            <a:avLst/>
          </a:prstGeom>
          <a:noFill/>
        </p:spPr>
        <p:txBody>
          <a:bodyPr wrap="square" rtlCol="0">
            <a:spAutoFit/>
          </a:bodyPr>
          <a:lstStyle/>
          <a:p>
            <a:r>
              <a:rPr lang="en-US" sz="3200" b="1" dirty="0"/>
              <a:t>Run 19 RHIC Machine/Experiments Meeting</a:t>
            </a:r>
          </a:p>
          <a:p>
            <a:pPr algn="ctr"/>
            <a:r>
              <a:rPr lang="en-US" sz="1600" i="1" dirty="0"/>
              <a:t>January 14, 2020</a:t>
            </a:r>
          </a:p>
          <a:p>
            <a:r>
              <a:rPr lang="en-US" sz="2000" b="1" dirty="0">
                <a:solidFill>
                  <a:srgbClr val="0000FF"/>
                </a:solidFill>
              </a:rPr>
              <a:t>Agenda:</a:t>
            </a:r>
          </a:p>
          <a:p>
            <a:endParaRPr lang="en-US" sz="2000" b="1" dirty="0"/>
          </a:p>
          <a:p>
            <a:pPr marL="342900" indent="-342900">
              <a:buFont typeface="Arial" panose="020B0604020202020204" pitchFamily="34" charset="0"/>
              <a:buChar char="•"/>
            </a:pPr>
            <a:r>
              <a:rPr lang="en-US" sz="2000" dirty="0"/>
              <a:t>General discussion of Run 20				- W. Christie</a:t>
            </a:r>
            <a:endParaRPr lang="en-US" dirty="0"/>
          </a:p>
          <a:p>
            <a:pPr marL="342900" indent="-342900">
              <a:buFont typeface="Arial" panose="020B0604020202020204" pitchFamily="34" charset="0"/>
              <a:buChar char="•"/>
            </a:pPr>
            <a:r>
              <a:rPr lang="en-US" sz="2000" dirty="0"/>
              <a:t>Collider Update					- C. Liu</a:t>
            </a:r>
          </a:p>
          <a:p>
            <a:pPr marL="342900" indent="-342900">
              <a:buFont typeface="Arial" panose="020B0604020202020204" pitchFamily="34" charset="0"/>
              <a:buChar char="•"/>
            </a:pPr>
            <a:r>
              <a:rPr lang="en-US" sz="2000" dirty="0" err="1"/>
              <a:t>LEReC</a:t>
            </a:r>
            <a:r>
              <a:rPr lang="en-US" sz="2000" dirty="0"/>
              <a:t> Update						- A. </a:t>
            </a:r>
            <a:r>
              <a:rPr lang="en-US" sz="2000" dirty="0" err="1"/>
              <a:t>Fedotov</a:t>
            </a:r>
            <a:endParaRPr lang="en-US" sz="2000" dirty="0"/>
          </a:p>
          <a:p>
            <a:pPr marL="342900" indent="-342900">
              <a:buFont typeface="Arial" panose="020B0604020202020204" pitchFamily="34" charset="0"/>
              <a:buChar char="•"/>
            </a:pPr>
            <a:r>
              <a:rPr lang="en-US" sz="2000" dirty="0"/>
              <a:t>STAR Status/update					- J.H. Lee</a:t>
            </a:r>
          </a:p>
          <a:p>
            <a:pPr marL="342900" indent="-342900">
              <a:buFont typeface="Arial" panose="020B0604020202020204" pitchFamily="34" charset="0"/>
              <a:buChar char="•"/>
            </a:pPr>
            <a:r>
              <a:rPr lang="en-US" sz="2000" dirty="0"/>
              <a:t>All Other Business (AOB)</a:t>
            </a:r>
          </a:p>
        </p:txBody>
      </p:sp>
    </p:spTree>
    <p:extLst>
      <p:ext uri="{BB962C8B-B14F-4D97-AF65-F5344CB8AC3E}">
        <p14:creationId xmlns:p14="http://schemas.microsoft.com/office/powerpoint/2010/main" val="346111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104AF39-1F75-FB46-84A3-8331B1EFA7EE}"/>
              </a:ext>
            </a:extLst>
          </p:cNvPr>
          <p:cNvPicPr>
            <a:picLocks noChangeAspect="1"/>
          </p:cNvPicPr>
          <p:nvPr/>
        </p:nvPicPr>
        <p:blipFill>
          <a:blip r:embed="rId2"/>
          <a:stretch>
            <a:fillRect/>
          </a:stretch>
        </p:blipFill>
        <p:spPr>
          <a:xfrm>
            <a:off x="1182726" y="304800"/>
            <a:ext cx="7199274" cy="5181600"/>
          </a:xfrm>
          <a:prstGeom prst="rect">
            <a:avLst/>
          </a:prstGeom>
        </p:spPr>
      </p:pic>
      <p:sp>
        <p:nvSpPr>
          <p:cNvPr id="7" name="TextBox 6">
            <a:extLst>
              <a:ext uri="{FF2B5EF4-FFF2-40B4-BE49-F238E27FC236}">
                <a16:creationId xmlns:a16="http://schemas.microsoft.com/office/drawing/2014/main" id="{E2F61D69-8D83-FF48-B620-CC9E6A252609}"/>
              </a:ext>
            </a:extLst>
          </p:cNvPr>
          <p:cNvSpPr txBox="1"/>
          <p:nvPr/>
        </p:nvSpPr>
        <p:spPr>
          <a:xfrm>
            <a:off x="914400" y="5486400"/>
            <a:ext cx="7924800" cy="954107"/>
          </a:xfrm>
          <a:prstGeom prst="rect">
            <a:avLst/>
          </a:prstGeom>
          <a:noFill/>
        </p:spPr>
        <p:txBody>
          <a:bodyPr wrap="square" rtlCol="0">
            <a:spAutoFit/>
          </a:bodyPr>
          <a:lstStyle/>
          <a:p>
            <a:r>
              <a:rPr lang="en-US" sz="1400" b="1" dirty="0"/>
              <a:t>N.B.   This schedule assumes that we end up with a budget that allows for a 28 </a:t>
            </a:r>
            <a:r>
              <a:rPr lang="en-US" sz="1400" b="1" dirty="0" err="1"/>
              <a:t>Cryo</a:t>
            </a:r>
            <a:r>
              <a:rPr lang="en-US" sz="1400" b="1" dirty="0"/>
              <a:t> week run.</a:t>
            </a:r>
          </a:p>
          <a:p>
            <a:r>
              <a:rPr lang="en-US" sz="1400" dirty="0"/>
              <a:t>          The actual transition date between 11.5 and 9.2 GeV Physics running will be a matter of discussion as the run progresses.</a:t>
            </a:r>
          </a:p>
          <a:p>
            <a:r>
              <a:rPr lang="en-US" sz="1400" dirty="0"/>
              <a:t>          It is likely that STAR will request to start/run the Fixed target sometime in mid to late January.</a:t>
            </a:r>
          </a:p>
        </p:txBody>
      </p:sp>
    </p:spTree>
    <p:extLst>
      <p:ext uri="{BB962C8B-B14F-4D97-AF65-F5344CB8AC3E}">
        <p14:creationId xmlns:p14="http://schemas.microsoft.com/office/powerpoint/2010/main" val="2530868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9B96B4-C905-DD4C-B80A-43F849CAD5B1}"/>
              </a:ext>
            </a:extLst>
          </p:cNvPr>
          <p:cNvSpPr txBox="1"/>
          <p:nvPr/>
        </p:nvSpPr>
        <p:spPr>
          <a:xfrm>
            <a:off x="1143000" y="228600"/>
            <a:ext cx="7239000" cy="830997"/>
          </a:xfrm>
          <a:prstGeom prst="rect">
            <a:avLst/>
          </a:prstGeom>
          <a:noFill/>
        </p:spPr>
        <p:txBody>
          <a:bodyPr wrap="square" rtlCol="0">
            <a:spAutoFit/>
          </a:bodyPr>
          <a:lstStyle/>
          <a:p>
            <a:pPr algn="ctr"/>
            <a:r>
              <a:rPr lang="en-US" sz="2400" dirty="0">
                <a:solidFill>
                  <a:srgbClr val="0000FF"/>
                </a:solidFill>
              </a:rPr>
              <a:t>Summary of interleaving </a:t>
            </a:r>
            <a:r>
              <a:rPr lang="en-US" sz="2400" dirty="0" err="1">
                <a:solidFill>
                  <a:srgbClr val="0000FF"/>
                </a:solidFill>
              </a:rPr>
              <a:t>LEReC</a:t>
            </a:r>
            <a:r>
              <a:rPr lang="en-US" sz="2400" dirty="0">
                <a:solidFill>
                  <a:srgbClr val="0000FF"/>
                </a:solidFill>
              </a:rPr>
              <a:t> Commissioning with the STAR Physics running</a:t>
            </a:r>
          </a:p>
        </p:txBody>
      </p:sp>
      <p:sp>
        <p:nvSpPr>
          <p:cNvPr id="4" name="TextBox 3">
            <a:extLst>
              <a:ext uri="{FF2B5EF4-FFF2-40B4-BE49-F238E27FC236}">
                <a16:creationId xmlns:a16="http://schemas.microsoft.com/office/drawing/2014/main" id="{C5FE1ACE-4D18-8E4C-B547-215CBFA01D89}"/>
              </a:ext>
            </a:extLst>
          </p:cNvPr>
          <p:cNvSpPr txBox="1"/>
          <p:nvPr/>
        </p:nvSpPr>
        <p:spPr>
          <a:xfrm>
            <a:off x="457200" y="990600"/>
            <a:ext cx="8305800" cy="2246769"/>
          </a:xfrm>
          <a:prstGeom prst="rect">
            <a:avLst/>
          </a:prstGeom>
          <a:noFill/>
        </p:spPr>
        <p:txBody>
          <a:bodyPr wrap="square" rtlCol="0">
            <a:spAutoFit/>
          </a:bodyPr>
          <a:lstStyle/>
          <a:p>
            <a:r>
              <a:rPr lang="en-US" sz="1400" dirty="0"/>
              <a:t>Meeting held on December 17, 2018 to discuss Strategy/plan:</a:t>
            </a:r>
          </a:p>
          <a:p>
            <a:pPr marL="285750" indent="-285750">
              <a:buFontTx/>
              <a:buChar char="-"/>
            </a:pPr>
            <a:r>
              <a:rPr lang="en-US" sz="1400" dirty="0"/>
              <a:t>Once collisions available, Spend the first about week getting STAR tuned up and the Physics running going.</a:t>
            </a:r>
          </a:p>
          <a:p>
            <a:pPr marL="285750" indent="-285750">
              <a:buFontTx/>
              <a:buChar char="-"/>
            </a:pPr>
            <a:r>
              <a:rPr lang="en-US" sz="1400" dirty="0"/>
              <a:t>After this first week of running, start interleaving </a:t>
            </a:r>
            <a:r>
              <a:rPr lang="en-US" sz="1400" dirty="0" err="1"/>
              <a:t>LEReC</a:t>
            </a:r>
            <a:r>
              <a:rPr lang="en-US" sz="1400" dirty="0"/>
              <a:t> commissioning</a:t>
            </a:r>
          </a:p>
          <a:p>
            <a:pPr marL="742950" lvl="1" indent="-285750">
              <a:buFontTx/>
              <a:buChar char="-"/>
            </a:pPr>
            <a:r>
              <a:rPr lang="en-US" sz="1400" dirty="0"/>
              <a:t>Idea discussed to schedule for 12 hours every other day (e.g. M, W, F)</a:t>
            </a:r>
          </a:p>
          <a:p>
            <a:pPr marL="742950" lvl="1" indent="-285750">
              <a:buFontTx/>
              <a:buChar char="-"/>
            </a:pPr>
            <a:r>
              <a:rPr lang="en-US" sz="1400" dirty="0"/>
              <a:t>Keep schedule “flexible” so that if for any reason </a:t>
            </a:r>
            <a:r>
              <a:rPr lang="en-US" sz="1400" dirty="0" err="1"/>
              <a:t>LEReC</a:t>
            </a:r>
            <a:r>
              <a:rPr lang="en-US" sz="1400" dirty="0"/>
              <a:t> can’t effective use the time it switched back to Physics running.</a:t>
            </a:r>
          </a:p>
          <a:p>
            <a:pPr marL="742950" lvl="1" indent="-285750">
              <a:buFontTx/>
              <a:buChar char="-"/>
            </a:pPr>
            <a:r>
              <a:rPr lang="en-US" sz="1400" dirty="0"/>
              <a:t> Also so that if </a:t>
            </a:r>
            <a:r>
              <a:rPr lang="en-US" sz="1400" dirty="0" err="1"/>
              <a:t>LEReC</a:t>
            </a:r>
            <a:r>
              <a:rPr lang="en-US" sz="1400" dirty="0"/>
              <a:t> is making good progress, and more time is desirable, the allotted time can be extended.</a:t>
            </a:r>
          </a:p>
          <a:p>
            <a:r>
              <a:rPr lang="en-US" sz="1400" dirty="0">
                <a:solidFill>
                  <a:srgbClr val="C00000"/>
                </a:solidFill>
              </a:rPr>
              <a:t>This is a Strategy/plan to get started on this sharing of the Collider time. Expectation is that once we see how this works we’ll discuss if we need any modifications.</a:t>
            </a:r>
          </a:p>
        </p:txBody>
      </p:sp>
      <p:sp>
        <p:nvSpPr>
          <p:cNvPr id="5" name="TextBox 4">
            <a:extLst>
              <a:ext uri="{FF2B5EF4-FFF2-40B4-BE49-F238E27FC236}">
                <a16:creationId xmlns:a16="http://schemas.microsoft.com/office/drawing/2014/main" id="{8547F3E0-B21C-F04D-9FE4-B6170D30AAEA}"/>
              </a:ext>
            </a:extLst>
          </p:cNvPr>
          <p:cNvSpPr txBox="1"/>
          <p:nvPr/>
        </p:nvSpPr>
        <p:spPr>
          <a:xfrm>
            <a:off x="457200" y="3276600"/>
            <a:ext cx="8153400" cy="3385542"/>
          </a:xfrm>
          <a:prstGeom prst="rect">
            <a:avLst/>
          </a:prstGeom>
          <a:noFill/>
        </p:spPr>
        <p:txBody>
          <a:bodyPr wrap="square" rtlCol="0">
            <a:spAutoFit/>
          </a:bodyPr>
          <a:lstStyle/>
          <a:p>
            <a:r>
              <a:rPr lang="en-US" sz="2000" b="1" dirty="0">
                <a:solidFill>
                  <a:srgbClr val="0000FF"/>
                </a:solidFill>
              </a:rPr>
              <a:t>Rough</a:t>
            </a:r>
            <a:r>
              <a:rPr lang="en-US" sz="2000" dirty="0">
                <a:solidFill>
                  <a:srgbClr val="0000FF"/>
                </a:solidFill>
              </a:rPr>
              <a:t> accounting of </a:t>
            </a:r>
            <a:r>
              <a:rPr lang="en-US" sz="2000" dirty="0" err="1">
                <a:solidFill>
                  <a:srgbClr val="0000FF"/>
                </a:solidFill>
              </a:rPr>
              <a:t>LEReC</a:t>
            </a:r>
            <a:r>
              <a:rPr lang="en-US" sz="2000" dirty="0">
                <a:solidFill>
                  <a:srgbClr val="0000FF"/>
                </a:solidFill>
              </a:rPr>
              <a:t> hours per week and planned for this week:</a:t>
            </a:r>
          </a:p>
          <a:p>
            <a:r>
              <a:rPr lang="en-US" dirty="0">
                <a:solidFill>
                  <a:srgbClr val="0000FF"/>
                </a:solidFill>
              </a:rPr>
              <a:t> </a:t>
            </a:r>
            <a:r>
              <a:rPr lang="en-US" sz="1600" dirty="0">
                <a:solidFill>
                  <a:srgbClr val="0000FF"/>
                </a:solidFill>
              </a:rPr>
              <a:t>12/10 - 12/16:	 ~20 </a:t>
            </a:r>
            <a:r>
              <a:rPr lang="en-US" sz="1600" dirty="0" err="1">
                <a:solidFill>
                  <a:srgbClr val="0000FF"/>
                </a:solidFill>
              </a:rPr>
              <a:t>hrs</a:t>
            </a:r>
            <a:r>
              <a:rPr lang="en-US" sz="1600" dirty="0">
                <a:solidFill>
                  <a:srgbClr val="0000FF"/>
                </a:solidFill>
              </a:rPr>
              <a:t> </a:t>
            </a:r>
            <a:r>
              <a:rPr lang="en-US" sz="1600" dirty="0" err="1">
                <a:solidFill>
                  <a:srgbClr val="0000FF"/>
                </a:solidFill>
              </a:rPr>
              <a:t>LEReC</a:t>
            </a:r>
            <a:endParaRPr lang="en-US" sz="1600" dirty="0">
              <a:solidFill>
                <a:srgbClr val="0000FF"/>
              </a:solidFill>
            </a:endParaRPr>
          </a:p>
          <a:p>
            <a:r>
              <a:rPr lang="en-US" sz="1600" dirty="0">
                <a:solidFill>
                  <a:srgbClr val="0000FF"/>
                </a:solidFill>
              </a:rPr>
              <a:t> 12/17 - 12/23:	   28 </a:t>
            </a:r>
            <a:r>
              <a:rPr lang="en-US" sz="1600" dirty="0" err="1">
                <a:solidFill>
                  <a:srgbClr val="0000FF"/>
                </a:solidFill>
              </a:rPr>
              <a:t>hrs</a:t>
            </a:r>
            <a:r>
              <a:rPr lang="en-US" sz="1600" dirty="0">
                <a:solidFill>
                  <a:srgbClr val="0000FF"/>
                </a:solidFill>
              </a:rPr>
              <a:t> </a:t>
            </a:r>
            <a:r>
              <a:rPr lang="en-US" sz="1600" dirty="0" err="1">
                <a:solidFill>
                  <a:srgbClr val="0000FF"/>
                </a:solidFill>
              </a:rPr>
              <a:t>LEReC</a:t>
            </a:r>
            <a:endParaRPr lang="en-US" sz="1600" dirty="0">
              <a:solidFill>
                <a:srgbClr val="0000FF"/>
              </a:solidFill>
            </a:endParaRPr>
          </a:p>
          <a:p>
            <a:r>
              <a:rPr lang="en-US" sz="1600" dirty="0">
                <a:solidFill>
                  <a:srgbClr val="0000FF"/>
                </a:solidFill>
              </a:rPr>
              <a:t> 12/24 - 12/30:                  0 </a:t>
            </a:r>
            <a:r>
              <a:rPr lang="en-US" sz="1600" dirty="0" err="1">
                <a:solidFill>
                  <a:srgbClr val="0000FF"/>
                </a:solidFill>
              </a:rPr>
              <a:t>hrs</a:t>
            </a:r>
            <a:r>
              <a:rPr lang="en-US" sz="1600" dirty="0">
                <a:solidFill>
                  <a:srgbClr val="0000FF"/>
                </a:solidFill>
              </a:rPr>
              <a:t> </a:t>
            </a:r>
            <a:r>
              <a:rPr lang="en-US" sz="1600" dirty="0" err="1">
                <a:solidFill>
                  <a:srgbClr val="0000FF"/>
                </a:solidFill>
              </a:rPr>
              <a:t>LEReC</a:t>
            </a:r>
            <a:endParaRPr lang="en-US" sz="1600" dirty="0">
              <a:solidFill>
                <a:srgbClr val="0000FF"/>
              </a:solidFill>
            </a:endParaRPr>
          </a:p>
          <a:p>
            <a:r>
              <a:rPr lang="en-US" sz="1600" dirty="0">
                <a:solidFill>
                  <a:srgbClr val="0000FF"/>
                </a:solidFill>
              </a:rPr>
              <a:t> 12/31 –  1/6:	 ~24 </a:t>
            </a:r>
            <a:r>
              <a:rPr lang="en-US" sz="1600" dirty="0" err="1">
                <a:solidFill>
                  <a:srgbClr val="0000FF"/>
                </a:solidFill>
              </a:rPr>
              <a:t>hrs</a:t>
            </a:r>
            <a:r>
              <a:rPr lang="en-US" sz="1600" dirty="0">
                <a:solidFill>
                  <a:srgbClr val="0000FF"/>
                </a:solidFill>
              </a:rPr>
              <a:t> </a:t>
            </a:r>
            <a:r>
              <a:rPr lang="en-US" sz="1600" dirty="0" err="1">
                <a:solidFill>
                  <a:srgbClr val="0000FF"/>
                </a:solidFill>
              </a:rPr>
              <a:t>LEReC</a:t>
            </a:r>
            <a:endParaRPr lang="en-US" sz="1600" dirty="0">
              <a:solidFill>
                <a:srgbClr val="0000FF"/>
              </a:solidFill>
            </a:endParaRPr>
          </a:p>
          <a:p>
            <a:r>
              <a:rPr lang="en-US" sz="1600" dirty="0">
                <a:solidFill>
                  <a:srgbClr val="0000FF"/>
                </a:solidFill>
              </a:rPr>
              <a:t>   1/7   -  1/13:                ~ 31 </a:t>
            </a:r>
            <a:r>
              <a:rPr lang="en-US" sz="1600" dirty="0" err="1">
                <a:solidFill>
                  <a:srgbClr val="0000FF"/>
                </a:solidFill>
              </a:rPr>
              <a:t>hrs</a:t>
            </a:r>
            <a:r>
              <a:rPr lang="en-US" sz="1600" dirty="0">
                <a:solidFill>
                  <a:srgbClr val="0000FF"/>
                </a:solidFill>
              </a:rPr>
              <a:t> </a:t>
            </a:r>
            <a:r>
              <a:rPr lang="en-US" sz="1600" dirty="0" err="1">
                <a:solidFill>
                  <a:srgbClr val="0000FF"/>
                </a:solidFill>
              </a:rPr>
              <a:t>LEReC</a:t>
            </a:r>
            <a:endParaRPr lang="en-US" sz="1600" dirty="0">
              <a:solidFill>
                <a:srgbClr val="0000FF"/>
              </a:solidFill>
            </a:endParaRPr>
          </a:p>
          <a:p>
            <a:r>
              <a:rPr lang="en-US" sz="1600" i="1" dirty="0">
                <a:solidFill>
                  <a:srgbClr val="FF0000"/>
                </a:solidFill>
              </a:rPr>
              <a:t>  1/14 – 1/20:	 ~ 33 </a:t>
            </a:r>
            <a:r>
              <a:rPr lang="en-US" sz="1600" i="1" dirty="0" err="1">
                <a:solidFill>
                  <a:srgbClr val="FF0000"/>
                </a:solidFill>
              </a:rPr>
              <a:t>hrs</a:t>
            </a:r>
            <a:r>
              <a:rPr lang="en-US" sz="1600" i="1" dirty="0">
                <a:solidFill>
                  <a:srgbClr val="FF0000"/>
                </a:solidFill>
              </a:rPr>
              <a:t> </a:t>
            </a:r>
            <a:r>
              <a:rPr lang="en-US" sz="1600" i="1" dirty="0" err="1">
                <a:solidFill>
                  <a:srgbClr val="FF0000"/>
                </a:solidFill>
              </a:rPr>
              <a:t>LEReC</a:t>
            </a:r>
            <a:endParaRPr lang="en-US" sz="1600" i="1" dirty="0">
              <a:solidFill>
                <a:srgbClr val="FF0000"/>
              </a:solidFill>
            </a:endParaRPr>
          </a:p>
          <a:p>
            <a:r>
              <a:rPr lang="en-US" sz="1600" i="1" dirty="0">
                <a:solidFill>
                  <a:srgbClr val="FF0000"/>
                </a:solidFill>
              </a:rPr>
              <a:t>					Total </a:t>
            </a:r>
            <a:r>
              <a:rPr lang="en-US" sz="1600" i="1" dirty="0" err="1">
                <a:solidFill>
                  <a:srgbClr val="FF0000"/>
                </a:solidFill>
              </a:rPr>
              <a:t>LEReC</a:t>
            </a:r>
            <a:r>
              <a:rPr lang="en-US" sz="1600" i="1" dirty="0">
                <a:solidFill>
                  <a:srgbClr val="FF0000"/>
                </a:solidFill>
              </a:rPr>
              <a:t> ~ 136 </a:t>
            </a:r>
            <a:r>
              <a:rPr lang="en-US" sz="1600" i="1" dirty="0" err="1">
                <a:solidFill>
                  <a:srgbClr val="FF0000"/>
                </a:solidFill>
              </a:rPr>
              <a:t>hrs</a:t>
            </a:r>
            <a:r>
              <a:rPr lang="en-US" sz="1600" i="1" dirty="0">
                <a:solidFill>
                  <a:srgbClr val="FF0000"/>
                </a:solidFill>
              </a:rPr>
              <a:t> (~ 5.7 days)</a:t>
            </a:r>
          </a:p>
          <a:p>
            <a:endParaRPr lang="en-US" sz="1600" i="1" dirty="0">
              <a:solidFill>
                <a:srgbClr val="FF0000"/>
              </a:solidFill>
            </a:endParaRPr>
          </a:p>
          <a:p>
            <a:endParaRPr lang="en-US" sz="1600" i="1" dirty="0">
              <a:solidFill>
                <a:srgbClr val="FF0000"/>
              </a:solidFill>
            </a:endParaRPr>
          </a:p>
          <a:p>
            <a:r>
              <a:rPr lang="en-US" sz="1600" dirty="0"/>
              <a:t>Key:</a:t>
            </a:r>
          </a:p>
          <a:p>
            <a:r>
              <a:rPr lang="en-US" sz="1600" dirty="0"/>
              <a:t>	</a:t>
            </a:r>
            <a:r>
              <a:rPr lang="en-US" sz="1600" dirty="0">
                <a:solidFill>
                  <a:srgbClr val="0000FF"/>
                </a:solidFill>
              </a:rPr>
              <a:t>Blue = as run</a:t>
            </a:r>
          </a:p>
          <a:p>
            <a:r>
              <a:rPr lang="en-US" sz="1600" dirty="0"/>
              <a:t>	</a:t>
            </a:r>
            <a:r>
              <a:rPr lang="en-US" sz="1600" dirty="0">
                <a:solidFill>
                  <a:srgbClr val="FF0000"/>
                </a:solidFill>
              </a:rPr>
              <a:t>Red = planned</a:t>
            </a:r>
          </a:p>
        </p:txBody>
      </p:sp>
    </p:spTree>
    <p:extLst>
      <p:ext uri="{BB962C8B-B14F-4D97-AF65-F5344CB8AC3E}">
        <p14:creationId xmlns:p14="http://schemas.microsoft.com/office/powerpoint/2010/main" val="658014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041AA9-35CD-D44F-A772-CF5837A06D1B}"/>
              </a:ext>
            </a:extLst>
          </p:cNvPr>
          <p:cNvPicPr>
            <a:picLocks noChangeAspect="1"/>
          </p:cNvPicPr>
          <p:nvPr/>
        </p:nvPicPr>
        <p:blipFill rotWithShape="1">
          <a:blip r:embed="rId2"/>
          <a:srcRect b="5317"/>
          <a:stretch/>
        </p:blipFill>
        <p:spPr>
          <a:xfrm>
            <a:off x="5562600" y="3657601"/>
            <a:ext cx="3505200" cy="2377440"/>
          </a:xfrm>
          <a:prstGeom prst="rect">
            <a:avLst/>
          </a:prstGeom>
        </p:spPr>
      </p:pic>
      <p:pic>
        <p:nvPicPr>
          <p:cNvPr id="3" name="Picture 2">
            <a:extLst>
              <a:ext uri="{FF2B5EF4-FFF2-40B4-BE49-F238E27FC236}">
                <a16:creationId xmlns:a16="http://schemas.microsoft.com/office/drawing/2014/main" id="{F0CBF9C2-B238-8340-A05B-4C0F5E4CD798}"/>
              </a:ext>
            </a:extLst>
          </p:cNvPr>
          <p:cNvPicPr>
            <a:picLocks noChangeAspect="1"/>
          </p:cNvPicPr>
          <p:nvPr/>
        </p:nvPicPr>
        <p:blipFill>
          <a:blip r:embed="rId3"/>
          <a:stretch>
            <a:fillRect/>
          </a:stretch>
        </p:blipFill>
        <p:spPr>
          <a:xfrm>
            <a:off x="76200" y="594360"/>
            <a:ext cx="2971800" cy="2377440"/>
          </a:xfrm>
          <a:prstGeom prst="rect">
            <a:avLst/>
          </a:prstGeom>
        </p:spPr>
      </p:pic>
      <p:pic>
        <p:nvPicPr>
          <p:cNvPr id="4" name="Picture 3">
            <a:extLst>
              <a:ext uri="{FF2B5EF4-FFF2-40B4-BE49-F238E27FC236}">
                <a16:creationId xmlns:a16="http://schemas.microsoft.com/office/drawing/2014/main" id="{253FD8E1-4841-3A49-A910-13CA8C2CA1B7}"/>
              </a:ext>
            </a:extLst>
          </p:cNvPr>
          <p:cNvPicPr>
            <a:picLocks noChangeAspect="1"/>
          </p:cNvPicPr>
          <p:nvPr/>
        </p:nvPicPr>
        <p:blipFill>
          <a:blip r:embed="rId4"/>
          <a:stretch>
            <a:fillRect/>
          </a:stretch>
        </p:blipFill>
        <p:spPr>
          <a:xfrm>
            <a:off x="5929244" y="594360"/>
            <a:ext cx="2988159" cy="2377440"/>
          </a:xfrm>
          <a:prstGeom prst="rect">
            <a:avLst/>
          </a:prstGeom>
        </p:spPr>
      </p:pic>
      <p:pic>
        <p:nvPicPr>
          <p:cNvPr id="5" name="Picture 4">
            <a:extLst>
              <a:ext uri="{FF2B5EF4-FFF2-40B4-BE49-F238E27FC236}">
                <a16:creationId xmlns:a16="http://schemas.microsoft.com/office/drawing/2014/main" id="{8BC9C156-1FA6-8F44-86D3-D3C2C17A6A50}"/>
              </a:ext>
            </a:extLst>
          </p:cNvPr>
          <p:cNvPicPr>
            <a:picLocks noChangeAspect="1"/>
          </p:cNvPicPr>
          <p:nvPr/>
        </p:nvPicPr>
        <p:blipFill>
          <a:blip r:embed="rId5"/>
          <a:stretch>
            <a:fillRect/>
          </a:stretch>
        </p:blipFill>
        <p:spPr>
          <a:xfrm>
            <a:off x="3048000" y="594360"/>
            <a:ext cx="2952802" cy="2377440"/>
          </a:xfrm>
          <a:prstGeom prst="rect">
            <a:avLst/>
          </a:prstGeom>
        </p:spPr>
      </p:pic>
      <p:pic>
        <p:nvPicPr>
          <p:cNvPr id="6" name="Picture 5">
            <a:extLst>
              <a:ext uri="{FF2B5EF4-FFF2-40B4-BE49-F238E27FC236}">
                <a16:creationId xmlns:a16="http://schemas.microsoft.com/office/drawing/2014/main" id="{BF39CD3E-6046-524B-90F0-2B32579452FE}"/>
              </a:ext>
            </a:extLst>
          </p:cNvPr>
          <p:cNvPicPr>
            <a:picLocks noChangeAspect="1"/>
          </p:cNvPicPr>
          <p:nvPr/>
        </p:nvPicPr>
        <p:blipFill>
          <a:blip r:embed="rId6"/>
          <a:stretch>
            <a:fillRect/>
          </a:stretch>
        </p:blipFill>
        <p:spPr>
          <a:xfrm>
            <a:off x="52972" y="3657600"/>
            <a:ext cx="2995028" cy="2377440"/>
          </a:xfrm>
          <a:prstGeom prst="rect">
            <a:avLst/>
          </a:prstGeom>
        </p:spPr>
      </p:pic>
      <p:pic>
        <p:nvPicPr>
          <p:cNvPr id="7" name="Picture 6">
            <a:extLst>
              <a:ext uri="{FF2B5EF4-FFF2-40B4-BE49-F238E27FC236}">
                <a16:creationId xmlns:a16="http://schemas.microsoft.com/office/drawing/2014/main" id="{6860ACA6-05EB-524F-8B68-47A0338CC922}"/>
              </a:ext>
            </a:extLst>
          </p:cNvPr>
          <p:cNvPicPr>
            <a:picLocks noChangeAspect="1"/>
          </p:cNvPicPr>
          <p:nvPr/>
        </p:nvPicPr>
        <p:blipFill>
          <a:blip r:embed="rId7"/>
          <a:stretch>
            <a:fillRect/>
          </a:stretch>
        </p:blipFill>
        <p:spPr>
          <a:xfrm>
            <a:off x="3048000" y="3829050"/>
            <a:ext cx="2819400" cy="2114550"/>
          </a:xfrm>
          <a:prstGeom prst="rect">
            <a:avLst/>
          </a:prstGeom>
        </p:spPr>
      </p:pic>
      <p:sp>
        <p:nvSpPr>
          <p:cNvPr id="9" name="TextBox 8">
            <a:extLst>
              <a:ext uri="{FF2B5EF4-FFF2-40B4-BE49-F238E27FC236}">
                <a16:creationId xmlns:a16="http://schemas.microsoft.com/office/drawing/2014/main" id="{4F9E5AA1-C23F-3946-A265-269AFF94E931}"/>
              </a:ext>
            </a:extLst>
          </p:cNvPr>
          <p:cNvSpPr txBox="1"/>
          <p:nvPr/>
        </p:nvSpPr>
        <p:spPr>
          <a:xfrm>
            <a:off x="3886200" y="772180"/>
            <a:ext cx="1295400" cy="523220"/>
          </a:xfrm>
          <a:prstGeom prst="rect">
            <a:avLst/>
          </a:prstGeom>
          <a:noFill/>
        </p:spPr>
        <p:txBody>
          <a:bodyPr wrap="square" rtlCol="0">
            <a:spAutoFit/>
          </a:bodyPr>
          <a:lstStyle/>
          <a:p>
            <a:r>
              <a:rPr lang="en-US" sz="1400" dirty="0"/>
              <a:t>Raise Working Point</a:t>
            </a:r>
          </a:p>
        </p:txBody>
      </p:sp>
      <p:cxnSp>
        <p:nvCxnSpPr>
          <p:cNvPr id="13" name="Straight Arrow Connector 12">
            <a:extLst>
              <a:ext uri="{FF2B5EF4-FFF2-40B4-BE49-F238E27FC236}">
                <a16:creationId xmlns:a16="http://schemas.microsoft.com/office/drawing/2014/main" id="{10A0A382-E973-BE43-82AF-00CCDEE86D6A}"/>
              </a:ext>
            </a:extLst>
          </p:cNvPr>
          <p:cNvCxnSpPr>
            <a:cxnSpLocks/>
          </p:cNvCxnSpPr>
          <p:nvPr/>
        </p:nvCxnSpPr>
        <p:spPr>
          <a:xfrm>
            <a:off x="4724400" y="1066800"/>
            <a:ext cx="685800" cy="30480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80E0B83-B445-E440-A1A8-4728B3317AA4}"/>
              </a:ext>
            </a:extLst>
          </p:cNvPr>
          <p:cNvSpPr txBox="1"/>
          <p:nvPr/>
        </p:nvSpPr>
        <p:spPr>
          <a:xfrm>
            <a:off x="609600" y="228600"/>
            <a:ext cx="8305800" cy="369332"/>
          </a:xfrm>
          <a:prstGeom prst="rect">
            <a:avLst/>
          </a:prstGeom>
          <a:noFill/>
        </p:spPr>
        <p:txBody>
          <a:bodyPr wrap="square" rtlCol="0">
            <a:spAutoFit/>
          </a:bodyPr>
          <a:lstStyle/>
          <a:p>
            <a:r>
              <a:rPr lang="en-US" dirty="0">
                <a:solidFill>
                  <a:srgbClr val="0000FF"/>
                </a:solidFill>
              </a:rPr>
              <a:t>Some STAR Plots that illustrate the components involved in Event Accumulation</a:t>
            </a:r>
          </a:p>
        </p:txBody>
      </p:sp>
      <p:sp>
        <p:nvSpPr>
          <p:cNvPr id="16" name="TextBox 15">
            <a:extLst>
              <a:ext uri="{FF2B5EF4-FFF2-40B4-BE49-F238E27FC236}">
                <a16:creationId xmlns:a16="http://schemas.microsoft.com/office/drawing/2014/main" id="{6BAD7DBF-C710-8643-986C-8FCC59BCF759}"/>
              </a:ext>
            </a:extLst>
          </p:cNvPr>
          <p:cNvSpPr txBox="1"/>
          <p:nvPr/>
        </p:nvSpPr>
        <p:spPr>
          <a:xfrm>
            <a:off x="1066800" y="2895600"/>
            <a:ext cx="1905000" cy="646331"/>
          </a:xfrm>
          <a:prstGeom prst="rect">
            <a:avLst/>
          </a:prstGeom>
          <a:noFill/>
        </p:spPr>
        <p:txBody>
          <a:bodyPr wrap="square" rtlCol="0">
            <a:spAutoFit/>
          </a:bodyPr>
          <a:lstStyle/>
          <a:p>
            <a:r>
              <a:rPr lang="en-US" dirty="0"/>
              <a:t>Hours/day STAR DAQ is running</a:t>
            </a:r>
          </a:p>
        </p:txBody>
      </p:sp>
      <p:sp>
        <p:nvSpPr>
          <p:cNvPr id="17" name="TextBox 16">
            <a:extLst>
              <a:ext uri="{FF2B5EF4-FFF2-40B4-BE49-F238E27FC236}">
                <a16:creationId xmlns:a16="http://schemas.microsoft.com/office/drawing/2014/main" id="{0A2F0036-6936-8C45-8A0C-D873660C0583}"/>
              </a:ext>
            </a:extLst>
          </p:cNvPr>
          <p:cNvSpPr txBox="1"/>
          <p:nvPr/>
        </p:nvSpPr>
        <p:spPr>
          <a:xfrm>
            <a:off x="3657600" y="2819400"/>
            <a:ext cx="2271644" cy="646331"/>
          </a:xfrm>
          <a:prstGeom prst="rect">
            <a:avLst/>
          </a:prstGeom>
          <a:noFill/>
        </p:spPr>
        <p:txBody>
          <a:bodyPr wrap="square" rtlCol="0">
            <a:spAutoFit/>
          </a:bodyPr>
          <a:lstStyle/>
          <a:p>
            <a:pPr algn="ctr"/>
            <a:r>
              <a:rPr lang="en-US" dirty="0"/>
              <a:t>”Good” event rate averaged over a Store</a:t>
            </a:r>
          </a:p>
        </p:txBody>
      </p:sp>
      <p:sp>
        <p:nvSpPr>
          <p:cNvPr id="18" name="Rectangle 17">
            <a:extLst>
              <a:ext uri="{FF2B5EF4-FFF2-40B4-BE49-F238E27FC236}">
                <a16:creationId xmlns:a16="http://schemas.microsoft.com/office/drawing/2014/main" id="{8ABFF462-4FB6-2440-8E6D-2336C5860416}"/>
              </a:ext>
            </a:extLst>
          </p:cNvPr>
          <p:cNvSpPr/>
          <p:nvPr/>
        </p:nvSpPr>
        <p:spPr>
          <a:xfrm>
            <a:off x="6705600" y="2819400"/>
            <a:ext cx="2184730" cy="646331"/>
          </a:xfrm>
          <a:prstGeom prst="rect">
            <a:avLst/>
          </a:prstGeom>
        </p:spPr>
        <p:txBody>
          <a:bodyPr wrap="square">
            <a:spAutoFit/>
          </a:bodyPr>
          <a:lstStyle/>
          <a:p>
            <a:pPr algn="ctr"/>
            <a:r>
              <a:rPr lang="en-US" dirty="0"/>
              <a:t>”Good” events accumulated per day</a:t>
            </a:r>
          </a:p>
        </p:txBody>
      </p:sp>
      <p:sp>
        <p:nvSpPr>
          <p:cNvPr id="19" name="Rectangle 18">
            <a:extLst>
              <a:ext uri="{FF2B5EF4-FFF2-40B4-BE49-F238E27FC236}">
                <a16:creationId xmlns:a16="http://schemas.microsoft.com/office/drawing/2014/main" id="{0D5D642E-DACB-064A-B140-DD30E3C734B9}"/>
              </a:ext>
            </a:extLst>
          </p:cNvPr>
          <p:cNvSpPr/>
          <p:nvPr/>
        </p:nvSpPr>
        <p:spPr>
          <a:xfrm>
            <a:off x="533400" y="5867400"/>
            <a:ext cx="2477666" cy="646331"/>
          </a:xfrm>
          <a:prstGeom prst="rect">
            <a:avLst/>
          </a:prstGeom>
        </p:spPr>
        <p:txBody>
          <a:bodyPr wrap="none">
            <a:spAutoFit/>
          </a:bodyPr>
          <a:lstStyle/>
          <a:p>
            <a:pPr algn="ctr"/>
            <a:r>
              <a:rPr lang="en-US" dirty="0"/>
              <a:t>Store lengths</a:t>
            </a:r>
          </a:p>
          <a:p>
            <a:pPr algn="ctr"/>
            <a:r>
              <a:rPr lang="en-US" dirty="0"/>
              <a:t> (40 -&gt; 30 -&gt; 25 minutes)</a:t>
            </a:r>
          </a:p>
        </p:txBody>
      </p:sp>
      <p:sp>
        <p:nvSpPr>
          <p:cNvPr id="20" name="Rectangle 19">
            <a:extLst>
              <a:ext uri="{FF2B5EF4-FFF2-40B4-BE49-F238E27FC236}">
                <a16:creationId xmlns:a16="http://schemas.microsoft.com/office/drawing/2014/main" id="{91A52B86-BEB7-A449-8D6D-5BA4AC23D7DE}"/>
              </a:ext>
            </a:extLst>
          </p:cNvPr>
          <p:cNvSpPr/>
          <p:nvPr/>
        </p:nvSpPr>
        <p:spPr>
          <a:xfrm>
            <a:off x="3732908" y="5867400"/>
            <a:ext cx="1753492" cy="646331"/>
          </a:xfrm>
          <a:prstGeom prst="rect">
            <a:avLst/>
          </a:prstGeom>
        </p:spPr>
        <p:txBody>
          <a:bodyPr wrap="square">
            <a:spAutoFit/>
          </a:bodyPr>
          <a:lstStyle/>
          <a:p>
            <a:pPr algn="ctr"/>
            <a:r>
              <a:rPr lang="en-US" dirty="0"/>
              <a:t>Hours/day STAR DAQ is running</a:t>
            </a:r>
          </a:p>
        </p:txBody>
      </p:sp>
      <p:sp>
        <p:nvSpPr>
          <p:cNvPr id="21" name="Rectangle 20">
            <a:extLst>
              <a:ext uri="{FF2B5EF4-FFF2-40B4-BE49-F238E27FC236}">
                <a16:creationId xmlns:a16="http://schemas.microsoft.com/office/drawing/2014/main" id="{E8F4F104-E637-A045-BBD5-722FB18825CF}"/>
              </a:ext>
            </a:extLst>
          </p:cNvPr>
          <p:cNvSpPr/>
          <p:nvPr/>
        </p:nvSpPr>
        <p:spPr>
          <a:xfrm>
            <a:off x="6137160" y="6019800"/>
            <a:ext cx="2854440" cy="646331"/>
          </a:xfrm>
          <a:prstGeom prst="rect">
            <a:avLst/>
          </a:prstGeom>
        </p:spPr>
        <p:txBody>
          <a:bodyPr wrap="square">
            <a:spAutoFit/>
          </a:bodyPr>
          <a:lstStyle/>
          <a:p>
            <a:pPr algn="ctr"/>
            <a:r>
              <a:rPr lang="en-US" dirty="0"/>
              <a:t>Accumulated “Good” events to date and Projection</a:t>
            </a:r>
          </a:p>
        </p:txBody>
      </p:sp>
    </p:spTree>
    <p:extLst>
      <p:ext uri="{BB962C8B-B14F-4D97-AF65-F5344CB8AC3E}">
        <p14:creationId xmlns:p14="http://schemas.microsoft.com/office/powerpoint/2010/main" val="3150223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606D6B8-1C18-B048-883E-925ACA6F004F}"/>
              </a:ext>
            </a:extLst>
          </p:cNvPr>
          <p:cNvSpPr txBox="1"/>
          <p:nvPr/>
        </p:nvSpPr>
        <p:spPr>
          <a:xfrm>
            <a:off x="762000" y="228600"/>
            <a:ext cx="7848600" cy="400110"/>
          </a:xfrm>
          <a:prstGeom prst="rect">
            <a:avLst/>
          </a:prstGeom>
          <a:noFill/>
        </p:spPr>
        <p:txBody>
          <a:bodyPr wrap="square" rtlCol="0">
            <a:spAutoFit/>
          </a:bodyPr>
          <a:lstStyle/>
          <a:p>
            <a:r>
              <a:rPr lang="en-US" sz="2000" dirty="0">
                <a:solidFill>
                  <a:srgbClr val="7030A0"/>
                </a:solidFill>
              </a:rPr>
              <a:t>Some anticipated Issues that we’ll be discussing through out RHIC Run 20</a:t>
            </a:r>
          </a:p>
        </p:txBody>
      </p:sp>
      <p:sp>
        <p:nvSpPr>
          <p:cNvPr id="10" name="TextBox 9">
            <a:extLst>
              <a:ext uri="{FF2B5EF4-FFF2-40B4-BE49-F238E27FC236}">
                <a16:creationId xmlns:a16="http://schemas.microsoft.com/office/drawing/2014/main" id="{7E981121-29DE-0947-86C5-F7CD327476C4}"/>
              </a:ext>
            </a:extLst>
          </p:cNvPr>
          <p:cNvSpPr txBox="1"/>
          <p:nvPr/>
        </p:nvSpPr>
        <p:spPr>
          <a:xfrm>
            <a:off x="609600" y="914400"/>
            <a:ext cx="815340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The length of the run (24 vs 26 or 28 </a:t>
            </a:r>
            <a:r>
              <a:rPr lang="en-US" dirty="0" err="1"/>
              <a:t>Cryo</a:t>
            </a:r>
            <a:r>
              <a:rPr lang="en-US" dirty="0"/>
              <a:t> weeks, awaits final FY20 budget)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Going into the run, it looks like a significant challenge, that we may not be able to overcome, to fully meet the stated STAR data set (statistics) goals.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key decision will be deciding when to switch from the 11.5 to the 9.2 GeV Physics running. The timescale for this decision is likely sometime in February.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to run the STAR Fixed target program, as well as whether to run it all in the same time period. Likely timescale for this decision is mid January or so.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need to accommodate collider time for the 9.2 and 7.7 </a:t>
            </a:r>
            <a:r>
              <a:rPr lang="en-US" dirty="0" err="1"/>
              <a:t>LEReC</a:t>
            </a:r>
            <a:r>
              <a:rPr lang="en-US" dirty="0"/>
              <a:t> commissioning, as well as the </a:t>
            </a:r>
            <a:r>
              <a:rPr lang="en-US" dirty="0" err="1"/>
              <a:t>CeC</a:t>
            </a:r>
            <a:r>
              <a:rPr lang="en-US" dirty="0"/>
              <a:t> program.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What is clear now is that we have to be very careful and deliberate in scheduling and efficiently utilizing every day of RHIC Run 2020.</a:t>
            </a:r>
          </a:p>
        </p:txBody>
      </p:sp>
      <p:sp>
        <p:nvSpPr>
          <p:cNvPr id="11" name="TextBox 10">
            <a:extLst>
              <a:ext uri="{FF2B5EF4-FFF2-40B4-BE49-F238E27FC236}">
                <a16:creationId xmlns:a16="http://schemas.microsoft.com/office/drawing/2014/main" id="{D8695ECE-F96C-6C46-8092-7CFE3908A2F6}"/>
              </a:ext>
            </a:extLst>
          </p:cNvPr>
          <p:cNvSpPr txBox="1"/>
          <p:nvPr/>
        </p:nvSpPr>
        <p:spPr>
          <a:xfrm>
            <a:off x="685800" y="5638800"/>
            <a:ext cx="8001000" cy="646331"/>
          </a:xfrm>
          <a:prstGeom prst="rect">
            <a:avLst/>
          </a:prstGeom>
          <a:noFill/>
        </p:spPr>
        <p:txBody>
          <a:bodyPr wrap="square" rtlCol="0">
            <a:spAutoFit/>
          </a:bodyPr>
          <a:lstStyle/>
          <a:p>
            <a:r>
              <a:rPr lang="en-US" dirty="0">
                <a:solidFill>
                  <a:srgbClr val="0000FF"/>
                </a:solidFill>
              </a:rPr>
              <a:t>These are what I anticipate as being the key issues we’ll be dealing with during the run. Any additional issues that people would like to add to the list?</a:t>
            </a:r>
          </a:p>
        </p:txBody>
      </p:sp>
    </p:spTree>
    <p:extLst>
      <p:ext uri="{BB962C8B-B14F-4D97-AF65-F5344CB8AC3E}">
        <p14:creationId xmlns:p14="http://schemas.microsoft.com/office/powerpoint/2010/main" val="3714237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1F8DB55-B041-8B44-AFF9-513402318D02}"/>
              </a:ext>
            </a:extLst>
          </p:cNvPr>
          <p:cNvSpPr txBox="1"/>
          <p:nvPr/>
        </p:nvSpPr>
        <p:spPr>
          <a:xfrm>
            <a:off x="2743200" y="533400"/>
            <a:ext cx="4495800" cy="461665"/>
          </a:xfrm>
          <a:prstGeom prst="rect">
            <a:avLst/>
          </a:prstGeom>
          <a:noFill/>
        </p:spPr>
        <p:txBody>
          <a:bodyPr wrap="square" rtlCol="0">
            <a:spAutoFit/>
          </a:bodyPr>
          <a:lstStyle/>
          <a:p>
            <a:r>
              <a:rPr lang="en-US" sz="2400" dirty="0"/>
              <a:t>All Other Business (AOB)</a:t>
            </a:r>
          </a:p>
        </p:txBody>
      </p:sp>
    </p:spTree>
    <p:extLst>
      <p:ext uri="{BB962C8B-B14F-4D97-AF65-F5344CB8AC3E}">
        <p14:creationId xmlns:p14="http://schemas.microsoft.com/office/powerpoint/2010/main" val="123374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6AD79E-0A90-FF47-91BF-11DE4FF39FDD}"/>
              </a:ext>
            </a:extLst>
          </p:cNvPr>
          <p:cNvPicPr>
            <a:picLocks noChangeAspect="1"/>
          </p:cNvPicPr>
          <p:nvPr/>
        </p:nvPicPr>
        <p:blipFill>
          <a:blip r:embed="rId3"/>
          <a:stretch>
            <a:fillRect/>
          </a:stretch>
        </p:blipFill>
        <p:spPr>
          <a:xfrm>
            <a:off x="838200" y="152400"/>
            <a:ext cx="7467600" cy="5273957"/>
          </a:xfrm>
          <a:prstGeom prst="rect">
            <a:avLst/>
          </a:prstGeom>
        </p:spPr>
      </p:pic>
      <p:sp>
        <p:nvSpPr>
          <p:cNvPr id="7" name="TextBox 6">
            <a:extLst>
              <a:ext uri="{FF2B5EF4-FFF2-40B4-BE49-F238E27FC236}">
                <a16:creationId xmlns:a16="http://schemas.microsoft.com/office/drawing/2014/main" id="{40DF0B94-17E8-6341-9B3D-8267CD94950E}"/>
              </a:ext>
            </a:extLst>
          </p:cNvPr>
          <p:cNvSpPr txBox="1"/>
          <p:nvPr/>
        </p:nvSpPr>
        <p:spPr>
          <a:xfrm>
            <a:off x="4577407" y="6477000"/>
            <a:ext cx="4033193" cy="307777"/>
          </a:xfrm>
          <a:prstGeom prst="rect">
            <a:avLst/>
          </a:prstGeom>
          <a:noFill/>
        </p:spPr>
        <p:txBody>
          <a:bodyPr wrap="square" rtlCol="0">
            <a:spAutoFit/>
          </a:bodyPr>
          <a:lstStyle/>
          <a:p>
            <a:r>
              <a:rPr lang="en-US" sz="1400" dirty="0">
                <a:solidFill>
                  <a:srgbClr val="0000FF"/>
                </a:solidFill>
              </a:rPr>
              <a:t>Slide from the 12/3/19 STAR Time </a:t>
            </a:r>
            <a:r>
              <a:rPr lang="en-US" sz="1400" dirty="0" err="1">
                <a:solidFill>
                  <a:srgbClr val="0000FF"/>
                </a:solidFill>
              </a:rPr>
              <a:t>mtg</a:t>
            </a:r>
            <a:r>
              <a:rPr lang="en-US" sz="1400" dirty="0">
                <a:solidFill>
                  <a:srgbClr val="0000FF"/>
                </a:solidFill>
              </a:rPr>
              <a:t> presentation</a:t>
            </a:r>
          </a:p>
        </p:txBody>
      </p:sp>
      <p:sp>
        <p:nvSpPr>
          <p:cNvPr id="2" name="TextBox 1">
            <a:extLst>
              <a:ext uri="{FF2B5EF4-FFF2-40B4-BE49-F238E27FC236}">
                <a16:creationId xmlns:a16="http://schemas.microsoft.com/office/drawing/2014/main" id="{014A9AB9-5386-864E-B63D-B75910F5273F}"/>
              </a:ext>
            </a:extLst>
          </p:cNvPr>
          <p:cNvSpPr txBox="1"/>
          <p:nvPr/>
        </p:nvSpPr>
        <p:spPr>
          <a:xfrm>
            <a:off x="609600" y="5562600"/>
            <a:ext cx="7772400" cy="830997"/>
          </a:xfrm>
          <a:prstGeom prst="rect">
            <a:avLst/>
          </a:prstGeom>
          <a:noFill/>
        </p:spPr>
        <p:txBody>
          <a:bodyPr wrap="square" rtlCol="0">
            <a:spAutoFit/>
          </a:bodyPr>
          <a:lstStyle/>
          <a:p>
            <a:r>
              <a:rPr lang="en-US" sz="1600" dirty="0">
                <a:solidFill>
                  <a:srgbClr val="0000FF"/>
                </a:solidFill>
              </a:rPr>
              <a:t>STAR’s plan is to accumulate 100 </a:t>
            </a:r>
            <a:r>
              <a:rPr lang="en-US" sz="1600" dirty="0" err="1">
                <a:solidFill>
                  <a:srgbClr val="0000FF"/>
                </a:solidFill>
              </a:rPr>
              <a:t>Mevts</a:t>
            </a:r>
            <a:r>
              <a:rPr lang="en-US" sz="1600" dirty="0">
                <a:solidFill>
                  <a:srgbClr val="0000FF"/>
                </a:solidFill>
              </a:rPr>
              <a:t> this year for each of the 6 FXT energies.</a:t>
            </a:r>
          </a:p>
          <a:p>
            <a:r>
              <a:rPr lang="en-US" sz="1600" dirty="0">
                <a:solidFill>
                  <a:srgbClr val="0000FF"/>
                </a:solidFill>
              </a:rPr>
              <a:t>Rough estimate of STAR running time needed per Energy is ~ 16.5 hrs. </a:t>
            </a:r>
          </a:p>
          <a:p>
            <a:r>
              <a:rPr lang="en-US" sz="1600" dirty="0">
                <a:solidFill>
                  <a:srgbClr val="0000FF"/>
                </a:solidFill>
              </a:rPr>
              <a:t>	- </a:t>
            </a:r>
            <a:r>
              <a:rPr lang="en-US" sz="1600" i="1" dirty="0">
                <a:solidFill>
                  <a:srgbClr val="0000FF"/>
                </a:solidFill>
              </a:rPr>
              <a:t>assumes average HLT good rate of 1700 Hz</a:t>
            </a:r>
          </a:p>
        </p:txBody>
      </p:sp>
    </p:spTree>
    <p:extLst>
      <p:ext uri="{BB962C8B-B14F-4D97-AF65-F5344CB8AC3E}">
        <p14:creationId xmlns:p14="http://schemas.microsoft.com/office/powerpoint/2010/main" val="42805093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44991</TotalTime>
  <Words>793</Words>
  <Application>Microsoft Macintosh PowerPoint</Application>
  <PresentationFormat>On-screen Show (4:3)</PresentationFormat>
  <Paragraphs>70</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BNL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Christie, William</cp:lastModifiedBy>
  <cp:revision>282</cp:revision>
  <cp:lastPrinted>2019-06-04T16:44:52Z</cp:lastPrinted>
  <dcterms:created xsi:type="dcterms:W3CDTF">2012-11-13T13:37:07Z</dcterms:created>
  <dcterms:modified xsi:type="dcterms:W3CDTF">2020-01-14T18:06:38Z</dcterms:modified>
</cp:coreProperties>
</file>