
<file path=[Content_Types].xml><?xml version="1.0" encoding="utf-8"?>
<Types xmlns="http://schemas.openxmlformats.org/package/2006/content-types">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82" r:id="rId2"/>
    <p:sldId id="318" r:id="rId3"/>
    <p:sldId id="320" r:id="rId4"/>
    <p:sldId id="310" r:id="rId5"/>
    <p:sldId id="316"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8F00"/>
    <a:srgbClr val="9437FF"/>
    <a:srgbClr val="D883FF"/>
    <a:srgbClr val="FFD5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354"/>
    <p:restoredTop sz="93731"/>
  </p:normalViewPr>
  <p:slideViewPr>
    <p:cSldViewPr>
      <p:cViewPr varScale="1">
        <p:scale>
          <a:sx n="108" d="100"/>
          <a:sy n="108" d="100"/>
        </p:scale>
        <p:origin x="216" y="200"/>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66FC21-FE0E-46DC-87FE-CA3E97921399}" type="datetimeFigureOut">
              <a:rPr lang="en-US" smtClean="0"/>
              <a:t>7/7/20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E6248E-72B7-457C-8CB3-9BEF87B01B1B}" type="slidenum">
              <a:rPr lang="en-US" smtClean="0"/>
              <a:t>‹#›</a:t>
            </a:fld>
            <a:endParaRPr lang="en-US"/>
          </a:p>
        </p:txBody>
      </p:sp>
    </p:spTree>
    <p:extLst>
      <p:ext uri="{BB962C8B-B14F-4D97-AF65-F5344CB8AC3E}">
        <p14:creationId xmlns:p14="http://schemas.microsoft.com/office/powerpoint/2010/main" val="7106483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7A4625E-A8E2-4147-9965-E39B41D3D3EF}" type="datetimeFigureOut">
              <a:rPr lang="en-US" smtClean="0"/>
              <a:t>7/7/20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1102717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A4625E-A8E2-4147-9965-E39B41D3D3EF}" type="datetimeFigureOut">
              <a:rPr lang="en-US" smtClean="0"/>
              <a:t>7/7/20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1042041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A4625E-A8E2-4147-9965-E39B41D3D3EF}" type="datetimeFigureOut">
              <a:rPr lang="en-US" smtClean="0"/>
              <a:t>7/7/20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2395166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A4625E-A8E2-4147-9965-E39B41D3D3EF}" type="datetimeFigureOut">
              <a:rPr lang="en-US" smtClean="0"/>
              <a:t>7/7/20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3840789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A4625E-A8E2-4147-9965-E39B41D3D3EF}" type="datetimeFigureOut">
              <a:rPr lang="en-US" smtClean="0"/>
              <a:t>7/7/20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1257675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7A4625E-A8E2-4147-9965-E39B41D3D3EF}" type="datetimeFigureOut">
              <a:rPr lang="en-US" smtClean="0"/>
              <a:t>7/7/20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767601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7A4625E-A8E2-4147-9965-E39B41D3D3EF}" type="datetimeFigureOut">
              <a:rPr lang="en-US" smtClean="0"/>
              <a:t>7/7/20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427525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7A4625E-A8E2-4147-9965-E39B41D3D3EF}" type="datetimeFigureOut">
              <a:rPr lang="en-US" smtClean="0"/>
              <a:t>7/7/20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2531061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A4625E-A8E2-4147-9965-E39B41D3D3EF}" type="datetimeFigureOut">
              <a:rPr lang="en-US" smtClean="0"/>
              <a:t>7/7/20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2444148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7A4625E-A8E2-4147-9965-E39B41D3D3EF}" type="datetimeFigureOut">
              <a:rPr lang="en-US" smtClean="0"/>
              <a:t>7/7/20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33729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7A4625E-A8E2-4147-9965-E39B41D3D3EF}" type="datetimeFigureOut">
              <a:rPr lang="en-US" smtClean="0"/>
              <a:t>7/7/20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813508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A4625E-A8E2-4147-9965-E39B41D3D3EF}" type="datetimeFigureOut">
              <a:rPr lang="en-US" smtClean="0"/>
              <a:t>7/7/20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C64F02-E3EE-4CF4-A6CF-7A417C496906}" type="slidenum">
              <a:rPr lang="en-US" smtClean="0"/>
              <a:t>‹#›</a:t>
            </a:fld>
            <a:endParaRPr lang="en-US"/>
          </a:p>
        </p:txBody>
      </p:sp>
    </p:spTree>
    <p:extLst>
      <p:ext uri="{BB962C8B-B14F-4D97-AF65-F5344CB8AC3E}">
        <p14:creationId xmlns:p14="http://schemas.microsoft.com/office/powerpoint/2010/main" val="41120929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bluejeans.com/premium-numbers" TargetMode="External"/><Relationship Id="rId2" Type="http://schemas.openxmlformats.org/officeDocument/2006/relationships/hyperlink" Target="https://bluejeans.com/806756566?src=join_info"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457200"/>
            <a:ext cx="8534400" cy="2369880"/>
          </a:xfrm>
          <a:prstGeom prst="rect">
            <a:avLst/>
          </a:prstGeom>
          <a:noFill/>
        </p:spPr>
        <p:txBody>
          <a:bodyPr wrap="square" rtlCol="0">
            <a:spAutoFit/>
          </a:bodyPr>
          <a:lstStyle/>
          <a:p>
            <a:r>
              <a:rPr lang="en-US" sz="3200" b="1" dirty="0"/>
              <a:t>Run 20 RHIC Machine/Experiments Meeting</a:t>
            </a:r>
          </a:p>
          <a:p>
            <a:pPr algn="ctr"/>
            <a:r>
              <a:rPr lang="en-US" sz="1600" i="1" dirty="0"/>
              <a:t>July 7, 2020</a:t>
            </a:r>
          </a:p>
          <a:p>
            <a:r>
              <a:rPr lang="en-US" sz="2000" b="1" dirty="0">
                <a:solidFill>
                  <a:srgbClr val="0000FF"/>
                </a:solidFill>
              </a:rPr>
              <a:t>Agenda:</a:t>
            </a:r>
          </a:p>
          <a:p>
            <a:endParaRPr lang="en-US" sz="2000" b="1" dirty="0"/>
          </a:p>
          <a:p>
            <a:pPr marL="342900" indent="-342900">
              <a:buFont typeface="Arial" panose="020B0604020202020204" pitchFamily="34" charset="0"/>
              <a:buChar char="•"/>
            </a:pPr>
            <a:r>
              <a:rPr lang="en-US" sz="2000" dirty="0"/>
              <a:t>General discussion of Run 20 status and progress		- W. Christie</a:t>
            </a:r>
            <a:endParaRPr lang="en-US" dirty="0"/>
          </a:p>
          <a:p>
            <a:pPr marL="342900" indent="-342900">
              <a:buFont typeface="Arial" panose="020B0604020202020204" pitchFamily="34" charset="0"/>
              <a:buChar char="•"/>
            </a:pPr>
            <a:r>
              <a:rPr lang="en-US" sz="2000" dirty="0"/>
              <a:t>Coherent Electron Cooling at RHIC			- V. Litvinenko	</a:t>
            </a:r>
          </a:p>
          <a:p>
            <a:pPr marL="342900" indent="-342900">
              <a:buFont typeface="Arial" panose="020B0604020202020204" pitchFamily="34" charset="0"/>
              <a:buChar char="•"/>
            </a:pPr>
            <a:r>
              <a:rPr lang="en-US" sz="2000" dirty="0"/>
              <a:t>All Other Business (AOB)</a:t>
            </a:r>
          </a:p>
        </p:txBody>
      </p:sp>
      <p:sp>
        <p:nvSpPr>
          <p:cNvPr id="4" name="TextBox 3">
            <a:extLst>
              <a:ext uri="{FF2B5EF4-FFF2-40B4-BE49-F238E27FC236}">
                <a16:creationId xmlns:a16="http://schemas.microsoft.com/office/drawing/2014/main" id="{660CBF60-332E-5944-90B3-C7AB0B87216E}"/>
              </a:ext>
            </a:extLst>
          </p:cNvPr>
          <p:cNvSpPr txBox="1"/>
          <p:nvPr/>
        </p:nvSpPr>
        <p:spPr>
          <a:xfrm>
            <a:off x="533400" y="3733800"/>
            <a:ext cx="6096000" cy="2893100"/>
          </a:xfrm>
          <a:prstGeom prst="rect">
            <a:avLst/>
          </a:prstGeom>
          <a:noFill/>
        </p:spPr>
        <p:txBody>
          <a:bodyPr wrap="square" rtlCol="0">
            <a:spAutoFit/>
          </a:bodyPr>
          <a:lstStyle/>
          <a:p>
            <a:r>
              <a:rPr lang="en-US" sz="1400" b="1" u="sng" dirty="0"/>
              <a:t>BLUEJEANS CONNECTION INFO</a:t>
            </a:r>
            <a:endParaRPr lang="en-US" sz="1400" dirty="0"/>
          </a:p>
          <a:p>
            <a:r>
              <a:rPr lang="en-US" sz="1400" dirty="0"/>
              <a:t>Meeting URL</a:t>
            </a:r>
          </a:p>
          <a:p>
            <a:r>
              <a:rPr lang="en-US" sz="1400" u="sng" dirty="0">
                <a:hlinkClick r:id="rId2"/>
              </a:rPr>
              <a:t>https://bluejeans.com/806756566?src=join_info</a:t>
            </a:r>
            <a:r>
              <a:rPr lang="en-US" sz="1400" dirty="0"/>
              <a:t> </a:t>
            </a:r>
          </a:p>
          <a:p>
            <a:r>
              <a:rPr lang="en-US" sz="1400" dirty="0"/>
              <a:t> </a:t>
            </a:r>
          </a:p>
          <a:p>
            <a:r>
              <a:rPr lang="en-US" sz="1400" dirty="0"/>
              <a:t>Meeting ID: </a:t>
            </a:r>
            <a:r>
              <a:rPr lang="en-US" sz="1400" b="1" dirty="0"/>
              <a:t>806 756 566</a:t>
            </a:r>
            <a:endParaRPr lang="en-US" sz="1400" dirty="0"/>
          </a:p>
          <a:p>
            <a:r>
              <a:rPr lang="en-US" sz="1400" dirty="0"/>
              <a:t> </a:t>
            </a:r>
          </a:p>
          <a:p>
            <a:r>
              <a:rPr lang="en-US" sz="1400" dirty="0"/>
              <a:t>Want to dial in from a phone?</a:t>
            </a:r>
          </a:p>
          <a:p>
            <a:r>
              <a:rPr lang="en-US" sz="1400" dirty="0"/>
              <a:t>Dial one of the following numbers:</a:t>
            </a:r>
          </a:p>
          <a:p>
            <a:r>
              <a:rPr lang="en-US" sz="1400" dirty="0"/>
              <a:t>+1.408.419.1715 (United States(San Jose))</a:t>
            </a:r>
          </a:p>
          <a:p>
            <a:r>
              <a:rPr lang="en-US" sz="1400" dirty="0"/>
              <a:t>+1.408.915.6290 (United States(San Jose))</a:t>
            </a:r>
          </a:p>
          <a:p>
            <a:r>
              <a:rPr lang="en-US" sz="1400" dirty="0"/>
              <a:t>(see all numbers - </a:t>
            </a:r>
            <a:r>
              <a:rPr lang="en-US" sz="1400" u="sng" dirty="0">
                <a:hlinkClick r:id="rId3"/>
              </a:rPr>
              <a:t>https://www.bluejeans.com/premium-numbers</a:t>
            </a:r>
            <a:r>
              <a:rPr lang="en-US" sz="1400" dirty="0"/>
              <a:t>)</a:t>
            </a:r>
          </a:p>
          <a:p>
            <a:r>
              <a:rPr lang="en-US" sz="1400" dirty="0"/>
              <a:t> </a:t>
            </a:r>
          </a:p>
          <a:p>
            <a:r>
              <a:rPr lang="en-US" sz="1400" dirty="0"/>
              <a:t>Enter the meeting ID and passcode followed by #</a:t>
            </a:r>
          </a:p>
        </p:txBody>
      </p:sp>
    </p:spTree>
    <p:extLst>
      <p:ext uri="{BB962C8B-B14F-4D97-AF65-F5344CB8AC3E}">
        <p14:creationId xmlns:p14="http://schemas.microsoft.com/office/powerpoint/2010/main" val="346111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C4A7FD1-5E34-5A45-950B-513FA76DBA4F}"/>
              </a:ext>
            </a:extLst>
          </p:cNvPr>
          <p:cNvSpPr txBox="1"/>
          <p:nvPr/>
        </p:nvSpPr>
        <p:spPr>
          <a:xfrm>
            <a:off x="2476500" y="228600"/>
            <a:ext cx="4191000" cy="523220"/>
          </a:xfrm>
          <a:prstGeom prst="rect">
            <a:avLst/>
          </a:prstGeom>
          <a:noFill/>
        </p:spPr>
        <p:txBody>
          <a:bodyPr wrap="square" rtlCol="0">
            <a:spAutoFit/>
          </a:bodyPr>
          <a:lstStyle/>
          <a:p>
            <a:r>
              <a:rPr lang="en-US" sz="2800" dirty="0">
                <a:solidFill>
                  <a:srgbClr val="0000FF"/>
                </a:solidFill>
              </a:rPr>
              <a:t>Current STAR Projections</a:t>
            </a:r>
          </a:p>
        </p:txBody>
      </p:sp>
      <p:sp>
        <p:nvSpPr>
          <p:cNvPr id="4" name="TextBox 3">
            <a:extLst>
              <a:ext uri="{FF2B5EF4-FFF2-40B4-BE49-F238E27FC236}">
                <a16:creationId xmlns:a16="http://schemas.microsoft.com/office/drawing/2014/main" id="{DDF297B4-09D7-C146-AA26-CE776244CE12}"/>
              </a:ext>
            </a:extLst>
          </p:cNvPr>
          <p:cNvSpPr txBox="1"/>
          <p:nvPr/>
        </p:nvSpPr>
        <p:spPr>
          <a:xfrm>
            <a:off x="381000" y="5715000"/>
            <a:ext cx="8534400" cy="923330"/>
          </a:xfrm>
          <a:prstGeom prst="rect">
            <a:avLst/>
          </a:prstGeom>
          <a:noFill/>
        </p:spPr>
        <p:txBody>
          <a:bodyPr wrap="square" rtlCol="0">
            <a:spAutoFit/>
          </a:bodyPr>
          <a:lstStyle/>
          <a:p>
            <a:r>
              <a:rPr lang="en-US" dirty="0"/>
              <a:t>Many things, in particular weather related, can occur over the next few months which could impact the progress of the run. At this point it appears likely that the run will end sometime in early to mid September.</a:t>
            </a:r>
          </a:p>
        </p:txBody>
      </p:sp>
      <p:pic>
        <p:nvPicPr>
          <p:cNvPr id="5" name="Picture 4">
            <a:extLst>
              <a:ext uri="{FF2B5EF4-FFF2-40B4-BE49-F238E27FC236}">
                <a16:creationId xmlns:a16="http://schemas.microsoft.com/office/drawing/2014/main" id="{3E0BB49D-8BE9-F34B-9FB2-16415BA53D86}"/>
              </a:ext>
            </a:extLst>
          </p:cNvPr>
          <p:cNvPicPr>
            <a:picLocks noChangeAspect="1"/>
          </p:cNvPicPr>
          <p:nvPr/>
        </p:nvPicPr>
        <p:blipFill>
          <a:blip r:embed="rId2"/>
          <a:stretch>
            <a:fillRect/>
          </a:stretch>
        </p:blipFill>
        <p:spPr>
          <a:xfrm>
            <a:off x="1092200" y="762000"/>
            <a:ext cx="6959600" cy="4965700"/>
          </a:xfrm>
          <a:prstGeom prst="rect">
            <a:avLst/>
          </a:prstGeom>
        </p:spPr>
      </p:pic>
    </p:spTree>
    <p:extLst>
      <p:ext uri="{BB962C8B-B14F-4D97-AF65-F5344CB8AC3E}">
        <p14:creationId xmlns:p14="http://schemas.microsoft.com/office/powerpoint/2010/main" val="23431404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BCED9E78-5533-D743-857C-7470D647C588}"/>
              </a:ext>
            </a:extLst>
          </p:cNvPr>
          <p:cNvPicPr>
            <a:picLocks noChangeAspect="1"/>
          </p:cNvPicPr>
          <p:nvPr/>
        </p:nvPicPr>
        <p:blipFill>
          <a:blip r:embed="rId2"/>
          <a:stretch>
            <a:fillRect/>
          </a:stretch>
        </p:blipFill>
        <p:spPr>
          <a:xfrm>
            <a:off x="1298225" y="571858"/>
            <a:ext cx="6321775" cy="6057542"/>
          </a:xfrm>
          <a:prstGeom prst="rect">
            <a:avLst/>
          </a:prstGeom>
        </p:spPr>
      </p:pic>
      <p:sp>
        <p:nvSpPr>
          <p:cNvPr id="3" name="Rectangle 2">
            <a:extLst>
              <a:ext uri="{FF2B5EF4-FFF2-40B4-BE49-F238E27FC236}">
                <a16:creationId xmlns:a16="http://schemas.microsoft.com/office/drawing/2014/main" id="{745E8032-65FC-A245-92EE-BC65DE5D45D2}"/>
              </a:ext>
            </a:extLst>
          </p:cNvPr>
          <p:cNvSpPr/>
          <p:nvPr/>
        </p:nvSpPr>
        <p:spPr>
          <a:xfrm>
            <a:off x="2248329" y="228600"/>
            <a:ext cx="4457271" cy="424732"/>
          </a:xfrm>
          <a:prstGeom prst="rect">
            <a:avLst/>
          </a:prstGeom>
        </p:spPr>
        <p:txBody>
          <a:bodyPr wrap="square">
            <a:spAutoFit/>
          </a:bodyPr>
          <a:lstStyle/>
          <a:p>
            <a:pPr>
              <a:lnSpc>
                <a:spcPct val="90000"/>
              </a:lnSpc>
              <a:spcBef>
                <a:spcPct val="0"/>
              </a:spcBef>
              <a:spcAft>
                <a:spcPts val="600"/>
              </a:spcAft>
            </a:pPr>
            <a:r>
              <a:rPr lang="en-US" sz="2400" dirty="0">
                <a:solidFill>
                  <a:srgbClr val="0000FF"/>
                </a:solidFill>
              </a:rPr>
              <a:t>A Long range Forecast for July</a:t>
            </a:r>
          </a:p>
        </p:txBody>
      </p:sp>
    </p:spTree>
    <p:extLst>
      <p:ext uri="{BB962C8B-B14F-4D97-AF65-F5344CB8AC3E}">
        <p14:creationId xmlns:p14="http://schemas.microsoft.com/office/powerpoint/2010/main" val="42934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1F8DB55-B041-8B44-AFF9-513402318D02}"/>
              </a:ext>
            </a:extLst>
          </p:cNvPr>
          <p:cNvSpPr txBox="1"/>
          <p:nvPr/>
        </p:nvSpPr>
        <p:spPr>
          <a:xfrm>
            <a:off x="2743200" y="533400"/>
            <a:ext cx="4495800" cy="461665"/>
          </a:xfrm>
          <a:prstGeom prst="rect">
            <a:avLst/>
          </a:prstGeom>
          <a:noFill/>
        </p:spPr>
        <p:txBody>
          <a:bodyPr wrap="square" rtlCol="0">
            <a:spAutoFit/>
          </a:bodyPr>
          <a:lstStyle/>
          <a:p>
            <a:r>
              <a:rPr lang="en-US" sz="2400" dirty="0"/>
              <a:t>All Other Business (AOB)</a:t>
            </a:r>
          </a:p>
        </p:txBody>
      </p:sp>
      <p:sp>
        <p:nvSpPr>
          <p:cNvPr id="4" name="TextBox 3">
            <a:extLst>
              <a:ext uri="{FF2B5EF4-FFF2-40B4-BE49-F238E27FC236}">
                <a16:creationId xmlns:a16="http://schemas.microsoft.com/office/drawing/2014/main" id="{91AB0A31-2325-9246-837E-417D3FA73BB9}"/>
              </a:ext>
            </a:extLst>
          </p:cNvPr>
          <p:cNvSpPr txBox="1"/>
          <p:nvPr/>
        </p:nvSpPr>
        <p:spPr>
          <a:xfrm>
            <a:off x="609600" y="1143000"/>
            <a:ext cx="8077200" cy="4801314"/>
          </a:xfrm>
          <a:prstGeom prst="rect">
            <a:avLst/>
          </a:prstGeom>
          <a:noFill/>
        </p:spPr>
        <p:txBody>
          <a:bodyPr wrap="square" rtlCol="0">
            <a:spAutoFit/>
          </a:bodyPr>
          <a:lstStyle/>
          <a:p>
            <a:r>
              <a:rPr lang="en-US" dirty="0"/>
              <a:t>Once we settle on the guidance with respect to site access for Users, Experts, and Contractors that we can ask the various impacted efforts/groups to use in their planning, there will be a meeting scheduled, likely on July 22</a:t>
            </a:r>
            <a:r>
              <a:rPr lang="en-US" baseline="30000" dirty="0"/>
              <a:t>nd</a:t>
            </a:r>
            <a:r>
              <a:rPr lang="en-US" dirty="0"/>
              <a:t> or 23</a:t>
            </a:r>
            <a:r>
              <a:rPr lang="en-US" baseline="30000" dirty="0"/>
              <a:t>rd</a:t>
            </a:r>
            <a:r>
              <a:rPr lang="en-US" dirty="0"/>
              <a:t>, to discuss the RHIC schedule from now through the winter of 2022.</a:t>
            </a:r>
          </a:p>
          <a:p>
            <a:r>
              <a:rPr lang="en-US" dirty="0"/>
              <a:t>	Groups include:</a:t>
            </a:r>
          </a:p>
          <a:p>
            <a:r>
              <a:rPr lang="en-US" dirty="0"/>
              <a:t>		C-AD</a:t>
            </a:r>
          </a:p>
          <a:p>
            <a:r>
              <a:rPr lang="en-US" dirty="0"/>
              <a:t>			-General</a:t>
            </a:r>
          </a:p>
          <a:p>
            <a:r>
              <a:rPr lang="en-US" dirty="0"/>
              <a:t>			- </a:t>
            </a:r>
            <a:r>
              <a:rPr lang="en-US" dirty="0" err="1"/>
              <a:t>LEReC</a:t>
            </a:r>
            <a:endParaRPr lang="en-US" dirty="0"/>
          </a:p>
          <a:p>
            <a:r>
              <a:rPr lang="en-US" dirty="0"/>
              <a:t>			- </a:t>
            </a:r>
            <a:r>
              <a:rPr lang="en-US" dirty="0" err="1"/>
              <a:t>CeC</a:t>
            </a:r>
            <a:endParaRPr lang="en-US" dirty="0"/>
          </a:p>
          <a:p>
            <a:r>
              <a:rPr lang="en-US" dirty="0"/>
              <a:t>			- ..?</a:t>
            </a:r>
          </a:p>
          <a:p>
            <a:r>
              <a:rPr lang="en-US" dirty="0"/>
              <a:t>		STAR</a:t>
            </a:r>
          </a:p>
          <a:p>
            <a:r>
              <a:rPr lang="en-US" dirty="0"/>
              <a:t>		</a:t>
            </a:r>
            <a:r>
              <a:rPr lang="en-US" dirty="0" err="1"/>
              <a:t>sPHENIX</a:t>
            </a:r>
            <a:endParaRPr lang="en-US" dirty="0"/>
          </a:p>
          <a:p>
            <a:r>
              <a:rPr lang="en-US" dirty="0"/>
              <a:t>		NSRL</a:t>
            </a:r>
          </a:p>
          <a:p>
            <a:r>
              <a:rPr lang="en-US" dirty="0"/>
              <a:t>		BLIP</a:t>
            </a:r>
          </a:p>
          <a:p>
            <a:r>
              <a:rPr lang="en-US" dirty="0"/>
              <a:t>		ATF</a:t>
            </a:r>
          </a:p>
          <a:p>
            <a:endParaRPr lang="en-US" dirty="0"/>
          </a:p>
          <a:p>
            <a:endParaRPr lang="en-US" dirty="0"/>
          </a:p>
        </p:txBody>
      </p:sp>
    </p:spTree>
    <p:extLst>
      <p:ext uri="{BB962C8B-B14F-4D97-AF65-F5344CB8AC3E}">
        <p14:creationId xmlns:p14="http://schemas.microsoft.com/office/powerpoint/2010/main" val="12337463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25C2579-CBCE-6848-8DBE-FA75AC8AE20F}"/>
              </a:ext>
            </a:extLst>
          </p:cNvPr>
          <p:cNvSpPr txBox="1"/>
          <p:nvPr/>
        </p:nvSpPr>
        <p:spPr>
          <a:xfrm>
            <a:off x="4648200" y="1113472"/>
            <a:ext cx="4114800" cy="2862322"/>
          </a:xfrm>
          <a:prstGeom prst="rect">
            <a:avLst/>
          </a:prstGeom>
          <a:noFill/>
        </p:spPr>
        <p:txBody>
          <a:bodyPr wrap="square" rtlCol="0">
            <a:spAutoFit/>
          </a:bodyPr>
          <a:lstStyle/>
          <a:p>
            <a:r>
              <a:rPr lang="en-US" dirty="0"/>
              <a:t>9.2 GeV running stopped, due to COVID-19 response, on March 20</a:t>
            </a:r>
            <a:r>
              <a:rPr lang="en-US" baseline="30000" dirty="0"/>
              <a:t>th</a:t>
            </a:r>
            <a:r>
              <a:rPr lang="en-US" dirty="0"/>
              <a:t>.</a:t>
            </a:r>
          </a:p>
          <a:p>
            <a:endParaRPr lang="en-US" dirty="0"/>
          </a:p>
          <a:p>
            <a:r>
              <a:rPr lang="en-US" dirty="0"/>
              <a:t>Re Start of 9.2 GeV Physics running on June 18</a:t>
            </a:r>
            <a:r>
              <a:rPr lang="en-US" baseline="30000" dirty="0"/>
              <a:t>th</a:t>
            </a:r>
            <a:r>
              <a:rPr lang="en-US" dirty="0"/>
              <a:t>.</a:t>
            </a:r>
          </a:p>
          <a:p>
            <a:endParaRPr lang="en-US" dirty="0"/>
          </a:p>
          <a:p>
            <a:r>
              <a:rPr lang="en-US" dirty="0"/>
              <a:t>A Likely scenario has RHIC Run 20 ending sometime in September.</a:t>
            </a:r>
          </a:p>
          <a:p>
            <a:endParaRPr lang="en-US" dirty="0"/>
          </a:p>
          <a:p>
            <a:endParaRPr lang="en-US" dirty="0"/>
          </a:p>
        </p:txBody>
      </p:sp>
      <p:sp>
        <p:nvSpPr>
          <p:cNvPr id="4" name="TextBox 3">
            <a:extLst>
              <a:ext uri="{FF2B5EF4-FFF2-40B4-BE49-F238E27FC236}">
                <a16:creationId xmlns:a16="http://schemas.microsoft.com/office/drawing/2014/main" id="{C8F77C85-E5B2-5148-B884-94E9421A1F3A}"/>
              </a:ext>
            </a:extLst>
          </p:cNvPr>
          <p:cNvSpPr txBox="1"/>
          <p:nvPr/>
        </p:nvSpPr>
        <p:spPr>
          <a:xfrm>
            <a:off x="1600200" y="152400"/>
            <a:ext cx="5715000" cy="461665"/>
          </a:xfrm>
          <a:prstGeom prst="rect">
            <a:avLst/>
          </a:prstGeom>
          <a:noFill/>
        </p:spPr>
        <p:txBody>
          <a:bodyPr wrap="square" rtlCol="0">
            <a:spAutoFit/>
          </a:bodyPr>
          <a:lstStyle/>
          <a:p>
            <a:r>
              <a:rPr lang="en-US" sz="2400" dirty="0">
                <a:solidFill>
                  <a:srgbClr val="0000FF"/>
                </a:solidFill>
              </a:rPr>
              <a:t>A Calendar as a possible aid for discussion </a:t>
            </a:r>
          </a:p>
        </p:txBody>
      </p:sp>
      <p:pic>
        <p:nvPicPr>
          <p:cNvPr id="7" name="Picture 6">
            <a:extLst>
              <a:ext uri="{FF2B5EF4-FFF2-40B4-BE49-F238E27FC236}">
                <a16:creationId xmlns:a16="http://schemas.microsoft.com/office/drawing/2014/main" id="{B9B428EC-2EFB-5648-8421-D57CF19DDD62}"/>
              </a:ext>
            </a:extLst>
          </p:cNvPr>
          <p:cNvPicPr>
            <a:picLocks noChangeAspect="1"/>
          </p:cNvPicPr>
          <p:nvPr/>
        </p:nvPicPr>
        <p:blipFill>
          <a:blip r:embed="rId2"/>
          <a:stretch>
            <a:fillRect/>
          </a:stretch>
        </p:blipFill>
        <p:spPr>
          <a:xfrm>
            <a:off x="152400" y="914400"/>
            <a:ext cx="4419600" cy="3940511"/>
          </a:xfrm>
          <a:prstGeom prst="rect">
            <a:avLst/>
          </a:prstGeom>
        </p:spPr>
      </p:pic>
    </p:spTree>
    <p:extLst>
      <p:ext uri="{BB962C8B-B14F-4D97-AF65-F5344CB8AC3E}">
        <p14:creationId xmlns:p14="http://schemas.microsoft.com/office/powerpoint/2010/main" val="26038374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51179</TotalTime>
  <Words>335</Words>
  <Application>Microsoft Macintosh PowerPoint</Application>
  <PresentationFormat>On-screen Show (4:3)</PresentationFormat>
  <Paragraphs>42</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PowerPoint Presentation</vt:lpstr>
      <vt:lpstr>PowerPoint Presentation</vt:lpstr>
      <vt:lpstr>PowerPoint Presentation</vt:lpstr>
      <vt:lpstr>PowerPoint Presentation</vt:lpstr>
      <vt:lpstr>PowerPoint Presentation</vt:lpstr>
    </vt:vector>
  </TitlesOfParts>
  <Company>BNL</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AutoBVT</dc:creator>
  <cp:lastModifiedBy>Christie, William</cp:lastModifiedBy>
  <cp:revision>349</cp:revision>
  <cp:lastPrinted>2020-03-17T17:27:34Z</cp:lastPrinted>
  <dcterms:created xsi:type="dcterms:W3CDTF">2012-11-13T13:37:07Z</dcterms:created>
  <dcterms:modified xsi:type="dcterms:W3CDTF">2020-07-07T16:51:27Z</dcterms:modified>
</cp:coreProperties>
</file>