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2" r:id="rId2"/>
    <p:sldId id="306" r:id="rId3"/>
    <p:sldId id="315" r:id="rId4"/>
    <p:sldId id="317" r:id="rId5"/>
    <p:sldId id="316" r:id="rId6"/>
    <p:sldId id="310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0000FF"/>
    <a:srgbClr val="9437FF"/>
    <a:srgbClr val="D883FF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43"/>
    <p:restoredTop sz="93647"/>
  </p:normalViewPr>
  <p:slideViewPr>
    <p:cSldViewPr>
      <p:cViewPr varScale="1">
        <p:scale>
          <a:sx n="158" d="100"/>
          <a:sy n="158" d="100"/>
        </p:scale>
        <p:origin x="208" y="1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FC21-FE0E-46DC-87FE-CA3E97921399}" type="datetimeFigureOut">
              <a:rPr lang="en-US" smtClean="0"/>
              <a:t>3/10/20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6248E-72B7-457C-8CB3-9BEF87B0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4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6248E-72B7-457C-8CB3-9BEF87B01B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6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1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6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8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3/10/20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0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3/10/20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3/10/20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3/10/20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4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3/10/20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3/10/20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0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625E-A8E2-4147-9965-E39B41D3D3EF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9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uejeans.com/numbers" TargetMode="External"/><Relationship Id="rId2" Type="http://schemas.openxmlformats.org/officeDocument/2006/relationships/hyperlink" Target="https://bluejeans.com/273705843/1875?src=calendarLink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343400"/>
            <a:ext cx="848649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BLUEJEANS CONNECTION INFO:</a:t>
            </a:r>
          </a:p>
          <a:p>
            <a:r>
              <a:rPr lang="en-US" sz="1400" b="1" dirty="0"/>
              <a:t> To join the meeting on a computer or mobile phone: </a:t>
            </a:r>
            <a:r>
              <a:rPr lang="en-US" sz="1400" b="1" dirty="0">
                <a:hlinkClick r:id="rId2"/>
              </a:rPr>
              <a:t>https://bluejeans.com/273705843/1875?src=calendarLink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 Phone Dial-in +1.408.740.7256 (US (San Jose))</a:t>
            </a:r>
          </a:p>
          <a:p>
            <a:r>
              <a:rPr lang="en-US" sz="1400" b="1" dirty="0"/>
              <a:t> +1.866.226.4650 (US Toll Free)</a:t>
            </a:r>
          </a:p>
          <a:p>
            <a:r>
              <a:rPr lang="en-US" sz="1400" b="1" dirty="0"/>
              <a:t> +1.408.317.9253 (US (Primary, San Jose)) </a:t>
            </a:r>
          </a:p>
          <a:p>
            <a:endParaRPr lang="en-US" sz="1400" b="1" dirty="0"/>
          </a:p>
          <a:p>
            <a:r>
              <a:rPr lang="en-US" sz="1400" b="1" dirty="0"/>
              <a:t>Global Numbers: </a:t>
            </a:r>
            <a:r>
              <a:rPr lang="en-US" sz="1400" b="1" dirty="0">
                <a:hlinkClick r:id="rId3"/>
              </a:rPr>
              <a:t>http://bluejeans.com/numbers</a:t>
            </a:r>
            <a:endParaRPr lang="en-US" sz="1400" b="1" dirty="0"/>
          </a:p>
          <a:p>
            <a:r>
              <a:rPr lang="en-US" sz="1400" b="1" dirty="0"/>
              <a:t> </a:t>
            </a:r>
            <a:r>
              <a:rPr lang="en-US" b="1" dirty="0"/>
              <a:t>Meeting ID: 273 705 843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457200"/>
            <a:ext cx="838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Run 20 RHIC Machine/Experiments Meeting</a:t>
            </a:r>
          </a:p>
          <a:p>
            <a:pPr algn="ctr"/>
            <a:r>
              <a:rPr lang="en-US" sz="1600" i="1" dirty="0"/>
              <a:t>March 10, 2020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Agenda: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General discussion of Run 20 &amp; 9.2 GeV running		- W. Christie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Collider Update					- C. Liu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LEReC</a:t>
            </a:r>
            <a:r>
              <a:rPr lang="en-US" sz="2000" dirty="0"/>
              <a:t> Update						- A. </a:t>
            </a:r>
            <a:r>
              <a:rPr lang="en-US" sz="2000" dirty="0" err="1"/>
              <a:t>Fedotov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STAR Status/update					- J.H. Lee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Update on </a:t>
            </a:r>
            <a:r>
              <a:rPr lang="en-US" sz="2000" dirty="0" err="1"/>
              <a:t>CeC</a:t>
            </a:r>
            <a:r>
              <a:rPr lang="en-US" sz="2000" dirty="0"/>
              <a:t>					- V. Litvinenko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Other Business (AOB)</a:t>
            </a:r>
          </a:p>
        </p:txBody>
      </p:sp>
    </p:spTree>
    <p:extLst>
      <p:ext uri="{BB962C8B-B14F-4D97-AF65-F5344CB8AC3E}">
        <p14:creationId xmlns:p14="http://schemas.microsoft.com/office/powerpoint/2010/main" val="34611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6AD79E-0A90-FF47-91BF-11DE4FF39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"/>
            <a:ext cx="7467600" cy="5273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DF0B94-17E8-6341-9B3D-8267CD94950E}"/>
              </a:ext>
            </a:extLst>
          </p:cNvPr>
          <p:cNvSpPr txBox="1"/>
          <p:nvPr/>
        </p:nvSpPr>
        <p:spPr>
          <a:xfrm>
            <a:off x="4577407" y="6477000"/>
            <a:ext cx="403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Slide from the 12/3/19 STAR Time </a:t>
            </a:r>
            <a:r>
              <a:rPr lang="en-US" sz="1400" dirty="0" err="1">
                <a:solidFill>
                  <a:srgbClr val="0000FF"/>
                </a:solidFill>
              </a:rPr>
              <a:t>mtg</a:t>
            </a:r>
            <a:r>
              <a:rPr lang="en-US" sz="1400" dirty="0">
                <a:solidFill>
                  <a:srgbClr val="0000FF"/>
                </a:solidFill>
              </a:rPr>
              <a:t>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1A2707-E029-C94B-9849-5F9DBB50340F}"/>
              </a:ext>
            </a:extLst>
          </p:cNvPr>
          <p:cNvSpPr txBox="1"/>
          <p:nvPr/>
        </p:nvSpPr>
        <p:spPr>
          <a:xfrm>
            <a:off x="6858000" y="2362200"/>
            <a:ext cx="76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C186A-E78B-A04B-9FC1-639CFACD8600}"/>
              </a:ext>
            </a:extLst>
          </p:cNvPr>
          <p:cNvSpPr txBox="1"/>
          <p:nvPr/>
        </p:nvSpPr>
        <p:spPr>
          <a:xfrm>
            <a:off x="6858000" y="2590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B6930-7BE2-6242-AD2A-2603CF9396E4}"/>
              </a:ext>
            </a:extLst>
          </p:cNvPr>
          <p:cNvSpPr txBox="1"/>
          <p:nvPr/>
        </p:nvSpPr>
        <p:spPr>
          <a:xfrm>
            <a:off x="6858000" y="28164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70018-D8A9-9D4B-9671-BFE9AA4107B2}"/>
              </a:ext>
            </a:extLst>
          </p:cNvPr>
          <p:cNvSpPr txBox="1"/>
          <p:nvPr/>
        </p:nvSpPr>
        <p:spPr>
          <a:xfrm>
            <a:off x="6858000" y="30450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1485AC-9C64-5E4D-BE95-FE9DE8A40475}"/>
              </a:ext>
            </a:extLst>
          </p:cNvPr>
          <p:cNvSpPr txBox="1"/>
          <p:nvPr/>
        </p:nvSpPr>
        <p:spPr>
          <a:xfrm>
            <a:off x="6858000" y="3273623"/>
            <a:ext cx="685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CED0EF-8518-F443-B7BD-1F2651D7581D}"/>
              </a:ext>
            </a:extLst>
          </p:cNvPr>
          <p:cNvSpPr txBox="1"/>
          <p:nvPr/>
        </p:nvSpPr>
        <p:spPr>
          <a:xfrm>
            <a:off x="6858001" y="1737360"/>
            <a:ext cx="19811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~ 235 Done</a:t>
            </a:r>
          </a:p>
          <a:p>
            <a:r>
              <a:rPr lang="en-US" sz="1400" dirty="0">
                <a:solidFill>
                  <a:srgbClr val="0000FF"/>
                </a:solidFill>
              </a:rPr>
              <a:t>~ 25.1 </a:t>
            </a:r>
            <a:r>
              <a:rPr lang="en-US" sz="1400" dirty="0" err="1">
                <a:solidFill>
                  <a:srgbClr val="0000FF"/>
                </a:solidFill>
              </a:rPr>
              <a:t>Mevts</a:t>
            </a:r>
            <a:r>
              <a:rPr lang="en-US" sz="1400" dirty="0">
                <a:solidFill>
                  <a:srgbClr val="0000FF"/>
                </a:solidFill>
              </a:rPr>
              <a:t> at present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54C762-ED91-4349-823E-4F7AA50809E5}"/>
              </a:ext>
            </a:extLst>
          </p:cNvPr>
          <p:cNvCxnSpPr/>
          <p:nvPr/>
        </p:nvCxnSpPr>
        <p:spPr>
          <a:xfrm>
            <a:off x="1981200" y="2743200"/>
            <a:ext cx="4343400" cy="0"/>
          </a:xfrm>
          <a:prstGeom prst="line">
            <a:avLst/>
          </a:prstGeom>
          <a:ln w="31750">
            <a:solidFill>
              <a:schemeClr val="accent6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784399-A2B2-804F-A514-D75FFCDBEB9D}"/>
              </a:ext>
            </a:extLst>
          </p:cNvPr>
          <p:cNvCxnSpPr/>
          <p:nvPr/>
        </p:nvCxnSpPr>
        <p:spPr>
          <a:xfrm>
            <a:off x="1981200" y="2971800"/>
            <a:ext cx="4343400" cy="0"/>
          </a:xfrm>
          <a:prstGeom prst="line">
            <a:avLst/>
          </a:prstGeom>
          <a:ln w="31750">
            <a:solidFill>
              <a:schemeClr val="accent6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CFC3A8-B558-6B47-B0DF-8245B874F966}"/>
              </a:ext>
            </a:extLst>
          </p:cNvPr>
          <p:cNvCxnSpPr/>
          <p:nvPr/>
        </p:nvCxnSpPr>
        <p:spPr>
          <a:xfrm>
            <a:off x="1981200" y="3200400"/>
            <a:ext cx="4343400" cy="0"/>
          </a:xfrm>
          <a:prstGeom prst="line">
            <a:avLst/>
          </a:prstGeom>
          <a:ln w="31750">
            <a:solidFill>
              <a:schemeClr val="accent6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E019C66-00D4-B54F-B0DA-0C8DE014DBBB}"/>
              </a:ext>
            </a:extLst>
          </p:cNvPr>
          <p:cNvSpPr/>
          <p:nvPr/>
        </p:nvSpPr>
        <p:spPr>
          <a:xfrm>
            <a:off x="6858000" y="3502223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DFB71B-9BC1-DB40-A0D6-EFB4A194BA5E}"/>
              </a:ext>
            </a:extLst>
          </p:cNvPr>
          <p:cNvCxnSpPr/>
          <p:nvPr/>
        </p:nvCxnSpPr>
        <p:spPr>
          <a:xfrm>
            <a:off x="1981200" y="3657600"/>
            <a:ext cx="4343400" cy="0"/>
          </a:xfrm>
          <a:prstGeom prst="line">
            <a:avLst/>
          </a:prstGeom>
          <a:ln w="31750">
            <a:solidFill>
              <a:schemeClr val="accent6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941529E-56D6-5447-B8B0-5CFF89686D03}"/>
              </a:ext>
            </a:extLst>
          </p:cNvPr>
          <p:cNvSpPr/>
          <p:nvPr/>
        </p:nvSpPr>
        <p:spPr>
          <a:xfrm>
            <a:off x="7315200" y="1271016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026139-2AD6-6F48-B165-CC3C030118C4}"/>
              </a:ext>
            </a:extLst>
          </p:cNvPr>
          <p:cNvSpPr/>
          <p:nvPr/>
        </p:nvSpPr>
        <p:spPr>
          <a:xfrm>
            <a:off x="7315200" y="1490472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1B5738-2B4D-B84C-A50E-F519E287EC91}"/>
              </a:ext>
            </a:extLst>
          </p:cNvPr>
          <p:cNvSpPr/>
          <p:nvPr/>
        </p:nvSpPr>
        <p:spPr>
          <a:xfrm>
            <a:off x="7315200" y="3730823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F43999-E796-8148-8B0E-6A1B4D309333}"/>
              </a:ext>
            </a:extLst>
          </p:cNvPr>
          <p:cNvSpPr/>
          <p:nvPr/>
        </p:nvSpPr>
        <p:spPr>
          <a:xfrm>
            <a:off x="8229600" y="3941064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428050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B66ABA-55D3-164A-9547-5E609122D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30352"/>
            <a:ext cx="2865401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D5C583-56C1-9B48-9929-DFEC9FC07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940" y="530352"/>
            <a:ext cx="286146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79EC14-2C3E-6F4C-953D-DFA76BFA5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33400"/>
            <a:ext cx="2854863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846BCB-D8F2-6941-8134-8FE59B64B083}"/>
              </a:ext>
            </a:extLst>
          </p:cNvPr>
          <p:cNvSpPr txBox="1"/>
          <p:nvPr/>
        </p:nvSpPr>
        <p:spPr>
          <a:xfrm>
            <a:off x="304800" y="762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Some Summary Plots for the ongoing 9.2 GeV Au-Au Data Set run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C08EF-535D-5A46-B7EC-AC6EF5777290}"/>
              </a:ext>
            </a:extLst>
          </p:cNvPr>
          <p:cNvSpPr txBox="1"/>
          <p:nvPr/>
        </p:nvSpPr>
        <p:spPr>
          <a:xfrm>
            <a:off x="1684401" y="685800"/>
            <a:ext cx="1592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DAQ </a:t>
            </a:r>
            <a:r>
              <a:rPr lang="en-US" sz="1600" dirty="0" err="1">
                <a:solidFill>
                  <a:srgbClr val="0000FF"/>
                </a:solidFill>
              </a:rPr>
              <a:t>Hrs</a:t>
            </a:r>
            <a:r>
              <a:rPr lang="en-US" sz="1600" dirty="0">
                <a:solidFill>
                  <a:srgbClr val="0000FF"/>
                </a:solidFill>
              </a:rPr>
              <a:t>/Day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3CCD4-068D-0241-9205-01603CE770C7}"/>
              </a:ext>
            </a:extLst>
          </p:cNvPr>
          <p:cNvSpPr txBox="1"/>
          <p:nvPr/>
        </p:nvSpPr>
        <p:spPr>
          <a:xfrm>
            <a:off x="3629693" y="728246"/>
            <a:ext cx="1780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G </a:t>
            </a:r>
            <a:r>
              <a:rPr lang="en-US" sz="1600" dirty="0" err="1">
                <a:solidFill>
                  <a:srgbClr val="0000FF"/>
                </a:solidFill>
              </a:rPr>
              <a:t>evt</a:t>
            </a:r>
            <a:r>
              <a:rPr lang="en-US" sz="1600" dirty="0">
                <a:solidFill>
                  <a:srgbClr val="0000FF"/>
                </a:solidFill>
              </a:rPr>
              <a:t>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A22A1-03C0-9D4B-BCF7-86C7F9701B21}"/>
              </a:ext>
            </a:extLst>
          </p:cNvPr>
          <p:cNvSpPr txBox="1"/>
          <p:nvPr/>
        </p:nvSpPr>
        <p:spPr>
          <a:xfrm>
            <a:off x="304800" y="27432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Some Estimates based on </a:t>
            </a:r>
            <a:r>
              <a:rPr lang="en-US" sz="2000" i="1" dirty="0">
                <a:solidFill>
                  <a:srgbClr val="008F00"/>
                </a:solidFill>
              </a:rPr>
              <a:t>observed</a:t>
            </a:r>
            <a:r>
              <a:rPr lang="en-US" sz="2000" dirty="0"/>
              <a:t> (3/6- 3/9) performance: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D9A266-3207-124A-94A7-EB9E48554E62}"/>
              </a:ext>
            </a:extLst>
          </p:cNvPr>
          <p:cNvSpPr txBox="1"/>
          <p:nvPr/>
        </p:nvSpPr>
        <p:spPr>
          <a:xfrm>
            <a:off x="354670" y="3124200"/>
            <a:ext cx="89417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is ~16 </a:t>
            </a:r>
            <a:r>
              <a:rPr lang="en-US" dirty="0" err="1"/>
              <a:t>Hrs</a:t>
            </a:r>
            <a:r>
              <a:rPr lang="en-US" dirty="0"/>
              <a:t>/day of DAQ running, at an average rate of 33 Hz:</a:t>
            </a:r>
          </a:p>
          <a:p>
            <a:r>
              <a:rPr lang="en-US" dirty="0"/>
              <a:t>  - 16 </a:t>
            </a:r>
            <a:r>
              <a:rPr lang="en-US" dirty="0" err="1"/>
              <a:t>hrs</a:t>
            </a:r>
            <a:r>
              <a:rPr lang="en-US" dirty="0"/>
              <a:t>/day x 3600 sec/</a:t>
            </a:r>
            <a:r>
              <a:rPr lang="en-US" dirty="0" err="1"/>
              <a:t>hr</a:t>
            </a:r>
            <a:r>
              <a:rPr lang="en-US" dirty="0"/>
              <a:t> x 33 </a:t>
            </a:r>
            <a:r>
              <a:rPr lang="en-US" dirty="0" err="1"/>
              <a:t>evts</a:t>
            </a:r>
            <a:r>
              <a:rPr lang="en-US" dirty="0"/>
              <a:t>/sec = 1.78 M ~ </a:t>
            </a:r>
            <a:r>
              <a:rPr lang="en-US" b="1" dirty="0"/>
              <a:t>1.9 </a:t>
            </a:r>
            <a:r>
              <a:rPr lang="en-US" b="1" dirty="0" err="1"/>
              <a:t>Mevts</a:t>
            </a:r>
            <a:r>
              <a:rPr lang="en-US" b="1" dirty="0"/>
              <a:t>/day</a:t>
            </a:r>
          </a:p>
          <a:p>
            <a:r>
              <a:rPr lang="en-US" dirty="0"/>
              <a:t>  - Data set goal is 160 M “good” </a:t>
            </a:r>
            <a:r>
              <a:rPr lang="en-US" dirty="0" err="1"/>
              <a:t>evts</a:t>
            </a:r>
            <a:r>
              <a:rPr lang="en-US" dirty="0"/>
              <a:t> (Currently have 25.1 </a:t>
            </a:r>
            <a:r>
              <a:rPr lang="en-US" dirty="0" err="1"/>
              <a:t>Mevts</a:t>
            </a:r>
            <a:r>
              <a:rPr lang="en-US" dirty="0"/>
              <a:t>)</a:t>
            </a:r>
          </a:p>
          <a:p>
            <a:r>
              <a:rPr lang="en-US" dirty="0"/>
              <a:t>  - 134.9 </a:t>
            </a:r>
            <a:r>
              <a:rPr lang="en-US" dirty="0" err="1"/>
              <a:t>Mevts</a:t>
            </a:r>
            <a:r>
              <a:rPr lang="en-US" dirty="0"/>
              <a:t>/1.9 </a:t>
            </a:r>
            <a:r>
              <a:rPr lang="en-US" dirty="0" err="1"/>
              <a:t>Mevts</a:t>
            </a:r>
            <a:r>
              <a:rPr lang="en-US" dirty="0"/>
              <a:t>/day = 71 days = 10.1 </a:t>
            </a:r>
            <a:r>
              <a:rPr lang="en-US" dirty="0" err="1"/>
              <a:t>wks</a:t>
            </a:r>
            <a:endParaRPr lang="en-US" dirty="0"/>
          </a:p>
          <a:p>
            <a:r>
              <a:rPr lang="en-US" dirty="0"/>
              <a:t>  - Add 6 maintenance half/days makes estimate ~ </a:t>
            </a:r>
            <a:r>
              <a:rPr lang="en-US" b="1" dirty="0"/>
              <a:t>11 </a:t>
            </a:r>
            <a:r>
              <a:rPr lang="en-US" b="1" dirty="0" err="1"/>
              <a:t>wks</a:t>
            </a:r>
            <a:endParaRPr lang="en-US" b="1" dirty="0"/>
          </a:p>
          <a:p>
            <a:r>
              <a:rPr lang="en-US" b="1" dirty="0">
                <a:solidFill>
                  <a:srgbClr val="0000FF"/>
                </a:solidFill>
              </a:rPr>
              <a:t>	- ~ May 26</a:t>
            </a:r>
            <a:r>
              <a:rPr lang="en-US" b="1" baseline="30000" dirty="0">
                <a:solidFill>
                  <a:srgbClr val="0000FF"/>
                </a:solidFill>
              </a:rPr>
              <a:t>th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8F00"/>
                </a:solidFill>
              </a:rPr>
              <a:t>What is not included in the projection above is the time that is expected to be spent on the </a:t>
            </a:r>
            <a:r>
              <a:rPr lang="en-US" dirty="0" err="1">
                <a:solidFill>
                  <a:srgbClr val="008F00"/>
                </a:solidFill>
              </a:rPr>
              <a:t>CeC</a:t>
            </a:r>
            <a:r>
              <a:rPr lang="en-US" dirty="0">
                <a:solidFill>
                  <a:srgbClr val="008F00"/>
                </a:solidFill>
              </a:rPr>
              <a:t> program (~ 8 days), and the 7.7 GeV </a:t>
            </a:r>
            <a:r>
              <a:rPr lang="en-US" dirty="0" err="1">
                <a:solidFill>
                  <a:srgbClr val="008F00"/>
                </a:solidFill>
              </a:rPr>
              <a:t>LEReC</a:t>
            </a:r>
            <a:r>
              <a:rPr lang="en-US" dirty="0">
                <a:solidFill>
                  <a:srgbClr val="008F00"/>
                </a:solidFill>
              </a:rPr>
              <a:t> commissioning (7 – 10 days?).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BF029-C022-0542-98C4-BBBC8E7CAD43}"/>
              </a:ext>
            </a:extLst>
          </p:cNvPr>
          <p:cNvSpPr txBox="1"/>
          <p:nvPr/>
        </p:nvSpPr>
        <p:spPr>
          <a:xfrm>
            <a:off x="6705600" y="728246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“Good” </a:t>
            </a:r>
            <a:r>
              <a:rPr lang="en-US" sz="1400" dirty="0" err="1">
                <a:solidFill>
                  <a:srgbClr val="0000FF"/>
                </a:solidFill>
              </a:rPr>
              <a:t>evts</a:t>
            </a:r>
            <a:r>
              <a:rPr lang="en-US" sz="1400" dirty="0">
                <a:solidFill>
                  <a:srgbClr val="0000FF"/>
                </a:solidFill>
              </a:rPr>
              <a:t>/day </a:t>
            </a:r>
          </a:p>
        </p:txBody>
      </p:sp>
    </p:spTree>
    <p:extLst>
      <p:ext uri="{BB962C8B-B14F-4D97-AF65-F5344CB8AC3E}">
        <p14:creationId xmlns:p14="http://schemas.microsoft.com/office/powerpoint/2010/main" val="219967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C0BBFC-38CD-D54F-821D-0E9EB347EE9C}"/>
              </a:ext>
            </a:extLst>
          </p:cNvPr>
          <p:cNvSpPr txBox="1"/>
          <p:nvPr/>
        </p:nvSpPr>
        <p:spPr>
          <a:xfrm>
            <a:off x="1143000" y="6019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Ignoring the </a:t>
            </a:r>
            <a:r>
              <a:rPr lang="en-US" dirty="0" err="1"/>
              <a:t>CeC</a:t>
            </a:r>
            <a:r>
              <a:rPr lang="en-US" dirty="0"/>
              <a:t> and </a:t>
            </a:r>
            <a:r>
              <a:rPr lang="en-US" dirty="0" err="1"/>
              <a:t>LEReC</a:t>
            </a:r>
            <a:r>
              <a:rPr lang="en-US" dirty="0"/>
              <a:t> commissioning, the projection shows an estimate of May 26</a:t>
            </a:r>
            <a:r>
              <a:rPr lang="en-US" baseline="30000" dirty="0"/>
              <a:t>th</a:t>
            </a:r>
            <a:r>
              <a:rPr lang="en-US" dirty="0"/>
              <a:t> to reach the 9.2 GeV data set goal.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02B78-414B-B44E-9D18-64A4FBDAE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57372"/>
            <a:ext cx="7467600" cy="536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1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2DA263-AEC4-CF42-A77C-C8D48A932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4142480" cy="533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5C2579-CBCE-6848-8DBE-FA75AC8AE20F}"/>
              </a:ext>
            </a:extLst>
          </p:cNvPr>
          <p:cNvSpPr txBox="1"/>
          <p:nvPr/>
        </p:nvSpPr>
        <p:spPr>
          <a:xfrm>
            <a:off x="4648200" y="663000"/>
            <a:ext cx="411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9.2 GeV Physics running Monday evening, February 25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With </a:t>
            </a:r>
            <a:r>
              <a:rPr lang="en-US" b="1" i="1" dirty="0">
                <a:solidFill>
                  <a:srgbClr val="008F00"/>
                </a:solidFill>
              </a:rPr>
              <a:t>observed</a:t>
            </a:r>
            <a:r>
              <a:rPr lang="en-US" dirty="0"/>
              <a:t> rates for 9.2 GeV collisions,  we should be able to achieve the full 160 </a:t>
            </a:r>
            <a:r>
              <a:rPr lang="en-US" dirty="0" err="1"/>
              <a:t>Mevts</a:t>
            </a:r>
            <a:r>
              <a:rPr lang="en-US" dirty="0"/>
              <a:t> goal after ~ 11 weeks of “straight” (uninterrupted) running. This gets one to ~ May 26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11 days of 7.7 GeV </a:t>
            </a:r>
            <a:r>
              <a:rPr lang="en-US" dirty="0" err="1"/>
              <a:t>LEReC</a:t>
            </a:r>
            <a:r>
              <a:rPr lang="en-US" dirty="0"/>
              <a:t> commissioning (from May 26</a:t>
            </a:r>
            <a:r>
              <a:rPr lang="en-US" baseline="30000" dirty="0"/>
              <a:t>th</a:t>
            </a:r>
            <a:r>
              <a:rPr lang="en-US" dirty="0"/>
              <a:t> ) gets one to June 7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8 days of </a:t>
            </a:r>
            <a:r>
              <a:rPr lang="en-US" dirty="0" err="1"/>
              <a:t>CeC</a:t>
            </a:r>
            <a:r>
              <a:rPr lang="en-US" dirty="0"/>
              <a:t> then gets one to June 15</a:t>
            </a:r>
            <a:r>
              <a:rPr lang="en-US" baseline="30000" dirty="0"/>
              <a:t>th</a:t>
            </a:r>
            <a:r>
              <a:rPr lang="en-US" dirty="0"/>
              <a:t>, the end of a 28 </a:t>
            </a:r>
            <a:r>
              <a:rPr lang="en-US" dirty="0" err="1"/>
              <a:t>Cryo</a:t>
            </a:r>
            <a:r>
              <a:rPr lang="en-US" dirty="0"/>
              <a:t> week run (N.B. assumption of 28 </a:t>
            </a:r>
            <a:r>
              <a:rPr lang="en-US" dirty="0" err="1"/>
              <a:t>Cryo</a:t>
            </a:r>
            <a:r>
              <a:rPr lang="en-US" dirty="0"/>
              <a:t> week run.</a:t>
            </a:r>
          </a:p>
          <a:p>
            <a:endParaRPr lang="en-US" dirty="0"/>
          </a:p>
          <a:p>
            <a:r>
              <a:rPr lang="en-US" sz="1600" i="1" dirty="0">
                <a:solidFill>
                  <a:srgbClr val="C00000"/>
                </a:solidFill>
              </a:rPr>
              <a:t>N.B. The 9.2 </a:t>
            </a:r>
            <a:r>
              <a:rPr lang="en-US" sz="1600" i="1" dirty="0" err="1">
                <a:solidFill>
                  <a:srgbClr val="C00000"/>
                </a:solidFill>
              </a:rPr>
              <a:t>Gev</a:t>
            </a:r>
            <a:r>
              <a:rPr lang="en-US" sz="1600" i="1" dirty="0">
                <a:solidFill>
                  <a:srgbClr val="C00000"/>
                </a:solidFill>
              </a:rPr>
              <a:t> Physics running, 7.7 GeV </a:t>
            </a:r>
            <a:r>
              <a:rPr lang="en-US" sz="1600" i="1" dirty="0" err="1">
                <a:solidFill>
                  <a:srgbClr val="C00000"/>
                </a:solidFill>
              </a:rPr>
              <a:t>LEReC</a:t>
            </a:r>
            <a:r>
              <a:rPr lang="en-US" sz="1600" i="1" dirty="0">
                <a:solidFill>
                  <a:srgbClr val="C00000"/>
                </a:solidFill>
              </a:rPr>
              <a:t> commissioning, and CEC time may well be run in an interleaved mode from now to the end of the run.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77C85-E5B2-5148-B884-94E9421A1F3A}"/>
              </a:ext>
            </a:extLst>
          </p:cNvPr>
          <p:cNvSpPr txBox="1"/>
          <p:nvPr/>
        </p:nvSpPr>
        <p:spPr>
          <a:xfrm>
            <a:off x="381000" y="152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 possible Scenario for how the rest of Run 2020 might proceed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DFE8A9-3546-0949-9AC6-57C3EFDE98BB}"/>
              </a:ext>
            </a:extLst>
          </p:cNvPr>
          <p:cNvSpPr/>
          <p:nvPr/>
        </p:nvSpPr>
        <p:spPr>
          <a:xfrm>
            <a:off x="2743200" y="5105400"/>
            <a:ext cx="228600" cy="1524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4DD8BDD-857D-8F43-8AA0-5900E378A893}"/>
              </a:ext>
            </a:extLst>
          </p:cNvPr>
          <p:cNvSpPr/>
          <p:nvPr/>
        </p:nvSpPr>
        <p:spPr>
          <a:xfrm>
            <a:off x="978408" y="3182112"/>
            <a:ext cx="228600" cy="152400"/>
          </a:xfrm>
          <a:prstGeom prst="roundRect">
            <a:avLst/>
          </a:prstGeom>
          <a:noFill/>
          <a:ln w="317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31735-FBFF-7C46-8A7B-FC3B02D5CFAA}"/>
              </a:ext>
            </a:extLst>
          </p:cNvPr>
          <p:cNvSpPr txBox="1"/>
          <p:nvPr/>
        </p:nvSpPr>
        <p:spPr>
          <a:xfrm>
            <a:off x="1295400" y="6248400"/>
            <a:ext cx="670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included or discussed yet may be 1 – 2 days of diode testing.</a:t>
            </a:r>
          </a:p>
        </p:txBody>
      </p:sp>
    </p:spTree>
    <p:extLst>
      <p:ext uri="{BB962C8B-B14F-4D97-AF65-F5344CB8AC3E}">
        <p14:creationId xmlns:p14="http://schemas.microsoft.com/office/powerpoint/2010/main" val="260383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8DB55-B041-8B44-AFF9-513402318D02}"/>
              </a:ext>
            </a:extLst>
          </p:cNvPr>
          <p:cNvSpPr txBox="1"/>
          <p:nvPr/>
        </p:nvSpPr>
        <p:spPr>
          <a:xfrm>
            <a:off x="2743200" y="533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Other Business (AOB)</a:t>
            </a:r>
          </a:p>
        </p:txBody>
      </p:sp>
    </p:spTree>
    <p:extLst>
      <p:ext uri="{BB962C8B-B14F-4D97-AF65-F5344CB8AC3E}">
        <p14:creationId xmlns:p14="http://schemas.microsoft.com/office/powerpoint/2010/main" val="123374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1173DA-3444-A041-B461-291258E99BFC}"/>
              </a:ext>
            </a:extLst>
          </p:cNvPr>
          <p:cNvSpPr/>
          <p:nvPr/>
        </p:nvSpPr>
        <p:spPr>
          <a:xfrm>
            <a:off x="990600" y="6367046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9051"/>
                </a:solidFill>
              </a:rPr>
              <a:t>N.B.   The Schedule above assumes that RHIC Run 2020 will be 28 </a:t>
            </a:r>
            <a:r>
              <a:rPr lang="en-US" sz="1600" b="1" dirty="0" err="1">
                <a:solidFill>
                  <a:srgbClr val="009051"/>
                </a:solidFill>
              </a:rPr>
              <a:t>Cryo</a:t>
            </a:r>
            <a:r>
              <a:rPr lang="en-US" sz="1600" b="1" dirty="0">
                <a:solidFill>
                  <a:srgbClr val="009051"/>
                </a:solidFill>
              </a:rPr>
              <a:t> weeks long.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C8CA7-14C1-5148-8F58-F0D4FE50E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81000"/>
            <a:ext cx="77813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36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51063</TotalTime>
  <Words>563</Words>
  <Application>Microsoft Macintosh PowerPoint</Application>
  <PresentationFormat>On-screen Show (4:3)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Christie, William</cp:lastModifiedBy>
  <cp:revision>338</cp:revision>
  <cp:lastPrinted>2020-02-03T21:51:50Z</cp:lastPrinted>
  <dcterms:created xsi:type="dcterms:W3CDTF">2012-11-13T13:37:07Z</dcterms:created>
  <dcterms:modified xsi:type="dcterms:W3CDTF">2020-03-10T16:51:53Z</dcterms:modified>
</cp:coreProperties>
</file>