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2" r:id="rId2"/>
    <p:sldId id="306" r:id="rId3"/>
    <p:sldId id="317" r:id="rId4"/>
    <p:sldId id="316" r:id="rId5"/>
    <p:sldId id="31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00"/>
    <a:srgbClr val="0000FF"/>
    <a:srgbClr val="9437FF"/>
    <a:srgbClr val="D883FF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7"/>
    <p:restoredTop sz="93681"/>
  </p:normalViewPr>
  <p:slideViewPr>
    <p:cSldViewPr>
      <p:cViewPr varScale="1">
        <p:scale>
          <a:sx n="118" d="100"/>
          <a:sy n="118" d="100"/>
        </p:scale>
        <p:origin x="1048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6FC21-FE0E-46DC-87FE-CA3E97921399}" type="datetimeFigureOut">
              <a:rPr lang="en-US" smtClean="0"/>
              <a:t>3/17/20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248E-72B7-457C-8CB3-9BEF87B0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4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6248E-72B7-457C-8CB3-9BEF87B01B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6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1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4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6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8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7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0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6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4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0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4625E-A8E2-4147-9965-E39B41D3D3EF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64F02-E3EE-4CF4-A6CF-7A417C49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luejeans.com/numbers" TargetMode="External"/><Relationship Id="rId2" Type="http://schemas.openxmlformats.org/officeDocument/2006/relationships/hyperlink" Target="https://bluejeans.com/273705843/1875?src=calendarLink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343400"/>
            <a:ext cx="848649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BLUEJEANS CONNECTION INFO:</a:t>
            </a:r>
          </a:p>
          <a:p>
            <a:r>
              <a:rPr lang="en-US" sz="1400" b="1" dirty="0"/>
              <a:t> To join the meeting on a computer or mobile phone: </a:t>
            </a:r>
            <a:r>
              <a:rPr lang="en-US" sz="1400" b="1" dirty="0">
                <a:hlinkClick r:id="rId2"/>
              </a:rPr>
              <a:t>https://bluejeans.com/273705843/1875?src=calendarLink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 Phone Dial-in +1.408.740.7256 (US (San Jose))</a:t>
            </a:r>
          </a:p>
          <a:p>
            <a:r>
              <a:rPr lang="en-US" sz="1400" b="1" dirty="0"/>
              <a:t> +1.866.226.4650 (US Toll Free)</a:t>
            </a:r>
          </a:p>
          <a:p>
            <a:r>
              <a:rPr lang="en-US" sz="1400" b="1" dirty="0"/>
              <a:t> +1.408.317.9253 (US (Primary, San Jose)) </a:t>
            </a:r>
          </a:p>
          <a:p>
            <a:endParaRPr lang="en-US" sz="1400" b="1" dirty="0"/>
          </a:p>
          <a:p>
            <a:r>
              <a:rPr lang="en-US" sz="1400" b="1" dirty="0"/>
              <a:t>Global Numbers: </a:t>
            </a:r>
            <a:r>
              <a:rPr lang="en-US" sz="1400" b="1" dirty="0">
                <a:hlinkClick r:id="rId3"/>
              </a:rPr>
              <a:t>http://bluejeans.com/numbers</a:t>
            </a:r>
            <a:endParaRPr lang="en-US" sz="1400" b="1" dirty="0"/>
          </a:p>
          <a:p>
            <a:r>
              <a:rPr lang="en-US" sz="1400" b="1" dirty="0"/>
              <a:t> </a:t>
            </a:r>
            <a:r>
              <a:rPr lang="en-US" b="1" dirty="0"/>
              <a:t>Meeting ID: 273 705 843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457200"/>
            <a:ext cx="8382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Run 20 RHIC Machine/Experiments Meeting</a:t>
            </a:r>
          </a:p>
          <a:p>
            <a:pPr algn="ctr"/>
            <a:r>
              <a:rPr lang="en-US" sz="1600" i="1" dirty="0"/>
              <a:t>March 17, 2020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Agenda:</a:t>
            </a:r>
          </a:p>
          <a:p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General discussion of Run 20 &amp; 9.2 GeV running		- W. Christie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Collider Update					- C. Liu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LEReC</a:t>
            </a:r>
            <a:r>
              <a:rPr lang="en-US" sz="2000" dirty="0"/>
              <a:t> Update						- A. </a:t>
            </a:r>
            <a:r>
              <a:rPr lang="en-US" sz="2000" dirty="0" err="1"/>
              <a:t>Fedotov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STAR Status/update					- J.H. Lee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Update on </a:t>
            </a:r>
            <a:r>
              <a:rPr lang="en-US" sz="2000" dirty="0" err="1"/>
              <a:t>CeC</a:t>
            </a:r>
            <a:r>
              <a:rPr lang="en-US" sz="2000" dirty="0"/>
              <a:t>					- I. </a:t>
            </a:r>
            <a:r>
              <a:rPr lang="en-US" sz="2000" dirty="0" err="1"/>
              <a:t>Pinayev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All Other Business (AOB)</a:t>
            </a:r>
          </a:p>
        </p:txBody>
      </p:sp>
    </p:spTree>
    <p:extLst>
      <p:ext uri="{BB962C8B-B14F-4D97-AF65-F5344CB8AC3E}">
        <p14:creationId xmlns:p14="http://schemas.microsoft.com/office/powerpoint/2010/main" val="34611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6AD79E-0A90-FF47-91BF-11DE4FF39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2400"/>
            <a:ext cx="7467600" cy="52739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DF0B94-17E8-6341-9B3D-8267CD94950E}"/>
              </a:ext>
            </a:extLst>
          </p:cNvPr>
          <p:cNvSpPr txBox="1"/>
          <p:nvPr/>
        </p:nvSpPr>
        <p:spPr>
          <a:xfrm>
            <a:off x="4577407" y="6477000"/>
            <a:ext cx="4033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Slide from the 12/3/19 STAR Time </a:t>
            </a:r>
            <a:r>
              <a:rPr lang="en-US" sz="1400" dirty="0" err="1">
                <a:solidFill>
                  <a:srgbClr val="0000FF"/>
                </a:solidFill>
              </a:rPr>
              <a:t>mtg</a:t>
            </a:r>
            <a:r>
              <a:rPr lang="en-US" sz="1400" dirty="0">
                <a:solidFill>
                  <a:srgbClr val="0000FF"/>
                </a:solidFill>
              </a:rPr>
              <a:t>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1A2707-E029-C94B-9849-5F9DBB50340F}"/>
              </a:ext>
            </a:extLst>
          </p:cNvPr>
          <p:cNvSpPr txBox="1"/>
          <p:nvPr/>
        </p:nvSpPr>
        <p:spPr>
          <a:xfrm>
            <a:off x="6858000" y="2362200"/>
            <a:ext cx="76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DC186A-E78B-A04B-9FC1-639CFACD8600}"/>
              </a:ext>
            </a:extLst>
          </p:cNvPr>
          <p:cNvSpPr txBox="1"/>
          <p:nvPr/>
        </p:nvSpPr>
        <p:spPr>
          <a:xfrm>
            <a:off x="6858000" y="25908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9B6930-7BE2-6242-AD2A-2603CF9396E4}"/>
              </a:ext>
            </a:extLst>
          </p:cNvPr>
          <p:cNvSpPr txBox="1"/>
          <p:nvPr/>
        </p:nvSpPr>
        <p:spPr>
          <a:xfrm>
            <a:off x="6858000" y="281642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C70018-D8A9-9D4B-9671-BFE9AA4107B2}"/>
              </a:ext>
            </a:extLst>
          </p:cNvPr>
          <p:cNvSpPr txBox="1"/>
          <p:nvPr/>
        </p:nvSpPr>
        <p:spPr>
          <a:xfrm>
            <a:off x="6858000" y="304502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1485AC-9C64-5E4D-BE95-FE9DE8A40475}"/>
              </a:ext>
            </a:extLst>
          </p:cNvPr>
          <p:cNvSpPr txBox="1"/>
          <p:nvPr/>
        </p:nvSpPr>
        <p:spPr>
          <a:xfrm>
            <a:off x="6858000" y="3273623"/>
            <a:ext cx="6858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CED0EF-8518-F443-B7BD-1F2651D7581D}"/>
              </a:ext>
            </a:extLst>
          </p:cNvPr>
          <p:cNvSpPr txBox="1"/>
          <p:nvPr/>
        </p:nvSpPr>
        <p:spPr>
          <a:xfrm>
            <a:off x="6858001" y="1737360"/>
            <a:ext cx="19811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~ 235 Done</a:t>
            </a:r>
          </a:p>
          <a:p>
            <a:r>
              <a:rPr lang="en-US" sz="1400" dirty="0">
                <a:solidFill>
                  <a:srgbClr val="0000FF"/>
                </a:solidFill>
              </a:rPr>
              <a:t>~ 38.6 </a:t>
            </a:r>
            <a:r>
              <a:rPr lang="en-US" sz="1400" dirty="0" err="1">
                <a:solidFill>
                  <a:srgbClr val="0000FF"/>
                </a:solidFill>
              </a:rPr>
              <a:t>Mevts</a:t>
            </a:r>
            <a:r>
              <a:rPr lang="en-US" sz="1400" dirty="0">
                <a:solidFill>
                  <a:srgbClr val="0000FF"/>
                </a:solidFill>
              </a:rPr>
              <a:t> at present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54C762-ED91-4349-823E-4F7AA50809E5}"/>
              </a:ext>
            </a:extLst>
          </p:cNvPr>
          <p:cNvCxnSpPr/>
          <p:nvPr/>
        </p:nvCxnSpPr>
        <p:spPr>
          <a:xfrm>
            <a:off x="1981200" y="2743200"/>
            <a:ext cx="4343400" cy="0"/>
          </a:xfrm>
          <a:prstGeom prst="line">
            <a:avLst/>
          </a:prstGeom>
          <a:ln w="31750">
            <a:solidFill>
              <a:schemeClr val="accent6">
                <a:alpha val="3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0784399-A2B2-804F-A514-D75FFCDBEB9D}"/>
              </a:ext>
            </a:extLst>
          </p:cNvPr>
          <p:cNvCxnSpPr/>
          <p:nvPr/>
        </p:nvCxnSpPr>
        <p:spPr>
          <a:xfrm>
            <a:off x="1981200" y="2971800"/>
            <a:ext cx="4343400" cy="0"/>
          </a:xfrm>
          <a:prstGeom prst="line">
            <a:avLst/>
          </a:prstGeom>
          <a:ln w="31750">
            <a:solidFill>
              <a:schemeClr val="accent6">
                <a:alpha val="3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CFC3A8-B558-6B47-B0DF-8245B874F966}"/>
              </a:ext>
            </a:extLst>
          </p:cNvPr>
          <p:cNvCxnSpPr/>
          <p:nvPr/>
        </p:nvCxnSpPr>
        <p:spPr>
          <a:xfrm>
            <a:off x="1981200" y="3200400"/>
            <a:ext cx="4343400" cy="0"/>
          </a:xfrm>
          <a:prstGeom prst="line">
            <a:avLst/>
          </a:prstGeom>
          <a:ln w="31750">
            <a:solidFill>
              <a:schemeClr val="accent6">
                <a:alpha val="3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4E019C66-00D4-B54F-B0DA-0C8DE014DBBB}"/>
              </a:ext>
            </a:extLst>
          </p:cNvPr>
          <p:cNvSpPr/>
          <p:nvPr/>
        </p:nvSpPr>
        <p:spPr>
          <a:xfrm>
            <a:off x="6858000" y="3502223"/>
            <a:ext cx="574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DFB71B-9BC1-DB40-A0D6-EFB4A194BA5E}"/>
              </a:ext>
            </a:extLst>
          </p:cNvPr>
          <p:cNvCxnSpPr/>
          <p:nvPr/>
        </p:nvCxnSpPr>
        <p:spPr>
          <a:xfrm>
            <a:off x="1981200" y="3657600"/>
            <a:ext cx="4343400" cy="0"/>
          </a:xfrm>
          <a:prstGeom prst="line">
            <a:avLst/>
          </a:prstGeom>
          <a:ln w="31750">
            <a:solidFill>
              <a:schemeClr val="accent6">
                <a:alpha val="3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941529E-56D6-5447-B8B0-5CFF89686D03}"/>
              </a:ext>
            </a:extLst>
          </p:cNvPr>
          <p:cNvSpPr/>
          <p:nvPr/>
        </p:nvSpPr>
        <p:spPr>
          <a:xfrm>
            <a:off x="7315200" y="1271016"/>
            <a:ext cx="574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026139-2AD6-6F48-B165-CC3C030118C4}"/>
              </a:ext>
            </a:extLst>
          </p:cNvPr>
          <p:cNvSpPr/>
          <p:nvPr/>
        </p:nvSpPr>
        <p:spPr>
          <a:xfrm>
            <a:off x="7315200" y="1490472"/>
            <a:ext cx="574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1B5738-2B4D-B84C-A50E-F519E287EC91}"/>
              </a:ext>
            </a:extLst>
          </p:cNvPr>
          <p:cNvSpPr/>
          <p:nvPr/>
        </p:nvSpPr>
        <p:spPr>
          <a:xfrm>
            <a:off x="7315200" y="3730823"/>
            <a:ext cx="574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F43999-E796-8148-8B0E-6A1B4D309333}"/>
              </a:ext>
            </a:extLst>
          </p:cNvPr>
          <p:cNvSpPr/>
          <p:nvPr/>
        </p:nvSpPr>
        <p:spPr>
          <a:xfrm>
            <a:off x="8229600" y="3941064"/>
            <a:ext cx="574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8F00"/>
                </a:solidFill>
              </a:rPr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428050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C0BBFC-38CD-D54F-821D-0E9EB347EE9C}"/>
              </a:ext>
            </a:extLst>
          </p:cNvPr>
          <p:cNvSpPr txBox="1"/>
          <p:nvPr/>
        </p:nvSpPr>
        <p:spPr>
          <a:xfrm>
            <a:off x="1143000" y="60198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Ignoring the </a:t>
            </a:r>
            <a:r>
              <a:rPr lang="en-US" dirty="0" err="1"/>
              <a:t>CeC</a:t>
            </a:r>
            <a:r>
              <a:rPr lang="en-US" dirty="0"/>
              <a:t> and </a:t>
            </a:r>
            <a:r>
              <a:rPr lang="en-US" dirty="0" err="1"/>
              <a:t>LEReC</a:t>
            </a:r>
            <a:r>
              <a:rPr lang="en-US" dirty="0"/>
              <a:t> commissioning, the projection shows an estimate of May 25</a:t>
            </a:r>
            <a:r>
              <a:rPr lang="en-US" baseline="30000" dirty="0"/>
              <a:t>th</a:t>
            </a:r>
            <a:r>
              <a:rPr lang="en-US" dirty="0"/>
              <a:t> to reach the 9.2 GeV data set goal.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B5CFCF-955A-D541-A11E-62DB2C9E1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"/>
            <a:ext cx="7630886" cy="550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1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2DA263-AEC4-CF42-A77C-C8D48A932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685800"/>
            <a:ext cx="4142480" cy="5334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5C2579-CBCE-6848-8DBE-FA75AC8AE20F}"/>
              </a:ext>
            </a:extLst>
          </p:cNvPr>
          <p:cNvSpPr txBox="1"/>
          <p:nvPr/>
        </p:nvSpPr>
        <p:spPr>
          <a:xfrm>
            <a:off x="4648200" y="663000"/>
            <a:ext cx="4114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 9.2 GeV Physics running Monday evening, February 25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With </a:t>
            </a:r>
            <a:r>
              <a:rPr lang="en-US" b="1" i="1" dirty="0">
                <a:solidFill>
                  <a:srgbClr val="008F00"/>
                </a:solidFill>
              </a:rPr>
              <a:t>observed</a:t>
            </a:r>
            <a:r>
              <a:rPr lang="en-US" dirty="0"/>
              <a:t> rates for 9.2 GeV collisions,  we should be able to achieve the full 160 </a:t>
            </a:r>
            <a:r>
              <a:rPr lang="en-US" dirty="0" err="1"/>
              <a:t>Mevts</a:t>
            </a:r>
            <a:r>
              <a:rPr lang="en-US" dirty="0"/>
              <a:t> goal after ~ 10 weeks of “straight” (uninterrupted) running. This gets one to ~ May 25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12 days of 7.7 GeV </a:t>
            </a:r>
            <a:r>
              <a:rPr lang="en-US" dirty="0" err="1"/>
              <a:t>LEReC</a:t>
            </a:r>
            <a:r>
              <a:rPr lang="en-US" dirty="0"/>
              <a:t> commissioning (from May 25</a:t>
            </a:r>
            <a:r>
              <a:rPr lang="en-US" baseline="30000" dirty="0"/>
              <a:t>th</a:t>
            </a:r>
            <a:r>
              <a:rPr lang="en-US" dirty="0"/>
              <a:t> ) gets one to June 7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8 days of </a:t>
            </a:r>
            <a:r>
              <a:rPr lang="en-US" dirty="0" err="1"/>
              <a:t>CeC</a:t>
            </a:r>
            <a:r>
              <a:rPr lang="en-US" dirty="0"/>
              <a:t> then gets one to June 15</a:t>
            </a:r>
            <a:r>
              <a:rPr lang="en-US" baseline="30000" dirty="0"/>
              <a:t>th</a:t>
            </a:r>
            <a:r>
              <a:rPr lang="en-US" dirty="0"/>
              <a:t>, the end of a 28 </a:t>
            </a:r>
            <a:r>
              <a:rPr lang="en-US" dirty="0" err="1"/>
              <a:t>Cryo</a:t>
            </a:r>
            <a:r>
              <a:rPr lang="en-US" dirty="0"/>
              <a:t> week run (N.B. assumption of 28 </a:t>
            </a:r>
            <a:r>
              <a:rPr lang="en-US" dirty="0" err="1"/>
              <a:t>Cryo</a:t>
            </a:r>
            <a:r>
              <a:rPr lang="en-US" dirty="0"/>
              <a:t> week run.</a:t>
            </a:r>
          </a:p>
          <a:p>
            <a:endParaRPr lang="en-US" dirty="0"/>
          </a:p>
          <a:p>
            <a:r>
              <a:rPr lang="en-US" sz="1600" i="1" dirty="0">
                <a:solidFill>
                  <a:srgbClr val="C00000"/>
                </a:solidFill>
              </a:rPr>
              <a:t>N.B. The 9.2 </a:t>
            </a:r>
            <a:r>
              <a:rPr lang="en-US" sz="1600" i="1" dirty="0" err="1">
                <a:solidFill>
                  <a:srgbClr val="C00000"/>
                </a:solidFill>
              </a:rPr>
              <a:t>Gev</a:t>
            </a:r>
            <a:r>
              <a:rPr lang="en-US" sz="1600" i="1" dirty="0">
                <a:solidFill>
                  <a:srgbClr val="C00000"/>
                </a:solidFill>
              </a:rPr>
              <a:t> Physics running, 7.7 GeV </a:t>
            </a:r>
            <a:r>
              <a:rPr lang="en-US" sz="1600" i="1" dirty="0" err="1">
                <a:solidFill>
                  <a:srgbClr val="C00000"/>
                </a:solidFill>
              </a:rPr>
              <a:t>LEReC</a:t>
            </a:r>
            <a:r>
              <a:rPr lang="en-US" sz="1600" i="1" dirty="0">
                <a:solidFill>
                  <a:srgbClr val="C00000"/>
                </a:solidFill>
              </a:rPr>
              <a:t> commissioning, and CEC time may well be run in an interleaved mode from now to the end of the run.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F77C85-E5B2-5148-B884-94E9421A1F3A}"/>
              </a:ext>
            </a:extLst>
          </p:cNvPr>
          <p:cNvSpPr txBox="1"/>
          <p:nvPr/>
        </p:nvSpPr>
        <p:spPr>
          <a:xfrm>
            <a:off x="381000" y="152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 possible Scenario for how the rest of Run 2020 might proceed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6DFE8A9-3546-0949-9AC6-57C3EFDE98BB}"/>
              </a:ext>
            </a:extLst>
          </p:cNvPr>
          <p:cNvSpPr/>
          <p:nvPr/>
        </p:nvSpPr>
        <p:spPr>
          <a:xfrm>
            <a:off x="2743200" y="5105400"/>
            <a:ext cx="228600" cy="1524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4DD8BDD-857D-8F43-8AA0-5900E378A893}"/>
              </a:ext>
            </a:extLst>
          </p:cNvPr>
          <p:cNvSpPr/>
          <p:nvPr/>
        </p:nvSpPr>
        <p:spPr>
          <a:xfrm>
            <a:off x="978408" y="3182112"/>
            <a:ext cx="228600" cy="152400"/>
          </a:xfrm>
          <a:prstGeom prst="roundRect">
            <a:avLst/>
          </a:prstGeom>
          <a:noFill/>
          <a:ln w="31750">
            <a:solidFill>
              <a:srgbClr val="008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131735-FBFF-7C46-8A7B-FC3B02D5CFAA}"/>
              </a:ext>
            </a:extLst>
          </p:cNvPr>
          <p:cNvSpPr txBox="1"/>
          <p:nvPr/>
        </p:nvSpPr>
        <p:spPr>
          <a:xfrm>
            <a:off x="1295400" y="6248400"/>
            <a:ext cx="670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 included or discussed yet may be 1 – 2 days of diode testing.</a:t>
            </a:r>
          </a:p>
        </p:txBody>
      </p:sp>
    </p:spTree>
    <p:extLst>
      <p:ext uri="{BB962C8B-B14F-4D97-AF65-F5344CB8AC3E}">
        <p14:creationId xmlns:p14="http://schemas.microsoft.com/office/powerpoint/2010/main" val="260383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F8DB55-B041-8B44-AFF9-513402318D02}"/>
              </a:ext>
            </a:extLst>
          </p:cNvPr>
          <p:cNvSpPr txBox="1"/>
          <p:nvPr/>
        </p:nvSpPr>
        <p:spPr>
          <a:xfrm>
            <a:off x="2743200" y="533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All Other Business (AOB)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EA996C-5BE0-CD43-80DB-AB12E50D3B94}"/>
              </a:ext>
            </a:extLst>
          </p:cNvPr>
          <p:cNvSpPr txBox="1"/>
          <p:nvPr/>
        </p:nvSpPr>
        <p:spPr>
          <a:xfrm>
            <a:off x="685800" y="1295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With the Corona virus situation things are changing rapidly.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Until further notice, CAD is going to maintain operations of the Science program, but do it in a manner that, to a large extent, minimizes the number of CAD personnel on site at the Lab.</a:t>
            </a:r>
          </a:p>
        </p:txBody>
      </p:sp>
    </p:spTree>
    <p:extLst>
      <p:ext uri="{BB962C8B-B14F-4D97-AF65-F5344CB8AC3E}">
        <p14:creationId xmlns:p14="http://schemas.microsoft.com/office/powerpoint/2010/main" val="1233746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51080</TotalTime>
  <Words>427</Words>
  <Application>Microsoft Macintosh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BNL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Christie, William</cp:lastModifiedBy>
  <cp:revision>340</cp:revision>
  <cp:lastPrinted>2020-02-03T21:51:50Z</cp:lastPrinted>
  <dcterms:created xsi:type="dcterms:W3CDTF">2012-11-13T13:37:07Z</dcterms:created>
  <dcterms:modified xsi:type="dcterms:W3CDTF">2020-03-17T17:27:16Z</dcterms:modified>
</cp:coreProperties>
</file>