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2" r:id="rId2"/>
    <p:sldId id="322" r:id="rId3"/>
    <p:sldId id="318" r:id="rId4"/>
    <p:sldId id="320" r:id="rId5"/>
    <p:sldId id="325" r:id="rId6"/>
    <p:sldId id="326" r:id="rId7"/>
    <p:sldId id="321" r:id="rId8"/>
    <p:sldId id="31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F00"/>
    <a:srgbClr val="00FDFF"/>
    <a:srgbClr val="9437FF"/>
    <a:srgbClr val="D883FF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27"/>
    <p:restoredTop sz="93836"/>
  </p:normalViewPr>
  <p:slideViewPr>
    <p:cSldViewPr>
      <p:cViewPr varScale="1">
        <p:scale>
          <a:sx n="142" d="100"/>
          <a:sy n="142" d="100"/>
        </p:scale>
        <p:origin x="192" y="7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6FC21-FE0E-46DC-87FE-CA3E97921399}" type="datetimeFigureOut">
              <a:rPr lang="en-US" smtClean="0"/>
              <a:t>9/1/20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6248E-72B7-457C-8CB3-9BEF87B0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4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6248E-72B7-457C-8CB3-9BEF87B01B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3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625E-A8E2-4147-9965-E39B41D3D3EF}" type="datetimeFigureOut">
              <a:rPr lang="en-US" smtClean="0"/>
              <a:t>9/1/20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4F02-E3EE-4CF4-A6CF-7A417C49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17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625E-A8E2-4147-9965-E39B41D3D3EF}" type="datetimeFigureOut">
              <a:rPr lang="en-US" smtClean="0"/>
              <a:t>9/1/20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4F02-E3EE-4CF4-A6CF-7A417C49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4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625E-A8E2-4147-9965-E39B41D3D3EF}" type="datetimeFigureOut">
              <a:rPr lang="en-US" smtClean="0"/>
              <a:t>9/1/20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4F02-E3EE-4CF4-A6CF-7A417C49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6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625E-A8E2-4147-9965-E39B41D3D3EF}" type="datetimeFigureOut">
              <a:rPr lang="en-US" smtClean="0"/>
              <a:t>9/1/20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4F02-E3EE-4CF4-A6CF-7A417C49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89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625E-A8E2-4147-9965-E39B41D3D3EF}" type="datetimeFigureOut">
              <a:rPr lang="en-US" smtClean="0"/>
              <a:t>9/1/20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4F02-E3EE-4CF4-A6CF-7A417C49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75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625E-A8E2-4147-9965-E39B41D3D3EF}" type="datetimeFigureOut">
              <a:rPr lang="en-US" smtClean="0"/>
              <a:t>9/1/20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4F02-E3EE-4CF4-A6CF-7A417C49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0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625E-A8E2-4147-9965-E39B41D3D3EF}" type="datetimeFigureOut">
              <a:rPr lang="en-US" smtClean="0"/>
              <a:t>9/1/20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4F02-E3EE-4CF4-A6CF-7A417C49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5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625E-A8E2-4147-9965-E39B41D3D3EF}" type="datetimeFigureOut">
              <a:rPr lang="en-US" smtClean="0"/>
              <a:t>9/1/20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4F02-E3EE-4CF4-A6CF-7A417C49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6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625E-A8E2-4147-9965-E39B41D3D3EF}" type="datetimeFigureOut">
              <a:rPr lang="en-US" smtClean="0"/>
              <a:t>9/1/20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4F02-E3EE-4CF4-A6CF-7A417C49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4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625E-A8E2-4147-9965-E39B41D3D3EF}" type="datetimeFigureOut">
              <a:rPr lang="en-US" smtClean="0"/>
              <a:t>9/1/20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4F02-E3EE-4CF4-A6CF-7A417C49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625E-A8E2-4147-9965-E39B41D3D3EF}" type="datetimeFigureOut">
              <a:rPr lang="en-US" smtClean="0"/>
              <a:t>9/1/20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4F02-E3EE-4CF4-A6CF-7A417C49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0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4625E-A8E2-4147-9965-E39B41D3D3EF}" type="datetimeFigureOut">
              <a:rPr lang="en-US" smtClean="0"/>
              <a:t>9/1/20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64F02-E3EE-4CF4-A6CF-7A417C49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9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jeans.com/premium-numbers" TargetMode="External"/><Relationship Id="rId2" Type="http://schemas.openxmlformats.org/officeDocument/2006/relationships/hyperlink" Target="https://bluejeans.com/806756566?src=join_info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57200"/>
            <a:ext cx="8534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Run 20 RHIC Machine/Experiments Meeting</a:t>
            </a:r>
          </a:p>
          <a:p>
            <a:pPr algn="ctr"/>
            <a:r>
              <a:rPr lang="en-US" sz="1600" i="1" dirty="0"/>
              <a:t>September 1, 2020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Agenda:</a:t>
            </a:r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General discussion of Run 20 status, progress, and end	- W. Christie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RHIC Status						- C. Liu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STAR Status						- JH Lee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CeC</a:t>
            </a:r>
            <a:r>
              <a:rPr lang="en-US" sz="2000" dirty="0"/>
              <a:t> Status						- V. Litvinenko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All Other Business (AOB)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0CBF60-332E-5944-90B3-C7AB0B87216E}"/>
              </a:ext>
            </a:extLst>
          </p:cNvPr>
          <p:cNvSpPr txBox="1"/>
          <p:nvPr/>
        </p:nvSpPr>
        <p:spPr>
          <a:xfrm>
            <a:off x="533400" y="3733800"/>
            <a:ext cx="6096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BLUEJEANS CONNECTION INFO</a:t>
            </a:r>
            <a:endParaRPr lang="en-US" sz="1400" dirty="0"/>
          </a:p>
          <a:p>
            <a:r>
              <a:rPr lang="en-US" sz="1400" dirty="0"/>
              <a:t>Meeting URL</a:t>
            </a:r>
          </a:p>
          <a:p>
            <a:r>
              <a:rPr lang="en-US" sz="1400" u="sng" dirty="0">
                <a:hlinkClick r:id="rId2"/>
              </a:rPr>
              <a:t>https://bluejeans.com/806756566?src=join_info</a:t>
            </a:r>
            <a:r>
              <a:rPr lang="en-US" sz="1400" dirty="0"/>
              <a:t> 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Meeting ID: </a:t>
            </a:r>
            <a:r>
              <a:rPr lang="en-US" sz="1400" b="1" dirty="0"/>
              <a:t>806 756 566</a:t>
            </a:r>
            <a:endParaRPr lang="en-US" sz="1400" dirty="0"/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Want to dial in from a phone?</a:t>
            </a:r>
          </a:p>
          <a:p>
            <a:r>
              <a:rPr lang="en-US" sz="1400" dirty="0"/>
              <a:t>Dial one of the following numbers:</a:t>
            </a:r>
          </a:p>
          <a:p>
            <a:r>
              <a:rPr lang="en-US" sz="1400" dirty="0"/>
              <a:t>+1.408.419.1715 (United States(San Jose))</a:t>
            </a:r>
          </a:p>
          <a:p>
            <a:r>
              <a:rPr lang="en-US" sz="1400" dirty="0"/>
              <a:t>+1.408.915.6290 (United States(San Jose))</a:t>
            </a:r>
          </a:p>
          <a:p>
            <a:r>
              <a:rPr lang="en-US" sz="1400" dirty="0"/>
              <a:t>(see all numbers - </a:t>
            </a:r>
            <a:r>
              <a:rPr lang="en-US" sz="1400" u="sng" dirty="0">
                <a:hlinkClick r:id="rId3"/>
              </a:rPr>
              <a:t>https://www.bluejeans.com/premium-numbers</a:t>
            </a:r>
            <a:r>
              <a:rPr lang="en-US" sz="1400" dirty="0"/>
              <a:t>)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Enter the meeting ID and passcode followed by #</a:t>
            </a:r>
          </a:p>
        </p:txBody>
      </p:sp>
    </p:spTree>
    <p:extLst>
      <p:ext uri="{BB962C8B-B14F-4D97-AF65-F5344CB8AC3E}">
        <p14:creationId xmlns:p14="http://schemas.microsoft.com/office/powerpoint/2010/main" val="346111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54612CF-D9C1-9A4A-A976-415B69EC9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182" y="2057400"/>
            <a:ext cx="2853559" cy="2286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B70BB6A-5BBF-414C-B6DE-2A98A2446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693" y="3506837"/>
            <a:ext cx="2847014" cy="2286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D9B854-8DF2-F044-A1EF-2F7D69442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473" y="685800"/>
            <a:ext cx="2826327" cy="228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094AF3-9E11-C14A-B796-C5CDDE098D7F}"/>
              </a:ext>
            </a:extLst>
          </p:cNvPr>
          <p:cNvSpPr txBox="1"/>
          <p:nvPr/>
        </p:nvSpPr>
        <p:spPr>
          <a:xfrm>
            <a:off x="914400" y="31358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RHIC Store Intensities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C1BAAA-3206-AA40-A867-226C4D396223}"/>
              </a:ext>
            </a:extLst>
          </p:cNvPr>
          <p:cNvSpPr txBox="1"/>
          <p:nvPr/>
        </p:nvSpPr>
        <p:spPr>
          <a:xfrm>
            <a:off x="685800" y="58790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 “Good” Event rates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466542-FB1E-E74C-9B5C-8ED185195BC2}"/>
              </a:ext>
            </a:extLst>
          </p:cNvPr>
          <p:cNvSpPr txBox="1"/>
          <p:nvPr/>
        </p:nvSpPr>
        <p:spPr>
          <a:xfrm>
            <a:off x="4343400" y="562356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“Good” </a:t>
            </a:r>
            <a:r>
              <a:rPr lang="en-US" sz="1600" dirty="0" err="1"/>
              <a:t>Evts</a:t>
            </a:r>
            <a:r>
              <a:rPr lang="en-US" sz="1600" dirty="0"/>
              <a:t>/day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A28603-31F4-194B-94B8-E4EE752BCC2C}"/>
              </a:ext>
            </a:extLst>
          </p:cNvPr>
          <p:cNvSpPr txBox="1"/>
          <p:nvPr/>
        </p:nvSpPr>
        <p:spPr>
          <a:xfrm>
            <a:off x="7086600" y="4191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Store averaged “good” </a:t>
            </a:r>
            <a:r>
              <a:rPr lang="en-US" sz="1400" dirty="0" err="1"/>
              <a:t>evt</a:t>
            </a:r>
            <a:r>
              <a:rPr lang="en-US" sz="1400" dirty="0"/>
              <a:t> rates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82DC9B-5C0E-A243-A6CD-CBCBA7DCD131}"/>
              </a:ext>
            </a:extLst>
          </p:cNvPr>
          <p:cNvSpPr txBox="1"/>
          <p:nvPr/>
        </p:nvSpPr>
        <p:spPr>
          <a:xfrm>
            <a:off x="4191000" y="2861846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STAR DAQ </a:t>
            </a:r>
            <a:r>
              <a:rPr lang="en-US" sz="1600" dirty="0" err="1"/>
              <a:t>hrs</a:t>
            </a:r>
            <a:r>
              <a:rPr lang="en-US" sz="1600" dirty="0"/>
              <a:t>/day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2165B8-D0AD-2E4C-B443-10C9C6FA250D}"/>
              </a:ext>
            </a:extLst>
          </p:cNvPr>
          <p:cNvSpPr txBox="1"/>
          <p:nvPr/>
        </p:nvSpPr>
        <p:spPr>
          <a:xfrm>
            <a:off x="838200" y="1524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Some Performance Plots for the past week’s Operations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EA6246-71E1-2B4B-949E-6838694F6DE1}"/>
              </a:ext>
            </a:extLst>
          </p:cNvPr>
          <p:cNvSpPr txBox="1"/>
          <p:nvPr/>
        </p:nvSpPr>
        <p:spPr>
          <a:xfrm>
            <a:off x="342687" y="4020979"/>
            <a:ext cx="343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05B928-EE8C-BF4D-A291-92EF5EC8C4C0}"/>
              </a:ext>
            </a:extLst>
          </p:cNvPr>
          <p:cNvSpPr/>
          <p:nvPr/>
        </p:nvSpPr>
        <p:spPr>
          <a:xfrm>
            <a:off x="495696" y="1856232"/>
            <a:ext cx="3818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8FD7EF-AFEB-3D42-B8C1-C2E5850ABA5C}"/>
              </a:ext>
            </a:extLst>
          </p:cNvPr>
          <p:cNvSpPr txBox="1"/>
          <p:nvPr/>
        </p:nvSpPr>
        <p:spPr>
          <a:xfrm>
            <a:off x="4876800" y="1490246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~13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57300E-A7E3-C54C-821B-A892DDD0D6F8}"/>
              </a:ext>
            </a:extLst>
          </p:cNvPr>
          <p:cNvSpPr txBox="1"/>
          <p:nvPr/>
        </p:nvSpPr>
        <p:spPr>
          <a:xfrm>
            <a:off x="7620000" y="25908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~34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88416D-1660-7C46-A9CC-8815FCFA0462}"/>
              </a:ext>
            </a:extLst>
          </p:cNvPr>
          <p:cNvSpPr txBox="1"/>
          <p:nvPr/>
        </p:nvSpPr>
        <p:spPr>
          <a:xfrm>
            <a:off x="4876800" y="4385846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~1.6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27C17B-5C60-0A47-B5D1-40E0BB2EB2FF}"/>
              </a:ext>
            </a:extLst>
          </p:cNvPr>
          <p:cNvSpPr txBox="1"/>
          <p:nvPr/>
        </p:nvSpPr>
        <p:spPr>
          <a:xfrm>
            <a:off x="3881982" y="621613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Another good week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C5CD00C-1885-9B4E-9C50-29A847ECF885}"/>
              </a:ext>
            </a:extLst>
          </p:cNvPr>
          <p:cNvCxnSpPr/>
          <p:nvPr/>
        </p:nvCxnSpPr>
        <p:spPr>
          <a:xfrm>
            <a:off x="8641080" y="2743200"/>
            <a:ext cx="3048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558C305-EE58-F746-B9B6-4774D1ED54D6}"/>
              </a:ext>
            </a:extLst>
          </p:cNvPr>
          <p:cNvSpPr txBox="1"/>
          <p:nvPr/>
        </p:nvSpPr>
        <p:spPr>
          <a:xfrm>
            <a:off x="8001000" y="23622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~37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0044EAF-71B5-EE4C-A9FD-91C3EEB61A1D}"/>
              </a:ext>
            </a:extLst>
          </p:cNvPr>
          <p:cNvCxnSpPr>
            <a:cxnSpLocks/>
          </p:cNvCxnSpPr>
          <p:nvPr/>
        </p:nvCxnSpPr>
        <p:spPr>
          <a:xfrm>
            <a:off x="5943600" y="1447800"/>
            <a:ext cx="409987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BECE3F7-5515-C64C-B071-3CC20DAFF3BF}"/>
              </a:ext>
            </a:extLst>
          </p:cNvPr>
          <p:cNvSpPr/>
          <p:nvPr/>
        </p:nvSpPr>
        <p:spPr>
          <a:xfrm>
            <a:off x="6323879" y="1261646"/>
            <a:ext cx="6511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~15.2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7801316-3435-B140-8349-02840AEB514D}"/>
              </a:ext>
            </a:extLst>
          </p:cNvPr>
          <p:cNvCxnSpPr>
            <a:cxnSpLocks/>
          </p:cNvCxnSpPr>
          <p:nvPr/>
        </p:nvCxnSpPr>
        <p:spPr>
          <a:xfrm>
            <a:off x="5990813" y="4267200"/>
            <a:ext cx="33306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550664AA-8DD1-DE42-86B7-1017BA1FA353}"/>
              </a:ext>
            </a:extLst>
          </p:cNvPr>
          <p:cNvSpPr/>
          <p:nvPr/>
        </p:nvSpPr>
        <p:spPr>
          <a:xfrm>
            <a:off x="5018746" y="4114800"/>
            <a:ext cx="3914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~2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22375F-0EA3-3541-911B-F47530C60392}"/>
              </a:ext>
            </a:extLst>
          </p:cNvPr>
          <p:cNvSpPr txBox="1"/>
          <p:nvPr/>
        </p:nvSpPr>
        <p:spPr>
          <a:xfrm>
            <a:off x="6675120" y="609600"/>
            <a:ext cx="239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Black # = Average since restart</a:t>
            </a:r>
          </a:p>
          <a:p>
            <a:r>
              <a:rPr lang="en-US" sz="1400" dirty="0">
                <a:solidFill>
                  <a:srgbClr val="FF0000"/>
                </a:solidFill>
              </a:rPr>
              <a:t>Red # = Average for past week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004DF8-BA3D-7146-B062-B3239D398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0" y="914400"/>
            <a:ext cx="3474000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8FA5D4-C678-A647-943B-C9161D32FC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868" y="3672840"/>
            <a:ext cx="3416532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48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833262-0A23-B244-98D3-A5892A568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02" y="685800"/>
            <a:ext cx="6836898" cy="49377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4A7FD1-5E34-5A45-950B-513FA76DBA4F}"/>
              </a:ext>
            </a:extLst>
          </p:cNvPr>
          <p:cNvSpPr txBox="1"/>
          <p:nvPr/>
        </p:nvSpPr>
        <p:spPr>
          <a:xfrm>
            <a:off x="2819400" y="152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Current STAR Projections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F297B4-09D7-C146-AA26-CE776244CE12}"/>
              </a:ext>
            </a:extLst>
          </p:cNvPr>
          <p:cNvSpPr txBox="1"/>
          <p:nvPr/>
        </p:nvSpPr>
        <p:spPr>
          <a:xfrm>
            <a:off x="1066800" y="5849927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F00"/>
                </a:solidFill>
              </a:rPr>
              <a:t>Complete success for the 9.2 GeV Au on Au data set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D4EF6E-7C81-B54D-B9C4-B0101BCB9120}"/>
              </a:ext>
            </a:extLst>
          </p:cNvPr>
          <p:cNvSpPr txBox="1"/>
          <p:nvPr/>
        </p:nvSpPr>
        <p:spPr>
          <a:xfrm>
            <a:off x="2286000" y="11430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Goal was 160 M good events</a:t>
            </a:r>
          </a:p>
          <a:p>
            <a:r>
              <a:rPr lang="en-US" b="1" dirty="0">
                <a:solidFill>
                  <a:srgbClr val="008F00"/>
                </a:solidFill>
              </a:rPr>
              <a:t>Total accumulated 161.8 M good events</a:t>
            </a:r>
          </a:p>
        </p:txBody>
      </p:sp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DC5A2009-0E00-8647-9411-ECE851BD41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8400" y="167640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40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5E8032-65FC-A245-92EE-BC65DE5D45D2}"/>
              </a:ext>
            </a:extLst>
          </p:cNvPr>
          <p:cNvSpPr/>
          <p:nvPr/>
        </p:nvSpPr>
        <p:spPr>
          <a:xfrm>
            <a:off x="2248329" y="184868"/>
            <a:ext cx="529547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</a:rPr>
              <a:t>A Long range Forecast for coming weeks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FB0567-31B1-C74A-A68C-32880664E11F}"/>
              </a:ext>
            </a:extLst>
          </p:cNvPr>
          <p:cNvSpPr txBox="1"/>
          <p:nvPr/>
        </p:nvSpPr>
        <p:spPr>
          <a:xfrm>
            <a:off x="152400" y="54102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 general the weather ahead of us dynamic, with a few days with possible thunder storms, and a trend of cooler nights.</a:t>
            </a:r>
          </a:p>
          <a:p>
            <a:pPr algn="ctr"/>
            <a:endParaRPr lang="en-US" sz="1600" dirty="0">
              <a:solidFill>
                <a:srgbClr val="008F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46D12E-36C0-7D46-A203-6E8E72ED03CA}"/>
              </a:ext>
            </a:extLst>
          </p:cNvPr>
          <p:cNvSpPr/>
          <p:nvPr/>
        </p:nvSpPr>
        <p:spPr>
          <a:xfrm>
            <a:off x="4270876" y="457200"/>
            <a:ext cx="1218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September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56387C-82D2-8044-88B8-DA624A171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838200"/>
            <a:ext cx="7505700" cy="441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2B14A7-4186-B54D-BD1D-C7BB68C366A6}"/>
              </a:ext>
            </a:extLst>
          </p:cNvPr>
          <p:cNvSpPr txBox="1"/>
          <p:nvPr/>
        </p:nvSpPr>
        <p:spPr>
          <a:xfrm>
            <a:off x="609600" y="152400"/>
            <a:ext cx="8305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LEReC</a:t>
            </a:r>
            <a:r>
              <a:rPr lang="en-US" sz="1600" b="1" dirty="0"/>
              <a:t> tests and running at 3.85GeV:</a:t>
            </a:r>
            <a:endParaRPr lang="en-US" sz="1600" dirty="0"/>
          </a:p>
          <a:p>
            <a:r>
              <a:rPr lang="en-US" sz="1400" dirty="0"/>
              <a:t>Does not include any RHIC machine development with ions if needed.</a:t>
            </a:r>
          </a:p>
          <a:p>
            <a:r>
              <a:rPr lang="en-US" sz="1400" b="1" dirty="0"/>
              <a:t>Day 1</a:t>
            </a:r>
            <a:r>
              <a:rPr lang="en-US" sz="1400" dirty="0"/>
              <a:t>:                           </a:t>
            </a:r>
            <a:r>
              <a:rPr lang="en-US" sz="1400" dirty="0">
                <a:solidFill>
                  <a:srgbClr val="0000FF"/>
                </a:solidFill>
              </a:rPr>
              <a:t>Tuesday Sept. 1</a:t>
            </a:r>
            <a:r>
              <a:rPr lang="en-US" sz="1400" baseline="30000" dirty="0">
                <a:solidFill>
                  <a:srgbClr val="0000FF"/>
                </a:solidFill>
              </a:rPr>
              <a:t>st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baseline="30000" dirty="0">
                <a:solidFill>
                  <a:srgbClr val="0000FF"/>
                </a:solidFill>
              </a:rPr>
              <a:t> </a:t>
            </a:r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dirty="0"/>
              <a:t>DAY shift, 8am-4pm:</a:t>
            </a:r>
          </a:p>
          <a:p>
            <a:pPr lvl="0"/>
            <a:r>
              <a:rPr lang="en-US" sz="1400" dirty="0"/>
              <a:t>    1.) access to IP4 to tune 9MHz RF: 6 hours</a:t>
            </a:r>
          </a:p>
          <a:p>
            <a:pPr lvl="0"/>
            <a:r>
              <a:rPr lang="en-US" sz="1400" dirty="0"/>
              <a:t>    2.) access to IP2 to exchange Gun HVPS (install new inverter #1): 1-2 hour</a:t>
            </a:r>
          </a:p>
          <a:p>
            <a:pPr lvl="0"/>
            <a:r>
              <a:rPr lang="en-US" sz="1400" dirty="0"/>
              <a:t>    3.) after IP2 access, 10am: establish e-beam operation at 1.6MeV, check e-beam optics in cooling sections</a:t>
            </a:r>
          </a:p>
          <a:p>
            <a:pPr lvl="0"/>
            <a:endParaRPr lang="en-US" sz="1400" dirty="0"/>
          </a:p>
          <a:p>
            <a:r>
              <a:rPr lang="en-US" sz="1400" dirty="0"/>
              <a:t>EVE shift, 4pm-12am (ions in RHIC should be ready for this shift)   </a:t>
            </a:r>
            <a:r>
              <a:rPr lang="en-US" sz="1400" dirty="0">
                <a:solidFill>
                  <a:srgbClr val="0000FF"/>
                </a:solidFill>
              </a:rPr>
              <a:t>Wednesday DAY shift</a:t>
            </a:r>
          </a:p>
          <a:p>
            <a:pPr lvl="0"/>
            <a:r>
              <a:rPr lang="en-US" sz="1400" dirty="0"/>
              <a:t>    4.) finish e-beam work, LLRF for electrons first, then tuning and sync of electron/ions at new energy</a:t>
            </a:r>
          </a:p>
          <a:p>
            <a:pPr lvl="0"/>
            <a:r>
              <a:rPr lang="en-US" sz="1400" dirty="0"/>
              <a:t>    5.) check cooling with ions if ready</a:t>
            </a:r>
          </a:p>
          <a:p>
            <a:r>
              <a:rPr lang="en-US" sz="1400" dirty="0"/>
              <a:t>Owl shift, 12am-8am (</a:t>
            </a:r>
            <a:r>
              <a:rPr lang="en-US" sz="1400" b="1" dirty="0"/>
              <a:t>ions in RHIC must be available, otherwise no shift</a:t>
            </a:r>
            <a:r>
              <a:rPr lang="en-US" sz="1400" dirty="0"/>
              <a:t>) </a:t>
            </a:r>
            <a:r>
              <a:rPr lang="en-US" sz="1400" dirty="0">
                <a:solidFill>
                  <a:srgbClr val="0000FF"/>
                </a:solidFill>
              </a:rPr>
              <a:t>Wednesday Evening/OWL shift</a:t>
            </a:r>
          </a:p>
          <a:p>
            <a:pPr lvl="0"/>
            <a:r>
              <a:rPr lang="en-US" sz="1400" dirty="0"/>
              <a:t>    6.) cooling optimization of ions</a:t>
            </a:r>
          </a:p>
          <a:p>
            <a:r>
              <a:rPr lang="en-US" sz="1400" b="1" dirty="0"/>
              <a:t>Day 2:	                 </a:t>
            </a:r>
            <a:r>
              <a:rPr lang="en-US" sz="1400" b="1" dirty="0">
                <a:solidFill>
                  <a:srgbClr val="0000FF"/>
                </a:solidFill>
              </a:rPr>
              <a:t>Thursday</a:t>
            </a:r>
            <a:r>
              <a:rPr lang="en-US" sz="1400" dirty="0">
                <a:solidFill>
                  <a:srgbClr val="0000FF"/>
                </a:solidFill>
              </a:rPr>
              <a:t> Sept. 3</a:t>
            </a:r>
            <a:r>
              <a:rPr lang="en-US" sz="1400" baseline="30000" dirty="0">
                <a:solidFill>
                  <a:srgbClr val="0000FF"/>
                </a:solidFill>
              </a:rPr>
              <a:t>nd</a:t>
            </a:r>
            <a:r>
              <a:rPr lang="en-US" sz="1400" dirty="0">
                <a:solidFill>
                  <a:srgbClr val="0000FF"/>
                </a:solidFill>
              </a:rPr>
              <a:t>  </a:t>
            </a:r>
          </a:p>
          <a:p>
            <a:r>
              <a:rPr lang="en-US" sz="1400" dirty="0"/>
              <a:t>DAY shift:</a:t>
            </a:r>
          </a:p>
          <a:p>
            <a:pPr lvl="0"/>
            <a:r>
              <a:rPr lang="en-US" sz="1400" dirty="0"/>
              <a:t>    7.) access to IP2 to exchange Gun HVPS (install new inverter #2): 1-2 hour</a:t>
            </a:r>
          </a:p>
          <a:p>
            <a:pPr lvl="0"/>
            <a:r>
              <a:rPr lang="en-US" sz="1400" dirty="0"/>
              <a:t>    8.) switch to new HVPS controller: 1-2 hours</a:t>
            </a:r>
          </a:p>
          <a:p>
            <a:pPr lvl="0"/>
            <a:r>
              <a:rPr lang="en-US" sz="1400" dirty="0"/>
              <a:t>    9.) Check Gun operation with new controller: 2 hours</a:t>
            </a:r>
          </a:p>
          <a:p>
            <a:pPr lvl="0"/>
            <a:r>
              <a:rPr lang="en-US" sz="1400" dirty="0"/>
              <a:t>  10.) Establish and check performance at high-current running</a:t>
            </a:r>
          </a:p>
          <a:p>
            <a:pPr lvl="0"/>
            <a:r>
              <a:rPr lang="en-US" sz="1400" dirty="0"/>
              <a:t>  11.) Access to IP2 to exchange Gun HVPS (install new inverter #3): 1-2 hour</a:t>
            </a:r>
          </a:p>
          <a:p>
            <a:r>
              <a:rPr lang="en-US" sz="1400" dirty="0"/>
              <a:t>EVE shift, 4pm-12am</a:t>
            </a:r>
          </a:p>
          <a:p>
            <a:pPr lvl="0"/>
            <a:r>
              <a:rPr lang="en-US" sz="1400" dirty="0"/>
              <a:t>   12.) optimize cooling of ions (cooling/heating studies)</a:t>
            </a:r>
          </a:p>
          <a:p>
            <a:r>
              <a:rPr lang="en-US" sz="1400" dirty="0"/>
              <a:t>Owl shift, 12am-8am</a:t>
            </a:r>
          </a:p>
          <a:p>
            <a:pPr lvl="0"/>
            <a:r>
              <a:rPr lang="en-US" sz="1400" dirty="0"/>
              <a:t>   13.) cooling of ions with detectors ON (full stores)             </a:t>
            </a:r>
            <a:r>
              <a:rPr lang="en-US" sz="1400" dirty="0">
                <a:solidFill>
                  <a:srgbClr val="FF0000"/>
                </a:solidFill>
              </a:rPr>
              <a:t>STAR Online and taking data (Thursday Owl shift)</a:t>
            </a:r>
          </a:p>
          <a:p>
            <a:r>
              <a:rPr lang="en-US" sz="1400" b="1" dirty="0"/>
              <a:t>Day 3:	                  </a:t>
            </a:r>
            <a:r>
              <a:rPr lang="en-US" sz="1400" b="1" dirty="0">
                <a:solidFill>
                  <a:srgbClr val="0000FF"/>
                </a:solidFill>
              </a:rPr>
              <a:t>Friday</a:t>
            </a:r>
            <a:r>
              <a:rPr lang="en-US" sz="1400" dirty="0">
                <a:solidFill>
                  <a:srgbClr val="0000FF"/>
                </a:solidFill>
              </a:rPr>
              <a:t> Sept. 4</a:t>
            </a:r>
            <a:r>
              <a:rPr lang="en-US" sz="1400" baseline="30000" dirty="0">
                <a:solidFill>
                  <a:srgbClr val="0000FF"/>
                </a:solidFill>
              </a:rPr>
              <a:t>th</a:t>
            </a:r>
            <a:r>
              <a:rPr lang="en-US" sz="1400" dirty="0">
                <a:solidFill>
                  <a:srgbClr val="0000FF"/>
                </a:solidFill>
              </a:rPr>
              <a:t>  	              </a:t>
            </a:r>
            <a:r>
              <a:rPr lang="en-US" sz="1400" dirty="0">
                <a:solidFill>
                  <a:srgbClr val="FF0000"/>
                </a:solidFill>
              </a:rPr>
              <a:t>STAR taking data</a:t>
            </a:r>
          </a:p>
          <a:p>
            <a:r>
              <a:rPr lang="en-US" sz="1400" dirty="0"/>
              <a:t>DAY shift, 8am-4pm:</a:t>
            </a:r>
          </a:p>
          <a:p>
            <a:pPr lvl="0"/>
            <a:r>
              <a:rPr lang="en-US" sz="1400" dirty="0"/>
              <a:t>   14.) optimize cooling of ions, if needed</a:t>
            </a:r>
          </a:p>
          <a:p>
            <a:pPr lvl="0"/>
            <a:r>
              <a:rPr lang="en-US" sz="1400" dirty="0"/>
              <a:t>   15.) optimize ions lifetime and luminosity with cooling</a:t>
            </a:r>
          </a:p>
          <a:p>
            <a:r>
              <a:rPr lang="en-US" sz="1400" dirty="0"/>
              <a:t>EVE, OWL shift: Physics running with cooling</a:t>
            </a:r>
          </a:p>
          <a:p>
            <a:r>
              <a:rPr lang="en-US" sz="1400" b="1" dirty="0"/>
              <a:t>Day 4,5,6,7 (possibly more if needed by STAR)   Fri, Sat, Sun., Mon,  </a:t>
            </a:r>
            <a:r>
              <a:rPr lang="en-US" sz="1400" dirty="0">
                <a:solidFill>
                  <a:srgbClr val="FF0000"/>
                </a:solidFill>
              </a:rPr>
              <a:t>STAR taking data (~ 4.5 - 5 days)</a:t>
            </a:r>
          </a:p>
        </p:txBody>
      </p:sp>
    </p:spTree>
    <p:extLst>
      <p:ext uri="{BB962C8B-B14F-4D97-AF65-F5344CB8AC3E}">
        <p14:creationId xmlns:p14="http://schemas.microsoft.com/office/powerpoint/2010/main" val="3491578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3E5CAA-3B92-0F49-9AB1-DAD946A0B4CF}"/>
              </a:ext>
            </a:extLst>
          </p:cNvPr>
          <p:cNvSpPr txBox="1"/>
          <p:nvPr/>
        </p:nvSpPr>
        <p:spPr>
          <a:xfrm>
            <a:off x="762000" y="2286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End Game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58D8EA-5BEF-0646-9B9C-5DAB44555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751820"/>
            <a:ext cx="7239000" cy="26665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8AF75F-A4D0-3042-8A87-1D6851CC663D}"/>
              </a:ext>
            </a:extLst>
          </p:cNvPr>
          <p:cNvSpPr txBox="1"/>
          <p:nvPr/>
        </p:nvSpPr>
        <p:spPr>
          <a:xfrm>
            <a:off x="457200" y="3581400"/>
            <a:ext cx="85344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From Tuesday morning, Sept. 8</a:t>
            </a:r>
            <a:r>
              <a:rPr lang="en-US" b="1" baseline="30000" dirty="0"/>
              <a:t>th</a:t>
            </a:r>
            <a:r>
              <a:rPr lang="en-US" b="1" dirty="0"/>
              <a:t>, through 8 am Monday Sept. 14</a:t>
            </a:r>
            <a:r>
              <a:rPr lang="en-US" b="1" baseline="30000" dirty="0"/>
              <a:t>th</a:t>
            </a:r>
            <a:r>
              <a:rPr lang="en-US" b="1" dirty="0"/>
              <a:t>:</a:t>
            </a:r>
          </a:p>
          <a:p>
            <a:r>
              <a:rPr lang="en-US" dirty="0"/>
              <a:t>	 - </a:t>
            </a:r>
            <a:r>
              <a:rPr lang="en-US" dirty="0" err="1"/>
              <a:t>CeC</a:t>
            </a:r>
            <a:r>
              <a:rPr lang="en-US" dirty="0"/>
              <a:t> dedicated running (~ 6 days possible)</a:t>
            </a:r>
          </a:p>
          <a:p>
            <a:r>
              <a:rPr lang="en-US" dirty="0"/>
              <a:t>	 - Further 7.7 GeV studies/optimizations</a:t>
            </a:r>
          </a:p>
          <a:p>
            <a:r>
              <a:rPr lang="en-US" dirty="0"/>
              <a:t>	 - Possible APEX</a:t>
            </a:r>
          </a:p>
          <a:p>
            <a:r>
              <a:rPr lang="en-US" dirty="0"/>
              <a:t>	 - Mix of the two when </a:t>
            </a:r>
            <a:r>
              <a:rPr lang="en-US" dirty="0" err="1"/>
              <a:t>CeC</a:t>
            </a:r>
            <a:r>
              <a:rPr lang="en-US" dirty="0"/>
              <a:t> wants to step back</a:t>
            </a:r>
          </a:p>
          <a:p>
            <a:endParaRPr lang="en-US" dirty="0"/>
          </a:p>
          <a:p>
            <a:r>
              <a:rPr lang="en-US" sz="2000" b="1" dirty="0">
                <a:solidFill>
                  <a:srgbClr val="008F00"/>
                </a:solidFill>
              </a:rPr>
              <a:t>Beam Operations end at 8 am on Monday, September 14</a:t>
            </a:r>
            <a:r>
              <a:rPr lang="en-US" sz="2000" b="1" baseline="30000" dirty="0">
                <a:solidFill>
                  <a:srgbClr val="008F00"/>
                </a:solidFill>
              </a:rPr>
              <a:t>th</a:t>
            </a:r>
            <a:r>
              <a:rPr lang="en-US" sz="2000" b="1" dirty="0">
                <a:solidFill>
                  <a:srgbClr val="008F00"/>
                </a:solidFill>
              </a:rPr>
              <a:t>. High current and High Pot testing for about a shift, and then RHIC Run 2020 Ends. First Helium offload (truck) Tuesday morning.</a:t>
            </a:r>
          </a:p>
          <a:p>
            <a:endParaRPr lang="en-US" b="1" dirty="0">
              <a:solidFill>
                <a:srgbClr val="008F00"/>
              </a:solidFill>
            </a:endParaRPr>
          </a:p>
          <a:p>
            <a:pPr algn="ctr"/>
            <a:r>
              <a:rPr lang="en-US" sz="1600" dirty="0">
                <a:solidFill>
                  <a:srgbClr val="0000FF"/>
                </a:solidFill>
              </a:rPr>
              <a:t>The </a:t>
            </a:r>
            <a:r>
              <a:rPr lang="en-US" sz="1600" dirty="0" err="1">
                <a:solidFill>
                  <a:srgbClr val="0000FF"/>
                </a:solidFill>
              </a:rPr>
              <a:t>Cryo</a:t>
            </a:r>
            <a:r>
              <a:rPr lang="en-US" sz="1600" dirty="0">
                <a:solidFill>
                  <a:srgbClr val="0000FF"/>
                </a:solidFill>
              </a:rPr>
              <a:t> plant would have been operating for 41 weeks if we end on Sept. 14</a:t>
            </a:r>
            <a:r>
              <a:rPr lang="en-US" sz="1600" baseline="30000" dirty="0">
                <a:solidFill>
                  <a:srgbClr val="0000FF"/>
                </a:solidFill>
              </a:rPr>
              <a:t>th</a:t>
            </a:r>
            <a:r>
              <a:rPr lang="en-US" sz="1600" dirty="0">
                <a:solidFill>
                  <a:srgbClr val="0000FF"/>
                </a:solidFill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CA7757-A6BB-C840-84DE-7301E9BBD34D}"/>
              </a:ext>
            </a:extLst>
          </p:cNvPr>
          <p:cNvSpPr txBox="1"/>
          <p:nvPr/>
        </p:nvSpPr>
        <p:spPr>
          <a:xfrm>
            <a:off x="1143000" y="1658779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9.2 GeV Physics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970F307-0323-864E-BB54-F680A4609457}"/>
              </a:ext>
            </a:extLst>
          </p:cNvPr>
          <p:cNvCxnSpPr>
            <a:cxnSpLocks/>
          </p:cNvCxnSpPr>
          <p:nvPr/>
        </p:nvCxnSpPr>
        <p:spPr>
          <a:xfrm>
            <a:off x="2590800" y="1865376"/>
            <a:ext cx="7620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C2B10B9-EF0C-7949-802A-8E6A061E9F19}"/>
              </a:ext>
            </a:extLst>
          </p:cNvPr>
          <p:cNvSpPr txBox="1"/>
          <p:nvPr/>
        </p:nvSpPr>
        <p:spPr>
          <a:xfrm>
            <a:off x="4495800" y="1587181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</a:rPr>
              <a:t>LEReC</a:t>
            </a:r>
            <a:r>
              <a:rPr lang="en-US" sz="1600" dirty="0">
                <a:solidFill>
                  <a:srgbClr val="0000FF"/>
                </a:solidFill>
              </a:rPr>
              <a:t> Setup/Test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70EFE3C-A23C-E443-84F4-9950A5F31595}"/>
              </a:ext>
            </a:extLst>
          </p:cNvPr>
          <p:cNvCxnSpPr>
            <a:cxnSpLocks/>
          </p:cNvCxnSpPr>
          <p:nvPr/>
        </p:nvCxnSpPr>
        <p:spPr>
          <a:xfrm>
            <a:off x="4419600" y="1865376"/>
            <a:ext cx="1676400" cy="0"/>
          </a:xfrm>
          <a:prstGeom prst="straightConnector1">
            <a:avLst/>
          </a:prstGeom>
          <a:ln w="254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539FEB5-514B-0C41-A96E-1C7D79D265EF}"/>
              </a:ext>
            </a:extLst>
          </p:cNvPr>
          <p:cNvSpPr txBox="1"/>
          <p:nvPr/>
        </p:nvSpPr>
        <p:spPr>
          <a:xfrm>
            <a:off x="1333500" y="2285009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8F00"/>
                </a:solidFill>
              </a:rPr>
              <a:t>7.7 GeV Physics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6D31382-322E-9941-8E5D-847CE2D41C36}"/>
              </a:ext>
            </a:extLst>
          </p:cNvPr>
          <p:cNvCxnSpPr/>
          <p:nvPr/>
        </p:nvCxnSpPr>
        <p:spPr>
          <a:xfrm>
            <a:off x="1143000" y="2578608"/>
            <a:ext cx="2209800" cy="0"/>
          </a:xfrm>
          <a:prstGeom prst="straightConnector1">
            <a:avLst/>
          </a:prstGeom>
          <a:ln w="25400">
            <a:solidFill>
              <a:srgbClr val="008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1FD3C5F-C6F8-2245-9B10-D964EA7845AA}"/>
              </a:ext>
            </a:extLst>
          </p:cNvPr>
          <p:cNvCxnSpPr>
            <a:cxnSpLocks/>
          </p:cNvCxnSpPr>
          <p:nvPr/>
        </p:nvCxnSpPr>
        <p:spPr>
          <a:xfrm flipH="1">
            <a:off x="6096000" y="1865376"/>
            <a:ext cx="2057400" cy="0"/>
          </a:xfrm>
          <a:prstGeom prst="straightConnector1">
            <a:avLst/>
          </a:prstGeom>
          <a:ln w="25400">
            <a:solidFill>
              <a:srgbClr val="008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BCDB743-7742-5741-A4E1-2C5C25739419}"/>
              </a:ext>
            </a:extLst>
          </p:cNvPr>
          <p:cNvSpPr txBox="1"/>
          <p:nvPr/>
        </p:nvSpPr>
        <p:spPr>
          <a:xfrm>
            <a:off x="2331720" y="3090446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END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A601AA0-B9DA-E44E-948D-3EF26D4782F0}"/>
              </a:ext>
            </a:extLst>
          </p:cNvPr>
          <p:cNvCxnSpPr>
            <a:cxnSpLocks/>
          </p:cNvCxnSpPr>
          <p:nvPr/>
        </p:nvCxnSpPr>
        <p:spPr>
          <a:xfrm flipH="1">
            <a:off x="3352800" y="2590800"/>
            <a:ext cx="4800600" cy="0"/>
          </a:xfrm>
          <a:prstGeom prst="straightConnector1">
            <a:avLst/>
          </a:prstGeom>
          <a:ln w="25400">
            <a:solidFill>
              <a:srgbClr val="9437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5D216A5-4D4B-5E40-8793-2615970F21A8}"/>
              </a:ext>
            </a:extLst>
          </p:cNvPr>
          <p:cNvSpPr txBox="1"/>
          <p:nvPr/>
        </p:nvSpPr>
        <p:spPr>
          <a:xfrm>
            <a:off x="3733800" y="2286000"/>
            <a:ext cx="434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9437FF"/>
                </a:solidFill>
              </a:rPr>
              <a:t>CeC</a:t>
            </a:r>
            <a:r>
              <a:rPr lang="en-US" sz="1600" dirty="0">
                <a:solidFill>
                  <a:srgbClr val="9437FF"/>
                </a:solidFill>
              </a:rPr>
              <a:t> Dedicated running interspersed with “other”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0DE047B-8B9D-0A41-958F-9817B2F79BED}"/>
              </a:ext>
            </a:extLst>
          </p:cNvPr>
          <p:cNvCxnSpPr>
            <a:cxnSpLocks/>
          </p:cNvCxnSpPr>
          <p:nvPr/>
        </p:nvCxnSpPr>
        <p:spPr>
          <a:xfrm>
            <a:off x="1066800" y="3276600"/>
            <a:ext cx="1181100" cy="0"/>
          </a:xfrm>
          <a:prstGeom prst="straightConnector1">
            <a:avLst/>
          </a:prstGeom>
          <a:ln w="25400">
            <a:solidFill>
              <a:srgbClr val="9437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64B9856-E5F7-874C-BC02-28719DBD9104}"/>
              </a:ext>
            </a:extLst>
          </p:cNvPr>
          <p:cNvCxnSpPr>
            <a:cxnSpLocks/>
          </p:cNvCxnSpPr>
          <p:nvPr/>
        </p:nvCxnSpPr>
        <p:spPr>
          <a:xfrm>
            <a:off x="3810000" y="1865376"/>
            <a:ext cx="609600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5919D86-61DB-004F-BCA9-E000F43D48EC}"/>
              </a:ext>
            </a:extLst>
          </p:cNvPr>
          <p:cNvSpPr txBox="1"/>
          <p:nvPr/>
        </p:nvSpPr>
        <p:spPr>
          <a:xfrm>
            <a:off x="3810000" y="1219749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RHIC Setup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0D3BD71-64F4-F042-96BF-61A516BDC795}"/>
              </a:ext>
            </a:extLst>
          </p:cNvPr>
          <p:cNvCxnSpPr>
            <a:cxnSpLocks/>
          </p:cNvCxnSpPr>
          <p:nvPr/>
        </p:nvCxnSpPr>
        <p:spPr>
          <a:xfrm>
            <a:off x="3352800" y="1865376"/>
            <a:ext cx="482600" cy="0"/>
          </a:xfrm>
          <a:prstGeom prst="straightConnector1">
            <a:avLst/>
          </a:prstGeom>
          <a:ln w="25400">
            <a:solidFill>
              <a:srgbClr val="00FD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440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5FBA00-246D-DB4C-884D-230302E9BF91}"/>
              </a:ext>
            </a:extLst>
          </p:cNvPr>
          <p:cNvSpPr txBox="1"/>
          <p:nvPr/>
        </p:nvSpPr>
        <p:spPr>
          <a:xfrm>
            <a:off x="4114800" y="381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AOB</a:t>
            </a:r>
          </a:p>
        </p:txBody>
      </p:sp>
    </p:spTree>
    <p:extLst>
      <p:ext uri="{BB962C8B-B14F-4D97-AF65-F5344CB8AC3E}">
        <p14:creationId xmlns:p14="http://schemas.microsoft.com/office/powerpoint/2010/main" val="3297937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F77C85-E5B2-5148-B884-94E9421A1F3A}"/>
              </a:ext>
            </a:extLst>
          </p:cNvPr>
          <p:cNvSpPr txBox="1"/>
          <p:nvPr/>
        </p:nvSpPr>
        <p:spPr>
          <a:xfrm>
            <a:off x="1600200" y="1524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Calendars as a possible aid for discussion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24FF48-C319-C847-B882-7F2BBD527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838200"/>
            <a:ext cx="2647950" cy="2224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4D5847-595D-CF4B-BA73-D8FC6E468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134" y="685800"/>
            <a:ext cx="3939066" cy="563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C9A0F6-6DB9-3747-8A1F-247550DCF1A7}"/>
              </a:ext>
            </a:extLst>
          </p:cNvPr>
          <p:cNvSpPr txBox="1"/>
          <p:nvPr/>
        </p:nvSpPr>
        <p:spPr>
          <a:xfrm>
            <a:off x="1219200" y="545068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7845DF-B8B7-944C-80F0-45D15AE2C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5" y="3606887"/>
            <a:ext cx="3914775" cy="25653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B759BF-CBE7-D647-AFDF-72E568BA3813}"/>
              </a:ext>
            </a:extLst>
          </p:cNvPr>
          <p:cNvSpPr txBox="1"/>
          <p:nvPr/>
        </p:nvSpPr>
        <p:spPr>
          <a:xfrm>
            <a:off x="1905000" y="3276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603837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51745</TotalTime>
  <Words>788</Words>
  <Application>Microsoft Macintosh PowerPoint</Application>
  <PresentationFormat>On-screen Show (4:3)</PresentationFormat>
  <Paragraphs>98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Christie, William</cp:lastModifiedBy>
  <cp:revision>406</cp:revision>
  <cp:lastPrinted>2020-08-25T19:07:24Z</cp:lastPrinted>
  <dcterms:created xsi:type="dcterms:W3CDTF">2012-11-13T13:37:07Z</dcterms:created>
  <dcterms:modified xsi:type="dcterms:W3CDTF">2020-09-01T16:16:15Z</dcterms:modified>
</cp:coreProperties>
</file>