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9" r:id="rId1"/>
  </p:sldMasterIdLst>
  <p:sldIdLst>
    <p:sldId id="256" r:id="rId2"/>
    <p:sldId id="263" r:id="rId3"/>
    <p:sldId id="258" r:id="rId4"/>
    <p:sldId id="323" r:id="rId5"/>
    <p:sldId id="257" r:id="rId6"/>
    <p:sldId id="276" r:id="rId7"/>
    <p:sldId id="288" r:id="rId8"/>
    <p:sldId id="303" r:id="rId9"/>
    <p:sldId id="304" r:id="rId10"/>
    <p:sldId id="324" r:id="rId11"/>
    <p:sldId id="325" r:id="rId12"/>
    <p:sldId id="306" r:id="rId13"/>
    <p:sldId id="307" r:id="rId14"/>
    <p:sldId id="313" r:id="rId15"/>
    <p:sldId id="300" r:id="rId16"/>
    <p:sldId id="315" r:id="rId17"/>
    <p:sldId id="309" r:id="rId18"/>
    <p:sldId id="289" r:id="rId19"/>
    <p:sldId id="310" r:id="rId20"/>
    <p:sldId id="320" r:id="rId21"/>
    <p:sldId id="322" r:id="rId22"/>
    <p:sldId id="302" r:id="rId23"/>
    <p:sldId id="305" r:id="rId24"/>
    <p:sldId id="316" r:id="rId25"/>
    <p:sldId id="294" r:id="rId26"/>
    <p:sldId id="295" r:id="rId27"/>
    <p:sldId id="317" r:id="rId28"/>
    <p:sldId id="319" r:id="rId29"/>
    <p:sldId id="318" r:id="rId30"/>
    <p:sldId id="264" r:id="rId31"/>
    <p:sldId id="262" r:id="rId32"/>
    <p:sldId id="321" r:id="rId33"/>
    <p:sldId id="283" r:id="rId34"/>
    <p:sldId id="284" r:id="rId35"/>
    <p:sldId id="286" r:id="rId36"/>
    <p:sldId id="285" r:id="rId37"/>
    <p:sldId id="299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4273809-570A-458E-89BD-5F7CDF729704}">
          <p14:sldIdLst>
            <p14:sldId id="256"/>
            <p14:sldId id="263"/>
            <p14:sldId id="258"/>
            <p14:sldId id="323"/>
            <p14:sldId id="257"/>
            <p14:sldId id="276"/>
            <p14:sldId id="288"/>
            <p14:sldId id="303"/>
            <p14:sldId id="304"/>
            <p14:sldId id="324"/>
            <p14:sldId id="325"/>
            <p14:sldId id="306"/>
            <p14:sldId id="307"/>
            <p14:sldId id="313"/>
            <p14:sldId id="300"/>
            <p14:sldId id="315"/>
            <p14:sldId id="309"/>
            <p14:sldId id="289"/>
            <p14:sldId id="310"/>
            <p14:sldId id="320"/>
            <p14:sldId id="322"/>
            <p14:sldId id="302"/>
            <p14:sldId id="305"/>
            <p14:sldId id="316"/>
            <p14:sldId id="294"/>
            <p14:sldId id="295"/>
            <p14:sldId id="317"/>
            <p14:sldId id="319"/>
            <p14:sldId id="318"/>
            <p14:sldId id="264"/>
            <p14:sldId id="262"/>
            <p14:sldId id="321"/>
            <p14:sldId id="283"/>
            <p14:sldId id="284"/>
            <p14:sldId id="286"/>
            <p14:sldId id="285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8BE9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heide, Rachel" userId="66e16c06-c92d-4a97-81a8-202e27507efb" providerId="ADAL" clId="{ECA87479-D44F-4EEC-8A88-2E7635776D42}"/>
    <pc:docChg chg="custSel addSld modSld">
      <pc:chgData name="Terheide, Rachel" userId="66e16c06-c92d-4a97-81a8-202e27507efb" providerId="ADAL" clId="{ECA87479-D44F-4EEC-8A88-2E7635776D42}" dt="2020-11-16T21:48:36.112" v="99" actId="1076"/>
      <pc:docMkLst>
        <pc:docMk/>
      </pc:docMkLst>
      <pc:sldChg chg="modSp">
        <pc:chgData name="Terheide, Rachel" userId="66e16c06-c92d-4a97-81a8-202e27507efb" providerId="ADAL" clId="{ECA87479-D44F-4EEC-8A88-2E7635776D42}" dt="2020-11-16T21:45:24.775" v="36" actId="20577"/>
        <pc:sldMkLst>
          <pc:docMk/>
          <pc:sldMk cId="396176254" sldId="276"/>
        </pc:sldMkLst>
        <pc:spChg chg="mod">
          <ac:chgData name="Terheide, Rachel" userId="66e16c06-c92d-4a97-81a8-202e27507efb" providerId="ADAL" clId="{ECA87479-D44F-4EEC-8A88-2E7635776D42}" dt="2020-11-16T21:45:24.775" v="36" actId="20577"/>
          <ac:spMkLst>
            <pc:docMk/>
            <pc:sldMk cId="396176254" sldId="276"/>
            <ac:spMk id="2" creationId="{58845937-1F9D-41B1-AFBD-90E17F78C225}"/>
          </ac:spMkLst>
        </pc:spChg>
        <pc:spChg chg="mod">
          <ac:chgData name="Terheide, Rachel" userId="66e16c06-c92d-4a97-81a8-202e27507efb" providerId="ADAL" clId="{ECA87479-D44F-4EEC-8A88-2E7635776D42}" dt="2020-11-16T21:41:57.780" v="10" actId="20577"/>
          <ac:spMkLst>
            <pc:docMk/>
            <pc:sldMk cId="396176254" sldId="276"/>
            <ac:spMk id="11" creationId="{9BF38FE0-CEBD-45C4-9DA1-7B5F351D54AF}"/>
          </ac:spMkLst>
        </pc:spChg>
      </pc:sldChg>
      <pc:sldChg chg="addSp delSp modSp add">
        <pc:chgData name="Terheide, Rachel" userId="66e16c06-c92d-4a97-81a8-202e27507efb" providerId="ADAL" clId="{ECA87479-D44F-4EEC-8A88-2E7635776D42}" dt="2020-11-16T21:48:36.112" v="99" actId="1076"/>
        <pc:sldMkLst>
          <pc:docMk/>
          <pc:sldMk cId="3376979261" sldId="324"/>
        </pc:sldMkLst>
        <pc:spChg chg="del">
          <ac:chgData name="Terheide, Rachel" userId="66e16c06-c92d-4a97-81a8-202e27507efb" providerId="ADAL" clId="{ECA87479-D44F-4EEC-8A88-2E7635776D42}" dt="2020-11-16T21:47:01.576" v="39" actId="478"/>
          <ac:spMkLst>
            <pc:docMk/>
            <pc:sldMk cId="3376979261" sldId="324"/>
            <ac:spMk id="2" creationId="{1CB41673-98B7-4AC8-9A28-FBA8FEF3910B}"/>
          </ac:spMkLst>
        </pc:spChg>
        <pc:spChg chg="del">
          <ac:chgData name="Terheide, Rachel" userId="66e16c06-c92d-4a97-81a8-202e27507efb" providerId="ADAL" clId="{ECA87479-D44F-4EEC-8A88-2E7635776D42}" dt="2020-11-16T21:47:04.021" v="40" actId="478"/>
          <ac:spMkLst>
            <pc:docMk/>
            <pc:sldMk cId="3376979261" sldId="324"/>
            <ac:spMk id="3" creationId="{28920F57-B431-41CC-8BA3-114C1105E49E}"/>
          </ac:spMkLst>
        </pc:spChg>
        <pc:picChg chg="add mod">
          <ac:chgData name="Terheide, Rachel" userId="66e16c06-c92d-4a97-81a8-202e27507efb" providerId="ADAL" clId="{ECA87479-D44F-4EEC-8A88-2E7635776D42}" dt="2020-11-16T21:48:36.112" v="99" actId="1076"/>
          <ac:picMkLst>
            <pc:docMk/>
            <pc:sldMk cId="3376979261" sldId="324"/>
            <ac:picMk id="4" creationId="{12B3D2E4-7B6A-461B-BBE6-6DFA289A76D2}"/>
          </ac:picMkLst>
        </pc:picChg>
      </pc:sldChg>
      <pc:sldChg chg="addSp delSp modSp add">
        <pc:chgData name="Terheide, Rachel" userId="66e16c06-c92d-4a97-81a8-202e27507efb" providerId="ADAL" clId="{ECA87479-D44F-4EEC-8A88-2E7635776D42}" dt="2020-11-16T21:48:26.164" v="97" actId="1076"/>
        <pc:sldMkLst>
          <pc:docMk/>
          <pc:sldMk cId="3522941427" sldId="325"/>
        </pc:sldMkLst>
        <pc:spChg chg="mod">
          <ac:chgData name="Terheide, Rachel" userId="66e16c06-c92d-4a97-81a8-202e27507efb" providerId="ADAL" clId="{ECA87479-D44F-4EEC-8A88-2E7635776D42}" dt="2020-11-16T21:48:13.579" v="95" actId="20577"/>
          <ac:spMkLst>
            <pc:docMk/>
            <pc:sldMk cId="3522941427" sldId="325"/>
            <ac:spMk id="2" creationId="{7B3CDFCA-5680-4F83-A6E7-1162A393003E}"/>
          </ac:spMkLst>
        </pc:spChg>
        <pc:spChg chg="del">
          <ac:chgData name="Terheide, Rachel" userId="66e16c06-c92d-4a97-81a8-202e27507efb" providerId="ADAL" clId="{ECA87479-D44F-4EEC-8A88-2E7635776D42}" dt="2020-11-16T21:47:58.497" v="53" actId="478"/>
          <ac:spMkLst>
            <pc:docMk/>
            <pc:sldMk cId="3522941427" sldId="325"/>
            <ac:spMk id="3" creationId="{CB7532C6-B2F4-43BA-96B2-D9980307E2CE}"/>
          </ac:spMkLst>
        </pc:spChg>
        <pc:picChg chg="add mod">
          <ac:chgData name="Terheide, Rachel" userId="66e16c06-c92d-4a97-81a8-202e27507efb" providerId="ADAL" clId="{ECA87479-D44F-4EEC-8A88-2E7635776D42}" dt="2020-11-16T21:48:26.164" v="97" actId="1076"/>
          <ac:picMkLst>
            <pc:docMk/>
            <pc:sldMk cId="3522941427" sldId="325"/>
            <ac:picMk id="4" creationId="{0BFD7036-7F51-47FB-8EA2-D6883837AC3B}"/>
          </ac:picMkLst>
        </pc:picChg>
      </pc:sldChg>
    </pc:docChg>
  </pc:docChgLst>
  <pc:docChgLst>
    <pc:chgData name="Terheide, Rachel" userId="66e16c06-c92d-4a97-81a8-202e27507efb" providerId="ADAL" clId="{28653FB7-1EA9-4EEE-84C9-4278C9F5426D}"/>
    <pc:docChg chg="undo custSel delSld modSld modSection">
      <pc:chgData name="Terheide, Rachel" userId="66e16c06-c92d-4a97-81a8-202e27507efb" providerId="ADAL" clId="{28653FB7-1EA9-4EEE-84C9-4278C9F5426D}" dt="2020-12-08T13:00:33.105" v="247" actId="207"/>
      <pc:docMkLst>
        <pc:docMk/>
      </pc:docMkLst>
      <pc:sldChg chg="del">
        <pc:chgData name="Terheide, Rachel" userId="66e16c06-c92d-4a97-81a8-202e27507efb" providerId="ADAL" clId="{28653FB7-1EA9-4EEE-84C9-4278C9F5426D}" dt="2020-11-17T17:56:00.299" v="0" actId="2696"/>
        <pc:sldMkLst>
          <pc:docMk/>
          <pc:sldMk cId="274569612" sldId="296"/>
        </pc:sldMkLst>
      </pc:sldChg>
      <pc:sldChg chg="modSp">
        <pc:chgData name="Terheide, Rachel" userId="66e16c06-c92d-4a97-81a8-202e27507efb" providerId="ADAL" clId="{28653FB7-1EA9-4EEE-84C9-4278C9F5426D}" dt="2020-12-08T13:00:33.105" v="247" actId="207"/>
        <pc:sldMkLst>
          <pc:docMk/>
          <pc:sldMk cId="1397467940" sldId="304"/>
        </pc:sldMkLst>
        <pc:graphicFrameChg chg="mod modGraphic">
          <ac:chgData name="Terheide, Rachel" userId="66e16c06-c92d-4a97-81a8-202e27507efb" providerId="ADAL" clId="{28653FB7-1EA9-4EEE-84C9-4278C9F5426D}" dt="2020-12-08T13:00:33.105" v="247" actId="207"/>
          <ac:graphicFrameMkLst>
            <pc:docMk/>
            <pc:sldMk cId="1397467940" sldId="304"/>
            <ac:graphicFrameMk id="4" creationId="{08EFD34A-D7D7-4023-AEED-909B3710A57E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0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76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76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1901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1743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279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042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38551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008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0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B4391F23-3833-4F36-B32C-5281729A9D18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C1A8FD3E-44D3-45F6-9293-FBAF7AA7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  <p:sldLayoutId id="2147484125" r:id="rId6"/>
    <p:sldLayoutId id="2147484126" r:id="rId7"/>
    <p:sldLayoutId id="2147484127" r:id="rId8"/>
    <p:sldLayoutId id="2147484128" r:id="rId9"/>
    <p:sldLayoutId id="2147484129" r:id="rId10"/>
    <p:sldLayoutId id="21474841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ak@bnl.gov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hichome.bnl.gov/RHIC/Runs/index.html#Run-20" TargetMode="External"/><Relationship Id="rId2" Type="http://schemas.openxmlformats.org/officeDocument/2006/relationships/hyperlink" Target="http://server.c-ad.bnl.gov/esfd/RMEM_20/rhic_plannin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-ad.bnl.gov/esfd/Scheduling_Physicist/FY20_Collider-Accelerator_Schedule.htm" TargetMode="External"/><Relationship Id="rId5" Type="http://schemas.openxmlformats.org/officeDocument/2006/relationships/hyperlink" Target="https://www.agsrhichome.bnl.gov/AGS/Operations/Run20/" TargetMode="External"/><Relationship Id="rId4" Type="http://schemas.openxmlformats.org/officeDocument/2006/relationships/hyperlink" Target="https://indico.bnl.gov/event/9276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D52F-F877-414D-A45A-FBF2FC9947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Run 2020</a:t>
            </a:r>
          </a:p>
        </p:txBody>
      </p:sp>
    </p:spTree>
    <p:extLst>
      <p:ext uri="{BB962C8B-B14F-4D97-AF65-F5344CB8AC3E}">
        <p14:creationId xmlns:p14="http://schemas.microsoft.com/office/powerpoint/2010/main" val="397587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B3D2E4-7B6A-461B-BBE6-6DFA289A7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17" y="514714"/>
            <a:ext cx="8874765" cy="5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7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DFCA-5680-4F83-A6E7-1162A3930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Percentage of Time per Mode Run20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D7036-7F51-47FB-8EA2-D6883837A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763" y="1906659"/>
            <a:ext cx="5942857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41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B2D06AE-57AE-42BC-9A9E-89FCEECC9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LEReC</a:t>
            </a:r>
            <a:r>
              <a:rPr lang="en-US" dirty="0"/>
              <a:t> Cooling</a:t>
            </a:r>
          </a:p>
        </p:txBody>
      </p:sp>
    </p:spTree>
    <p:extLst>
      <p:ext uri="{BB962C8B-B14F-4D97-AF65-F5344CB8AC3E}">
        <p14:creationId xmlns:p14="http://schemas.microsoft.com/office/powerpoint/2010/main" val="50423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46590CE-42B7-432E-99D2-344EE2834D85}"/>
              </a:ext>
            </a:extLst>
          </p:cNvPr>
          <p:cNvSpPr txBox="1"/>
          <p:nvPr/>
        </p:nvSpPr>
        <p:spPr>
          <a:xfrm>
            <a:off x="10367091" y="203202"/>
            <a:ext cx="12618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Image courtesy of A. Fedotov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0751B1-A666-418A-A613-3074A4AEAA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8"/>
          <a:stretch/>
        </p:blipFill>
        <p:spPr>
          <a:xfrm>
            <a:off x="483440" y="0"/>
            <a:ext cx="9883651" cy="651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66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6FBFE79-F512-4BFA-ACA9-4C6C5281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94" y="184557"/>
            <a:ext cx="10591452" cy="886253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Event rate comparison cooling vs no cooling for 4.59 </a:t>
            </a:r>
            <a:r>
              <a:rPr lang="en-US" sz="3600" dirty="0" err="1"/>
              <a:t>GeVores</a:t>
            </a:r>
            <a:r>
              <a:rPr lang="en-US" sz="36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9D64ED-68C6-4032-86F1-09510ECF27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" t="6316" r="927" b="10525"/>
          <a:stretch/>
        </p:blipFill>
        <p:spPr>
          <a:xfrm>
            <a:off x="1878931" y="723108"/>
            <a:ext cx="8434137" cy="570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83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79F4-5B78-4F9A-BC84-31BE637D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Luminosity for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on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 Physics</a:t>
            </a:r>
          </a:p>
        </p:txBody>
      </p:sp>
    </p:spTree>
    <p:extLst>
      <p:ext uri="{BB962C8B-B14F-4D97-AF65-F5344CB8AC3E}">
        <p14:creationId xmlns:p14="http://schemas.microsoft.com/office/powerpoint/2010/main" val="241566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D401EF9-9E81-4B34-8B78-B8F79DA961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9" t="670" r="794" b="1859"/>
          <a:stretch/>
        </p:blipFill>
        <p:spPr>
          <a:xfrm>
            <a:off x="1763269" y="243383"/>
            <a:ext cx="8665462" cy="637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2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11A1D-F0A3-4DB7-BB70-07CDD9D1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87" y="291080"/>
            <a:ext cx="10157480" cy="62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206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ECBFA2-6CFC-4D48-A4FE-1A82BFF7B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906" y="107929"/>
            <a:ext cx="8856187" cy="66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8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4E24EE-254C-4012-B3F5-26B88F292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92" y="293424"/>
            <a:ext cx="9560216" cy="627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B20A6AF-4E5C-4931-A5FE-2141AE1E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Scheduling Physicist: </a:t>
            </a:r>
            <a:br>
              <a:rPr lang="en-US" sz="2800" dirty="0"/>
            </a:br>
            <a:r>
              <a:rPr lang="en-US" sz="2800" dirty="0"/>
              <a:t>Robert Pak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DA5225F-8C97-4989-8D04-D81DE6582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600" b="1" dirty="0"/>
              <a:t>e-mail: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pak@bnl.gov</a:t>
            </a:r>
            <a:r>
              <a:rPr lang="en-US" sz="1600" b="1" dirty="0"/>
              <a:t> </a:t>
            </a:r>
          </a:p>
          <a:p>
            <a:pPr>
              <a:lnSpc>
                <a:spcPct val="100000"/>
              </a:lnSpc>
            </a:pPr>
            <a:r>
              <a:rPr lang="en-US" sz="1600" b="1" dirty="0"/>
              <a:t>Office Phone:</a:t>
            </a:r>
            <a:r>
              <a:rPr lang="en-US" sz="1600" dirty="0"/>
              <a:t> (631) 344-4380</a:t>
            </a:r>
          </a:p>
        </p:txBody>
      </p:sp>
    </p:spTree>
    <p:extLst>
      <p:ext uri="{BB962C8B-B14F-4D97-AF65-F5344CB8AC3E}">
        <p14:creationId xmlns:p14="http://schemas.microsoft.com/office/powerpoint/2010/main" val="2535012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39E047-2CBC-4B30-AF17-33DC8414A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744" y="190308"/>
            <a:ext cx="8636511" cy="647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1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10BDFD-FCCE-4C92-B509-5E267F0E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310" y="602247"/>
            <a:ext cx="9699380" cy="565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31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482E-CD66-4566-B32C-78261CE52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Physics on Fixed Target </a:t>
            </a:r>
            <a:r>
              <a:rPr lang="en-US" baseline="30000" dirty="0"/>
              <a:t>197</a:t>
            </a:r>
            <a:r>
              <a:rPr lang="en-US" dirty="0"/>
              <a:t>Au 	foil </a:t>
            </a:r>
          </a:p>
        </p:txBody>
      </p:sp>
    </p:spTree>
    <p:extLst>
      <p:ext uri="{BB962C8B-B14F-4D97-AF65-F5344CB8AC3E}">
        <p14:creationId xmlns:p14="http://schemas.microsoft.com/office/powerpoint/2010/main" val="3384503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9EF3A2-AFD3-46C6-8208-A534708FD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31" y="609600"/>
            <a:ext cx="8596668" cy="1320800"/>
          </a:xfrm>
        </p:spPr>
        <p:txBody>
          <a:bodyPr/>
          <a:lstStyle/>
          <a:p>
            <a:r>
              <a:rPr lang="en-US" dirty="0"/>
              <a:t>Basic Fixed Target Numbers</a:t>
            </a:r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1DEF55BC-BA5F-41D1-B1A8-C4392F8E1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078916"/>
              </p:ext>
            </p:extLst>
          </p:nvPr>
        </p:nvGraphicFramePr>
        <p:xfrm>
          <a:off x="842131" y="1930400"/>
          <a:ext cx="10507737" cy="3304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579">
                  <a:extLst>
                    <a:ext uri="{9D8B030D-6E8A-4147-A177-3AD203B41FA5}">
                      <a16:colId xmlns:a16="http://schemas.microsoft.com/office/drawing/2014/main" val="2894725169"/>
                    </a:ext>
                  </a:extLst>
                </a:gridCol>
                <a:gridCol w="3502579">
                  <a:extLst>
                    <a:ext uri="{9D8B030D-6E8A-4147-A177-3AD203B41FA5}">
                      <a16:colId xmlns:a16="http://schemas.microsoft.com/office/drawing/2014/main" val="2848415645"/>
                    </a:ext>
                  </a:extLst>
                </a:gridCol>
                <a:gridCol w="3502579">
                  <a:extLst>
                    <a:ext uri="{9D8B030D-6E8A-4147-A177-3AD203B41FA5}">
                      <a16:colId xmlns:a16="http://schemas.microsoft.com/office/drawing/2014/main" val="3281109275"/>
                    </a:ext>
                  </a:extLst>
                </a:gridCol>
              </a:tblGrid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Energy/Nucleon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in Physics [</a:t>
                      </a:r>
                      <a:r>
                        <a:rPr lang="en-US" dirty="0" err="1"/>
                        <a:t>Hrs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070634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31.2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112M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589917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19.5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00163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13.5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989170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9.8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34.5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108M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280867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7.3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117M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728276"/>
                  </a:ext>
                </a:extLst>
              </a:tr>
              <a:tr h="472077">
                <a:tc>
                  <a:txBody>
                    <a:bodyPr/>
                    <a:lstStyle/>
                    <a:p>
                      <a:r>
                        <a:rPr lang="en-US" dirty="0"/>
                        <a:t>5.75 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116M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920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511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FC9D7A-24F8-467B-B014-6F85777F0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7" b="1879"/>
          <a:stretch/>
        </p:blipFill>
        <p:spPr>
          <a:xfrm>
            <a:off x="1797666" y="325292"/>
            <a:ext cx="8596667" cy="635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01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E2B2E1-FFEA-456D-B2EE-A3DD8ABDB8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00" y="364533"/>
            <a:ext cx="8189800" cy="612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745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FA2F8C-6C22-4B97-B9C6-49A966D3E2B2}"/>
              </a:ext>
            </a:extLst>
          </p:cNvPr>
          <p:cNvSpPr/>
          <p:nvPr/>
        </p:nvSpPr>
        <p:spPr>
          <a:xfrm>
            <a:off x="5181600" y="969446"/>
            <a:ext cx="1803399" cy="367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BABDD0-D289-4C11-B4CC-0E6CEE9E5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636" y="307710"/>
            <a:ext cx="8330727" cy="624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7998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36D726-C530-4B43-9DEA-FD382E237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72" y="151948"/>
            <a:ext cx="8746456" cy="65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5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AD2F61-6649-42A4-AC51-33FEB49C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532" y="206306"/>
            <a:ext cx="8642935" cy="64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9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2EFD92-3FDE-46CA-AAAB-E4EDBC46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088" y="168066"/>
            <a:ext cx="8695824" cy="6521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6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15CCDDE-0602-489D-BC39-2A9740B6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267" y="260058"/>
            <a:ext cx="8596668" cy="711147"/>
          </a:xfrm>
        </p:spPr>
        <p:txBody>
          <a:bodyPr>
            <a:normAutofit/>
          </a:bodyPr>
          <a:lstStyle/>
          <a:p>
            <a:r>
              <a:rPr lang="en-US" sz="4000" dirty="0"/>
              <a:t>Run20 Planned 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A719E-BB69-4A17-8C6C-5D3C24FD5B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50" y="971204"/>
            <a:ext cx="9993699" cy="588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31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69D5E-1863-4B8D-AC44-9D653AED5D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Power and Cryo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DEB3F-1605-4AB2-94D4-450636433D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Power consumption data shown through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75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2318F5-7D7A-4DC4-B5A1-D2161F8B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635" y="0"/>
            <a:ext cx="3295952" cy="2286000"/>
          </a:xfrm>
        </p:spPr>
        <p:txBody>
          <a:bodyPr>
            <a:normAutofit/>
          </a:bodyPr>
          <a:lstStyle/>
          <a:p>
            <a:r>
              <a:rPr lang="en-US" sz="4000" dirty="0" err="1"/>
              <a:t>Cryo</a:t>
            </a:r>
            <a:r>
              <a:rPr lang="en-US" sz="4000" dirty="0"/>
              <a:t> Cooldown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A0556C-2943-464A-BE00-04488C0E1F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0636" y="2260600"/>
            <a:ext cx="3150712" cy="674024"/>
          </a:xfrm>
        </p:spPr>
        <p:txBody>
          <a:bodyPr>
            <a:normAutofit/>
          </a:bodyPr>
          <a:lstStyle/>
          <a:p>
            <a:r>
              <a:rPr lang="en-US" sz="1400" b="1" dirty="0"/>
              <a:t>29.0 </a:t>
            </a:r>
            <a:r>
              <a:rPr lang="en-US" sz="1400" b="1" dirty="0" err="1"/>
              <a:t>Cryo</a:t>
            </a:r>
            <a:r>
              <a:rPr lang="en-US" sz="1400" b="1" dirty="0"/>
              <a:t> Weeks for physics</a:t>
            </a:r>
          </a:p>
          <a:p>
            <a:r>
              <a:rPr lang="en-US" b="1" dirty="0"/>
              <a:t>12.4 </a:t>
            </a:r>
            <a:r>
              <a:rPr lang="en-US" b="1" dirty="0" err="1"/>
              <a:t>Cryo</a:t>
            </a:r>
            <a:r>
              <a:rPr lang="en-US" b="1" dirty="0"/>
              <a:t> Weeks with no ops</a:t>
            </a:r>
            <a:endParaRPr lang="en-US" sz="14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ED4B47-60AF-462D-8FC2-F62AE43D69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5" t="6140" r="1007" b="9825"/>
          <a:stretch/>
        </p:blipFill>
        <p:spPr>
          <a:xfrm>
            <a:off x="4259178" y="322656"/>
            <a:ext cx="7068716" cy="621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87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D053C0-D7F1-4D7D-8148-1A8E2A777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0" t="6126" r="1143" b="10991"/>
          <a:stretch/>
        </p:blipFill>
        <p:spPr>
          <a:xfrm>
            <a:off x="2564256" y="363713"/>
            <a:ext cx="7063488" cy="613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762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AEB55F-69DC-41EF-AF6E-C0B84C62E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60" y="432969"/>
            <a:ext cx="10774279" cy="599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174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27BA10-6901-4EC0-A1E1-403F704FB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52" y="0"/>
            <a:ext cx="10542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04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5EB63C-9B13-4642-9799-3E5564715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7" y="0"/>
            <a:ext cx="1051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9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68266E-CF28-4A5C-A6C1-CED9D5D12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3" y="0"/>
            <a:ext cx="105750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80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6B7389-18F9-4794-9FA1-B2094BCB1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Websites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8F0E6C-AA61-4099-A0ED-78689C940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Machine/Detector Planning Page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http://server.c-ad.bnl.gov/esfd/RMEM_20/rhic_planning.htm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RHIC Run Overview (FY01-FY20)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https://www.rhichome.bnl.gov/RHIC/Runs/index.html#Run-20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RHIC Retreat Page (FY20)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https://indico.bnl.gov/event/9276/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Store Statistics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https://www.agsrhichome.bnl.gov/AGS/Operations/Run20/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Scheduling Physicist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https://www.c-ad.bnl.gov/esfd/Scheduling_Physicist/FY20_Collider-Accelerator_Schedule.htm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7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602738-AABC-4CFF-AF3E-D4C0A40359EC}"/>
              </a:ext>
            </a:extLst>
          </p:cNvPr>
          <p:cNvSpPr txBox="1">
            <a:spLocks/>
          </p:cNvSpPr>
          <p:nvPr/>
        </p:nvSpPr>
        <p:spPr>
          <a:xfrm>
            <a:off x="706400" y="344725"/>
            <a:ext cx="8596668" cy="711147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spc="-5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Run20 Final Schedule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F8AF02-33AD-4D38-B782-8F69DDEF8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89" y="1042191"/>
            <a:ext cx="9283621" cy="581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6ECD349-406F-45D8-AD4C-CEC2350A2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8329"/>
          </a:xfrm>
        </p:spPr>
        <p:txBody>
          <a:bodyPr>
            <a:normAutofit/>
          </a:bodyPr>
          <a:lstStyle/>
          <a:p>
            <a:r>
              <a:rPr lang="en-US" sz="4000" dirty="0"/>
              <a:t>Run 2020 Schedule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A85DEB-6391-4911-AEA7-EECF8FC8D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638074"/>
            <a:ext cx="5032223" cy="46103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Blue cooldown begins: </a:t>
            </a:r>
            <a:r>
              <a:rPr lang="en-US" dirty="0"/>
              <a:t>11/04/2019</a:t>
            </a:r>
            <a:endParaRPr lang="en-US" b="1" dirty="0"/>
          </a:p>
          <a:p>
            <a:r>
              <a:rPr lang="en-US" b="1" dirty="0"/>
              <a:t>Yellow cooldown begins</a:t>
            </a:r>
            <a:r>
              <a:rPr lang="en-US" dirty="0"/>
              <a:t>: 11/04/2019</a:t>
            </a:r>
            <a:endParaRPr lang="en-US" b="1" dirty="0"/>
          </a:p>
          <a:p>
            <a:r>
              <a:rPr lang="en-US" b="1" dirty="0"/>
              <a:t>Blue 4K reached</a:t>
            </a:r>
            <a:r>
              <a:rPr lang="en-US" dirty="0"/>
              <a:t>: 12/03/2019</a:t>
            </a:r>
          </a:p>
          <a:p>
            <a:r>
              <a:rPr lang="en-US" b="1" dirty="0"/>
              <a:t>First circulating bunch (Au) in Blue</a:t>
            </a:r>
            <a:r>
              <a:rPr lang="en-US" dirty="0"/>
              <a:t>: 12/05/2019</a:t>
            </a:r>
            <a:endParaRPr lang="en-US" b="1" dirty="0"/>
          </a:p>
          <a:p>
            <a:r>
              <a:rPr lang="en-US" b="1" dirty="0"/>
              <a:t>Yellow 4K reached</a:t>
            </a:r>
            <a:r>
              <a:rPr lang="en-US" dirty="0"/>
              <a:t>: 12/06/2019</a:t>
            </a:r>
            <a:endParaRPr lang="en-US" b="1" dirty="0"/>
          </a:p>
          <a:p>
            <a:r>
              <a:rPr lang="en-US" b="1" dirty="0"/>
              <a:t>First circulating bunch in Yellow (Au)</a:t>
            </a:r>
            <a:r>
              <a:rPr lang="en-US" dirty="0"/>
              <a:t>:12/07/2019</a:t>
            </a:r>
            <a:endParaRPr lang="en-US" b="1" dirty="0"/>
          </a:p>
          <a:p>
            <a:r>
              <a:rPr lang="en-US" b="1" dirty="0" err="1"/>
              <a:t>LEReC</a:t>
            </a:r>
            <a:r>
              <a:rPr lang="en-US" b="1" dirty="0"/>
              <a:t> Running Start: </a:t>
            </a:r>
            <a:r>
              <a:rPr lang="en-US" dirty="0"/>
              <a:t>12/12/2019</a:t>
            </a:r>
          </a:p>
          <a:p>
            <a:r>
              <a:rPr lang="en-US" b="1" dirty="0"/>
              <a:t>Physics Start for</a:t>
            </a:r>
            <a:r>
              <a:rPr lang="en-US" b="1" spc="-150" baseline="30000" dirty="0"/>
              <a:t> 197</a:t>
            </a:r>
            <a:r>
              <a:rPr lang="en-US" b="1" spc="-150" dirty="0"/>
              <a:t>Au</a:t>
            </a:r>
            <a:r>
              <a:rPr lang="en-US" b="1" spc="-150" baseline="30000" dirty="0"/>
              <a:t>79+ </a:t>
            </a:r>
            <a:r>
              <a:rPr lang="en-US" b="1" spc="-150" dirty="0"/>
              <a:t>on </a:t>
            </a:r>
            <a:r>
              <a:rPr lang="en-US" b="1" spc="-150" baseline="30000" dirty="0"/>
              <a:t>197</a:t>
            </a:r>
            <a:r>
              <a:rPr lang="en-US" b="1" spc="-150" dirty="0"/>
              <a:t>Au</a:t>
            </a:r>
            <a:r>
              <a:rPr lang="en-US" b="1" spc="-150" baseline="30000" dirty="0"/>
              <a:t>79+</a:t>
            </a:r>
            <a:r>
              <a:rPr lang="en-US" dirty="0"/>
              <a:t>: 12/10/2019</a:t>
            </a:r>
            <a:endParaRPr lang="en-US" b="1" dirty="0"/>
          </a:p>
          <a:p>
            <a:r>
              <a:rPr lang="en-US" b="1" dirty="0"/>
              <a:t>Fixed Target</a:t>
            </a:r>
            <a:r>
              <a:rPr lang="en-US" b="1" spc="-150" baseline="30000" dirty="0"/>
              <a:t> 197</a:t>
            </a:r>
            <a:r>
              <a:rPr lang="en-US" b="1" spc="-150" dirty="0"/>
              <a:t>Au</a:t>
            </a:r>
            <a:r>
              <a:rPr lang="en-US" b="1" spc="-150" baseline="30000" dirty="0"/>
              <a:t>79+ </a:t>
            </a:r>
            <a:r>
              <a:rPr lang="en-US" b="1" dirty="0"/>
              <a:t>Start</a:t>
            </a:r>
            <a:r>
              <a:rPr lang="en-US" dirty="0"/>
              <a:t>: 01/27/2019</a:t>
            </a: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3C12F-435C-4D4E-AF41-9BBF20E1A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2443" y="1638075"/>
            <a:ext cx="5032223" cy="4610325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End Physics Operations: </a:t>
            </a:r>
            <a:r>
              <a:rPr lang="en-US" dirty="0"/>
              <a:t>03/20/2019</a:t>
            </a:r>
          </a:p>
          <a:p>
            <a:r>
              <a:rPr lang="en-US" b="1" dirty="0"/>
              <a:t>Suspension of RHIC and </a:t>
            </a:r>
            <a:r>
              <a:rPr lang="en-US" b="1" dirty="0" err="1"/>
              <a:t>LEReC</a:t>
            </a:r>
            <a:r>
              <a:rPr lang="en-US" b="1" dirty="0"/>
              <a:t> activities: </a:t>
            </a:r>
            <a:r>
              <a:rPr lang="en-US" dirty="0"/>
              <a:t>03/20/2019</a:t>
            </a:r>
          </a:p>
          <a:p>
            <a:r>
              <a:rPr lang="en-US" b="1" dirty="0"/>
              <a:t>Resumption of RHIC activities:</a:t>
            </a:r>
            <a:r>
              <a:rPr lang="en-US" dirty="0"/>
              <a:t> 06/15/2020</a:t>
            </a:r>
          </a:p>
          <a:p>
            <a:r>
              <a:rPr lang="en-US" b="1" dirty="0"/>
              <a:t>Begin </a:t>
            </a:r>
            <a:r>
              <a:rPr lang="en-US" b="1" dirty="0" err="1"/>
              <a:t>Cryo</a:t>
            </a:r>
            <a:r>
              <a:rPr lang="en-US" b="1" dirty="0"/>
              <a:t> Warmup: </a:t>
            </a:r>
            <a:r>
              <a:rPr lang="en-US" dirty="0"/>
              <a:t>09/15/2020</a:t>
            </a:r>
            <a:endParaRPr lang="en-US" b="1" dirty="0"/>
          </a:p>
          <a:p>
            <a:r>
              <a:rPr lang="en-US" b="1" dirty="0" err="1"/>
              <a:t>Cryo</a:t>
            </a:r>
            <a:r>
              <a:rPr lang="en-US" b="1" dirty="0"/>
              <a:t> Warmup Complete: </a:t>
            </a:r>
            <a:r>
              <a:rPr lang="en-US" dirty="0"/>
              <a:t>09/18/2020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108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5AF7421-5B93-46DC-8816-3D4F1E408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780" y="545284"/>
            <a:ext cx="9692640" cy="743366"/>
          </a:xfrm>
        </p:spPr>
        <p:txBody>
          <a:bodyPr>
            <a:normAutofit/>
          </a:bodyPr>
          <a:lstStyle/>
          <a:p>
            <a:r>
              <a:rPr lang="en-US" sz="4000" dirty="0"/>
              <a:t>Mode Schedule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F38FE0-CEBD-45C4-9DA1-7B5F351D5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780" y="1488613"/>
            <a:ext cx="5418667" cy="49883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 1A: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on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</a:t>
            </a:r>
            <a:r>
              <a:rPr lang="en-US" dirty="0"/>
              <a:t> at 5.75GeV/nucleon</a:t>
            </a:r>
          </a:p>
          <a:p>
            <a:pPr lvl="1"/>
            <a:r>
              <a:rPr lang="en-US" dirty="0"/>
              <a:t>Beam operation: 12/05/2019 - 02/24/2020</a:t>
            </a:r>
          </a:p>
          <a:p>
            <a:r>
              <a:rPr lang="en-US" dirty="0"/>
              <a:t>Mode 1B: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on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</a:t>
            </a:r>
            <a:r>
              <a:rPr lang="en-US" dirty="0"/>
              <a:t> at 4.59GeV/nucleon</a:t>
            </a:r>
          </a:p>
          <a:p>
            <a:pPr lvl="1"/>
            <a:r>
              <a:rPr lang="en-US" dirty="0"/>
              <a:t>Beam operation: 12/16/2020-03/20/2020</a:t>
            </a:r>
          </a:p>
          <a:p>
            <a:pPr lvl="1"/>
            <a:r>
              <a:rPr lang="en-US" dirty="0"/>
              <a:t>Beam operation cont.:06/15/2020-09/01/2020</a:t>
            </a:r>
          </a:p>
          <a:p>
            <a:r>
              <a:rPr lang="en-US" dirty="0"/>
              <a:t>Mode 1C: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31.2GeV/nucleon on fixed target </a:t>
            </a:r>
            <a:r>
              <a:rPr lang="en-US" baseline="30000" dirty="0"/>
              <a:t>197</a:t>
            </a:r>
            <a:r>
              <a:rPr lang="en-US" dirty="0"/>
              <a:t>Au foil </a:t>
            </a:r>
          </a:p>
          <a:p>
            <a:pPr lvl="1"/>
            <a:r>
              <a:rPr lang="en-US" dirty="0"/>
              <a:t>Beam operation: 01/27/2020 - 01/29/2020</a:t>
            </a:r>
          </a:p>
          <a:p>
            <a:r>
              <a:rPr lang="en-US" dirty="0"/>
              <a:t>Mode 1D:</a:t>
            </a:r>
            <a:r>
              <a:rPr lang="en-US" baseline="30000" dirty="0"/>
              <a:t> 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9.8GeV/nucleon on fixed target </a:t>
            </a:r>
            <a:r>
              <a:rPr lang="en-US" baseline="30000" dirty="0"/>
              <a:t>197</a:t>
            </a:r>
            <a:r>
              <a:rPr lang="en-US" dirty="0"/>
              <a:t>Au foil </a:t>
            </a:r>
          </a:p>
          <a:p>
            <a:pPr lvl="1"/>
            <a:r>
              <a:rPr lang="en-US" dirty="0"/>
              <a:t>Beam operation: 01/29/2020 - 02/01/2020</a:t>
            </a:r>
          </a:p>
          <a:p>
            <a:r>
              <a:rPr lang="en-US" dirty="0"/>
              <a:t>Mode 1E: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19.5GeV/nucleon on fixed target </a:t>
            </a:r>
            <a:r>
              <a:rPr lang="en-US" baseline="30000" dirty="0"/>
              <a:t>197</a:t>
            </a:r>
            <a:r>
              <a:rPr lang="en-US" dirty="0"/>
              <a:t>Au foil</a:t>
            </a:r>
          </a:p>
          <a:p>
            <a:pPr lvl="1"/>
            <a:r>
              <a:rPr lang="en-US" dirty="0"/>
              <a:t>Beam operation: 02/01/2020 - 02/02/2020</a:t>
            </a:r>
          </a:p>
          <a:p>
            <a:r>
              <a:rPr lang="en-US" dirty="0"/>
              <a:t>Mode 1F: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13.5GeV/nucleon on fixed target </a:t>
            </a:r>
            <a:r>
              <a:rPr lang="en-US" baseline="30000" dirty="0"/>
              <a:t>197</a:t>
            </a:r>
            <a:r>
              <a:rPr lang="en-US" dirty="0"/>
              <a:t>Au foil</a:t>
            </a:r>
          </a:p>
          <a:p>
            <a:pPr lvl="1"/>
            <a:r>
              <a:rPr lang="en-US" dirty="0"/>
              <a:t>Beam operation: 02/02/2020 - 02/03/2020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45937-1F9D-41B1-AFBD-90E17F78C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88613"/>
            <a:ext cx="5418667" cy="47597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 1G: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7.3GeV/nucleon on fixed target </a:t>
            </a:r>
            <a:r>
              <a:rPr lang="en-US" baseline="30000" dirty="0"/>
              <a:t>197</a:t>
            </a:r>
            <a:r>
              <a:rPr lang="en-US" dirty="0"/>
              <a:t>Au foil</a:t>
            </a:r>
          </a:p>
          <a:p>
            <a:pPr lvl="1"/>
            <a:r>
              <a:rPr lang="en-US" dirty="0"/>
              <a:t>Beam operation: 02/03/2020 - 02/05/2020</a:t>
            </a:r>
          </a:p>
          <a:p>
            <a:r>
              <a:rPr lang="en-US" dirty="0"/>
              <a:t>Mode 1H: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at 5.75GeV/nucleon on fixed target </a:t>
            </a:r>
            <a:r>
              <a:rPr lang="en-US" baseline="30000" dirty="0"/>
              <a:t>197</a:t>
            </a:r>
            <a:r>
              <a:rPr lang="en-US" dirty="0"/>
              <a:t>Au foil</a:t>
            </a:r>
          </a:p>
          <a:p>
            <a:pPr lvl="1"/>
            <a:r>
              <a:rPr lang="en-US" dirty="0"/>
              <a:t>Beam operation: 02/13/2020 - 02/14/2020</a:t>
            </a:r>
          </a:p>
          <a:p>
            <a:r>
              <a:rPr lang="en-US" dirty="0"/>
              <a:t>Mode 1I: </a:t>
            </a:r>
            <a:r>
              <a:rPr lang="en-US" dirty="0" err="1"/>
              <a:t>LEReC</a:t>
            </a:r>
            <a:r>
              <a:rPr lang="en-US" dirty="0"/>
              <a:t> cooling commissioning with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3.85GeV/nucleon</a:t>
            </a:r>
          </a:p>
          <a:p>
            <a:pPr lvl="1"/>
            <a:r>
              <a:rPr lang="en-US" dirty="0"/>
              <a:t>Beam operation: 09/01/2020-09/07/2020</a:t>
            </a:r>
          </a:p>
          <a:p>
            <a:r>
              <a:rPr lang="en-US" dirty="0"/>
              <a:t>Mode 1J: </a:t>
            </a:r>
            <a:r>
              <a:rPr lang="en-US" baseline="30000" dirty="0"/>
              <a:t>197</a:t>
            </a:r>
            <a:r>
              <a:rPr lang="en-US" dirty="0"/>
              <a:t>Au</a:t>
            </a:r>
            <a:r>
              <a:rPr lang="en-US" baseline="30000" dirty="0"/>
              <a:t>79+ </a:t>
            </a:r>
            <a:r>
              <a:rPr lang="en-US" dirty="0"/>
              <a:t>in Yellow ring for </a:t>
            </a:r>
            <a:r>
              <a:rPr lang="en-US" dirty="0" err="1"/>
              <a:t>CeC</a:t>
            </a:r>
            <a:r>
              <a:rPr lang="en-US" dirty="0"/>
              <a:t> </a:t>
            </a:r>
            <a:r>
              <a:rPr lang="en-US" dirty="0" err="1"/>
              <a:t>PoP</a:t>
            </a:r>
            <a:r>
              <a:rPr lang="en-US" dirty="0"/>
              <a:t> at 26.5GeV/nucleon particle energy</a:t>
            </a:r>
          </a:p>
          <a:p>
            <a:pPr lvl="1"/>
            <a:r>
              <a:rPr lang="en-US" dirty="0"/>
              <a:t>Beam operation: 03/11/2020-09/14/2020</a:t>
            </a:r>
          </a:p>
        </p:txBody>
      </p:sp>
    </p:spTree>
    <p:extLst>
      <p:ext uri="{BB962C8B-B14F-4D97-AF65-F5344CB8AC3E}">
        <p14:creationId xmlns:p14="http://schemas.microsoft.com/office/powerpoint/2010/main" val="396176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0D01-235D-4146-8AE0-3616F1B1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20116"/>
            <a:ext cx="9692640" cy="751755"/>
          </a:xfrm>
        </p:spPr>
        <p:txBody>
          <a:bodyPr>
            <a:normAutofit/>
          </a:bodyPr>
          <a:lstStyle/>
          <a:p>
            <a:r>
              <a:rPr lang="en-US" sz="4000" dirty="0"/>
              <a:t>Run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A46DE-E724-431C-8511-D717B9781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10017880" cy="4759787"/>
          </a:xfrm>
        </p:spPr>
        <p:txBody>
          <a:bodyPr>
            <a:normAutofit/>
          </a:bodyPr>
          <a:lstStyle/>
          <a:p>
            <a:r>
              <a:rPr lang="en-US" b="1" dirty="0" err="1"/>
              <a:t>Chuyu</a:t>
            </a:r>
            <a:r>
              <a:rPr lang="en-US" dirty="0"/>
              <a:t> </a:t>
            </a:r>
            <a:r>
              <a:rPr lang="en-US" b="1" dirty="0"/>
              <a:t>Liu [RHIC and STAR Operations]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Email</a:t>
            </a:r>
            <a:r>
              <a:rPr lang="en-US" dirty="0"/>
              <a:t>: cliu1@bnl.gov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Office Phone</a:t>
            </a:r>
            <a:r>
              <a:rPr lang="en-US" dirty="0"/>
              <a:t>: (631) 344-4431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Modes</a:t>
            </a:r>
            <a:r>
              <a:rPr lang="en-US" dirty="0"/>
              <a:t>: 1A, 1B, 1C, 1D, 1E, 1F, 1G, 1H</a:t>
            </a:r>
          </a:p>
          <a:p>
            <a:r>
              <a:rPr lang="en-US" b="1" dirty="0"/>
              <a:t>Vladimir Litvinenko [</a:t>
            </a:r>
            <a:r>
              <a:rPr lang="en-US" b="1" dirty="0" err="1"/>
              <a:t>CeC</a:t>
            </a:r>
            <a:r>
              <a:rPr lang="en-US" b="1" dirty="0"/>
              <a:t> Operations]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Email</a:t>
            </a:r>
            <a:r>
              <a:rPr lang="en-US" dirty="0"/>
              <a:t>: vl@bnl.gov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Office Phone</a:t>
            </a:r>
            <a:r>
              <a:rPr lang="en-US" dirty="0"/>
              <a:t>: (631) 344-2570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Modes</a:t>
            </a:r>
            <a:r>
              <a:rPr lang="en-US" dirty="0"/>
              <a:t>: 1J</a:t>
            </a:r>
            <a:endParaRPr lang="en-US" b="1" dirty="0"/>
          </a:p>
          <a:p>
            <a:r>
              <a:rPr lang="en-US" b="1" dirty="0"/>
              <a:t>Igor </a:t>
            </a:r>
            <a:r>
              <a:rPr lang="en-US" b="1" dirty="0" err="1"/>
              <a:t>Pinayev</a:t>
            </a:r>
            <a:r>
              <a:rPr lang="en-US" b="1" dirty="0"/>
              <a:t> [</a:t>
            </a:r>
            <a:r>
              <a:rPr lang="en-US" b="1" dirty="0" err="1"/>
              <a:t>CeC</a:t>
            </a:r>
            <a:r>
              <a:rPr lang="en-US" b="1" dirty="0"/>
              <a:t> Operations]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Email</a:t>
            </a:r>
            <a:r>
              <a:rPr lang="en-US" dirty="0"/>
              <a:t>: pinayev@bnl.gov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Office Phone</a:t>
            </a:r>
            <a:r>
              <a:rPr lang="en-US" dirty="0"/>
              <a:t>: (631) 344-5706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Modes</a:t>
            </a:r>
            <a:r>
              <a:rPr lang="en-US" dirty="0"/>
              <a:t>: 1J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5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993F31-C48D-498C-8EB4-930793768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Overview</a:t>
            </a:r>
          </a:p>
        </p:txBody>
      </p:sp>
    </p:spTree>
    <p:extLst>
      <p:ext uri="{BB962C8B-B14F-4D97-AF65-F5344CB8AC3E}">
        <p14:creationId xmlns:p14="http://schemas.microsoft.com/office/powerpoint/2010/main" val="454665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4BA11-5754-4DAE-BD71-45FF858CF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67" y="159391"/>
            <a:ext cx="8596668" cy="641291"/>
          </a:xfrm>
        </p:spPr>
        <p:txBody>
          <a:bodyPr>
            <a:normAutofit/>
          </a:bodyPr>
          <a:lstStyle/>
          <a:p>
            <a:r>
              <a:rPr lang="en-US" sz="4000" dirty="0"/>
              <a:t>Basic Run Parameters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8EFD34A-D7D7-4023-AEED-909B3710A5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7657352"/>
              </p:ext>
            </p:extLst>
          </p:nvPr>
        </p:nvGraphicFramePr>
        <p:xfrm>
          <a:off x="192947" y="800682"/>
          <a:ext cx="11795854" cy="5633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6345">
                  <a:extLst>
                    <a:ext uri="{9D8B030D-6E8A-4147-A177-3AD203B41FA5}">
                      <a16:colId xmlns:a16="http://schemas.microsoft.com/office/drawing/2014/main" val="3518060646"/>
                    </a:ext>
                  </a:extLst>
                </a:gridCol>
                <a:gridCol w="1258348">
                  <a:extLst>
                    <a:ext uri="{9D8B030D-6E8A-4147-A177-3AD203B41FA5}">
                      <a16:colId xmlns:a16="http://schemas.microsoft.com/office/drawing/2014/main" val="3964309747"/>
                    </a:ext>
                  </a:extLst>
                </a:gridCol>
                <a:gridCol w="1115736">
                  <a:extLst>
                    <a:ext uri="{9D8B030D-6E8A-4147-A177-3AD203B41FA5}">
                      <a16:colId xmlns:a16="http://schemas.microsoft.com/office/drawing/2014/main" val="47525138"/>
                    </a:ext>
                  </a:extLst>
                </a:gridCol>
                <a:gridCol w="998290">
                  <a:extLst>
                    <a:ext uri="{9D8B030D-6E8A-4147-A177-3AD203B41FA5}">
                      <a16:colId xmlns:a16="http://schemas.microsoft.com/office/drawing/2014/main" val="1913286026"/>
                    </a:ext>
                  </a:extLst>
                </a:gridCol>
                <a:gridCol w="1610686">
                  <a:extLst>
                    <a:ext uri="{9D8B030D-6E8A-4147-A177-3AD203B41FA5}">
                      <a16:colId xmlns:a16="http://schemas.microsoft.com/office/drawing/2014/main" val="509531904"/>
                    </a:ext>
                  </a:extLst>
                </a:gridCol>
                <a:gridCol w="1526797">
                  <a:extLst>
                    <a:ext uri="{9D8B030D-6E8A-4147-A177-3AD203B41FA5}">
                      <a16:colId xmlns:a16="http://schemas.microsoft.com/office/drawing/2014/main" val="3694059263"/>
                    </a:ext>
                  </a:extLst>
                </a:gridCol>
                <a:gridCol w="1459684">
                  <a:extLst>
                    <a:ext uri="{9D8B030D-6E8A-4147-A177-3AD203B41FA5}">
                      <a16:colId xmlns:a16="http://schemas.microsoft.com/office/drawing/2014/main" val="1093591259"/>
                    </a:ext>
                  </a:extLst>
                </a:gridCol>
                <a:gridCol w="1392573">
                  <a:extLst>
                    <a:ext uri="{9D8B030D-6E8A-4147-A177-3AD203B41FA5}">
                      <a16:colId xmlns:a16="http://schemas.microsoft.com/office/drawing/2014/main" val="3621756863"/>
                    </a:ext>
                  </a:extLst>
                </a:gridCol>
                <a:gridCol w="1477395">
                  <a:extLst>
                    <a:ext uri="{9D8B030D-6E8A-4147-A177-3AD203B41FA5}">
                      <a16:colId xmlns:a16="http://schemas.microsoft.com/office/drawing/2014/main" val="1820288600"/>
                    </a:ext>
                  </a:extLst>
                </a:gridCol>
              </a:tblGrid>
              <a:tr h="1606805">
                <a:tc>
                  <a:txBody>
                    <a:bodyPr/>
                    <a:lstStyle/>
                    <a:p>
                      <a:r>
                        <a:rPr lang="en-US" sz="1600" dirty="0"/>
                        <a:t>Mode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Energy/</a:t>
                      </a:r>
                    </a:p>
                    <a:p>
                      <a:r>
                        <a:rPr lang="en-US" sz="1600" dirty="0"/>
                        <a:t>Nucleon</a:t>
                      </a:r>
                    </a:p>
                    <a:p>
                      <a:r>
                        <a:rPr lang="en-US" sz="1600" dirty="0"/>
                        <a:t>[GeV]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No. Bunches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Ions/</a:t>
                      </a:r>
                    </a:p>
                    <a:p>
                      <a:r>
                        <a:rPr lang="en-US" sz="1600" dirty="0"/>
                        <a:t>bunch</a:t>
                      </a:r>
                    </a:p>
                    <a:p>
                      <a:r>
                        <a:rPr lang="en-US" sz="1600" dirty="0"/>
                        <a:t>[10</a:t>
                      </a:r>
                      <a:r>
                        <a:rPr lang="en-US" sz="1600" baseline="30000" dirty="0"/>
                        <a:t>9</a:t>
                      </a:r>
                      <a:r>
                        <a:rPr lang="en-U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600" dirty="0"/>
                        <a:t>Β</a:t>
                      </a:r>
                      <a:r>
                        <a:rPr lang="en-US" sz="1600" dirty="0"/>
                        <a:t>*</a:t>
                      </a:r>
                    </a:p>
                    <a:p>
                      <a:r>
                        <a:rPr lang="en-US" sz="1600" dirty="0"/>
                        <a:t>[m]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rms emittance</a:t>
                      </a:r>
                    </a:p>
                    <a:p>
                      <a:r>
                        <a:rPr lang="en-US" sz="1600" dirty="0"/>
                        <a:t>[</a:t>
                      </a:r>
                      <a:r>
                        <a:rPr lang="en-US" sz="1600" dirty="0" err="1"/>
                        <a:t>μm</a:t>
                      </a:r>
                      <a:r>
                        <a:rPr lang="en-U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Peak Luminosity</a:t>
                      </a:r>
                    </a:p>
                    <a:p>
                      <a:r>
                        <a:rPr lang="en-US" sz="1600" dirty="0"/>
                        <a:t>[cm</a:t>
                      </a:r>
                      <a:r>
                        <a:rPr lang="en-US" sz="1600" baseline="30000" dirty="0"/>
                        <a:t>-2</a:t>
                      </a:r>
                      <a:r>
                        <a:rPr lang="en-US" sz="1600" dirty="0"/>
                        <a:t>s</a:t>
                      </a:r>
                      <a:r>
                        <a:rPr lang="en-US" sz="1600" baseline="30000" dirty="0"/>
                        <a:t>-1</a:t>
                      </a:r>
                      <a:r>
                        <a:rPr lang="en-U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Average Luminosity</a:t>
                      </a:r>
                    </a:p>
                    <a:p>
                      <a:r>
                        <a:rPr lang="en-US" sz="1600" dirty="0"/>
                        <a:t>[cm</a:t>
                      </a:r>
                      <a:r>
                        <a:rPr lang="en-US" sz="1600" baseline="30000" dirty="0"/>
                        <a:t>-2</a:t>
                      </a:r>
                      <a:r>
                        <a:rPr lang="en-US" sz="1600" dirty="0"/>
                        <a:t>s</a:t>
                      </a:r>
                      <a:r>
                        <a:rPr lang="en-US" sz="1600" baseline="30000" dirty="0"/>
                        <a:t>-1</a:t>
                      </a:r>
                      <a:r>
                        <a:rPr lang="en-US" sz="16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STAR Luminosity</a:t>
                      </a:r>
                    </a:p>
                    <a:p>
                      <a:r>
                        <a:rPr lang="en-US" sz="1600" b="1" dirty="0"/>
                        <a:t>[μb</a:t>
                      </a:r>
                      <a:r>
                        <a:rPr lang="en-US" sz="1600" b="1" baseline="30000" dirty="0"/>
                        <a:t>-1</a:t>
                      </a:r>
                      <a:r>
                        <a:rPr lang="en-US" sz="1600" b="1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225506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90×10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127758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r>
                        <a:rPr lang="en-US" dirty="0">
                          <a:sym typeface="Wingdings 3" panose="05040102010807070707" pitchFamily="18" charset="2"/>
                        </a:rPr>
                        <a:t>3.53.0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48×10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35.5×10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8898052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 3" panose="05040102010807070707" pitchFamily="18" charset="2"/>
                        </a:rPr>
                        <a:t>33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aseline="30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666928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 3" panose="05040102010807070707" pitchFamily="18" charset="2"/>
                        </a:rPr>
                        <a:t>22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212521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75687"/>
                  </a:ext>
                </a:extLst>
              </a:tr>
              <a:tr h="591981">
                <a:tc>
                  <a:txBody>
                    <a:bodyPr/>
                    <a:lstStyle/>
                    <a:p>
                      <a:r>
                        <a:rPr lang="en-US" dirty="0"/>
                        <a:t>1F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  <a:r>
                        <a:rPr lang="en-US" dirty="0">
                          <a:sym typeface="Wingdings 3" panose="05040102010807070707" pitchFamily="18" charset="2"/>
                        </a:rPr>
                        <a:t>1.8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350520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068752"/>
                  </a:ext>
                </a:extLst>
              </a:tr>
              <a:tr h="591981">
                <a:tc>
                  <a:txBody>
                    <a:bodyPr/>
                    <a:lstStyle/>
                    <a:p>
                      <a:r>
                        <a:rPr lang="en-US" dirty="0"/>
                        <a:t>1H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 3" panose="05040102010807070707" pitchFamily="18" charset="2"/>
                        </a:rPr>
                        <a:t>21.5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642498"/>
                  </a:ext>
                </a:extLst>
              </a:tr>
              <a:tr h="406174">
                <a:tc>
                  <a:txBody>
                    <a:bodyPr/>
                    <a:lstStyle/>
                    <a:p>
                      <a:r>
                        <a:rPr lang="en-US" dirty="0"/>
                        <a:t>1I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</a:t>
                      </a:r>
                      <a:r>
                        <a:rPr lang="en-US" dirty="0">
                          <a:sym typeface="Wingdings 3" panose="05040102010807070707" pitchFamily="18" charset="2"/>
                        </a:rPr>
                        <a:t>3.0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1.5</a:t>
                      </a:r>
                      <a:r>
                        <a:rPr lang="en-US" dirty="0">
                          <a:sym typeface="Wingdings 3" panose="05040102010807070707" pitchFamily="18" charset="2"/>
                        </a:rPr>
                        <a:t>0.5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44×10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19×10</a:t>
                      </a:r>
                      <a:r>
                        <a:rPr lang="en-US" baseline="300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80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7467940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78892</TotalTime>
  <Words>755</Words>
  <Application>Microsoft Office PowerPoint</Application>
  <PresentationFormat>Widescreen</PresentationFormat>
  <Paragraphs>193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Century Schoolbook</vt:lpstr>
      <vt:lpstr>Wingdings 2</vt:lpstr>
      <vt:lpstr>Wingdings 3</vt:lpstr>
      <vt:lpstr>View</vt:lpstr>
      <vt:lpstr>Run 2020</vt:lpstr>
      <vt:lpstr>Scheduling Physicist:  Robert Pak</vt:lpstr>
      <vt:lpstr>Run20 Planned Schedule</vt:lpstr>
      <vt:lpstr>PowerPoint Presentation</vt:lpstr>
      <vt:lpstr>Run 2020 Schedule</vt:lpstr>
      <vt:lpstr>Mode Schedule</vt:lpstr>
      <vt:lpstr>Run Coordinators</vt:lpstr>
      <vt:lpstr>Run Overview</vt:lpstr>
      <vt:lpstr>Basic Run Parameters</vt:lpstr>
      <vt:lpstr>PowerPoint Presentation</vt:lpstr>
      <vt:lpstr>Percentage of Time per Mode Run20</vt:lpstr>
      <vt:lpstr>LEReC Cooling</vt:lpstr>
      <vt:lpstr>PowerPoint Presentation</vt:lpstr>
      <vt:lpstr>Event rate comparison cooling vs no cooling for 4.59 GeVores.</vt:lpstr>
      <vt:lpstr>Luminosity for 197Au79+ on 197Au79+ 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197Au79+ Physics on Fixed Target 197Au  foil </vt:lpstr>
      <vt:lpstr>Basic Fixed Target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and Cryo Use</vt:lpstr>
      <vt:lpstr>Cryo Cooldown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Useful Websites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 2018</dc:title>
  <dc:creator>Terheide, Rachel</dc:creator>
  <cp:lastModifiedBy>Terheide, Rachel</cp:lastModifiedBy>
  <cp:revision>125</cp:revision>
  <dcterms:created xsi:type="dcterms:W3CDTF">2019-09-04T18:09:33Z</dcterms:created>
  <dcterms:modified xsi:type="dcterms:W3CDTF">2020-12-08T13:00:41Z</dcterms:modified>
</cp:coreProperties>
</file>