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2" r:id="rId2"/>
    <p:sldId id="256" r:id="rId3"/>
    <p:sldId id="323" r:id="rId4"/>
    <p:sldId id="325" r:id="rId5"/>
    <p:sldId id="322" r:id="rId6"/>
    <p:sldId id="324" r:id="rId7"/>
    <p:sldId id="30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9E407"/>
    <a:srgbClr val="177C16"/>
    <a:srgbClr val="FD01FD"/>
    <a:srgbClr val="FF2600"/>
    <a:srgbClr val="008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38"/>
    <p:restoredTop sz="82840"/>
  </p:normalViewPr>
  <p:slideViewPr>
    <p:cSldViewPr>
      <p:cViewPr varScale="1">
        <p:scale>
          <a:sx n="96" d="100"/>
          <a:sy n="96" d="100"/>
        </p:scale>
        <p:origin x="480"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2/22/22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1</a:t>
            </a:fld>
            <a:endParaRPr lang="en-US"/>
          </a:p>
        </p:txBody>
      </p:sp>
    </p:spTree>
    <p:extLst>
      <p:ext uri="{BB962C8B-B14F-4D97-AF65-F5344CB8AC3E}">
        <p14:creationId xmlns:p14="http://schemas.microsoft.com/office/powerpoint/2010/main" val="254854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2</a:t>
            </a:fld>
            <a:endParaRPr lang="en-US"/>
          </a:p>
        </p:txBody>
      </p:sp>
    </p:spTree>
    <p:extLst>
      <p:ext uri="{BB962C8B-B14F-4D97-AF65-F5344CB8AC3E}">
        <p14:creationId xmlns:p14="http://schemas.microsoft.com/office/powerpoint/2010/main" val="2944240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3</a:t>
            </a:fld>
            <a:endParaRPr lang="en-US"/>
          </a:p>
        </p:txBody>
      </p:sp>
    </p:spTree>
    <p:extLst>
      <p:ext uri="{BB962C8B-B14F-4D97-AF65-F5344CB8AC3E}">
        <p14:creationId xmlns:p14="http://schemas.microsoft.com/office/powerpoint/2010/main" val="1166147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4</a:t>
            </a:fld>
            <a:endParaRPr lang="en-US"/>
          </a:p>
        </p:txBody>
      </p:sp>
    </p:spTree>
    <p:extLst>
      <p:ext uri="{BB962C8B-B14F-4D97-AF65-F5344CB8AC3E}">
        <p14:creationId xmlns:p14="http://schemas.microsoft.com/office/powerpoint/2010/main" val="75463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E6248E-72B7-457C-8CB3-9BEF87B01B1B}" type="slidenum">
              <a:rPr lang="en-US" smtClean="0"/>
              <a:t>5</a:t>
            </a:fld>
            <a:endParaRPr lang="en-US"/>
          </a:p>
        </p:txBody>
      </p:sp>
    </p:spTree>
    <p:extLst>
      <p:ext uri="{BB962C8B-B14F-4D97-AF65-F5344CB8AC3E}">
        <p14:creationId xmlns:p14="http://schemas.microsoft.com/office/powerpoint/2010/main" val="2449955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7</a:t>
            </a:fld>
            <a:endParaRPr lang="en-US"/>
          </a:p>
        </p:txBody>
      </p:sp>
    </p:spTree>
    <p:extLst>
      <p:ext uri="{BB962C8B-B14F-4D97-AF65-F5344CB8AC3E}">
        <p14:creationId xmlns:p14="http://schemas.microsoft.com/office/powerpoint/2010/main" val="91906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59CED-551A-EE43-B91E-856E5CE6018F}" type="datetime1">
              <a:rPr lang="en-US" smtClean="0"/>
              <a:t>2/22/22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8F36F-906F-D54A-92F7-AD2CC4147CF7}" type="datetime1">
              <a:rPr lang="en-US" smtClean="0"/>
              <a:t>2/22/22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F938E-A07B-8149-8CEF-7C340E669209}" type="datetime1">
              <a:rPr lang="en-US" smtClean="0"/>
              <a:t>2/22/22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C9D71-5EB8-EA4C-9355-C0EC91578871}" type="datetime1">
              <a:rPr lang="en-US" smtClean="0"/>
              <a:t>2/22/22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3E42-A7F4-FD40-8E8A-8656C61EC2B5}" type="datetime1">
              <a:rPr lang="en-US" smtClean="0"/>
              <a:t>2/22/22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ED8046-0A5B-7C40-811E-D82516D75334}" type="datetime1">
              <a:rPr lang="en-US" smtClean="0"/>
              <a:t>2/22/22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15F0-0D2D-924A-9C8C-296BA7D78A5C}" type="datetime1">
              <a:rPr lang="en-US" smtClean="0"/>
              <a:t>2/22/22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875DF4-6D68-3348-8503-028BC2888B0C}" type="datetime1">
              <a:rPr lang="en-US" smtClean="0"/>
              <a:t>2/22/22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3E8-436E-E547-A747-780BFAE1C8F3}" type="datetime1">
              <a:rPr lang="en-US" smtClean="0"/>
              <a:t>2/22/22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E02E2-D285-A941-8C84-6392352BC20C}" type="datetime1">
              <a:rPr lang="en-US" smtClean="0"/>
              <a:t>2/22/22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9D06-C374-5744-ADFB-1D3DC82BF1DF}" type="datetime1">
              <a:rPr lang="en-US" smtClean="0"/>
              <a:t>2/22/22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87A07-D96C-CD44-A838-9EA1210891C6}" type="datetime1">
              <a:rPr lang="en-US" smtClean="0"/>
              <a:t>2/22/22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3958"/>
            <a:ext cx="8382000" cy="3354765"/>
          </a:xfrm>
          <a:prstGeom prst="rect">
            <a:avLst/>
          </a:prstGeom>
          <a:noFill/>
        </p:spPr>
        <p:txBody>
          <a:bodyPr wrap="square" rtlCol="0">
            <a:spAutoFit/>
          </a:bodyPr>
          <a:lstStyle/>
          <a:p>
            <a:pPr algn="ctr"/>
            <a:r>
              <a:rPr lang="en-US" sz="3200" b="1" dirty="0"/>
              <a:t>Run 22 RHIC Machine/Experiments Meeting</a:t>
            </a:r>
          </a:p>
          <a:p>
            <a:pPr algn="ctr"/>
            <a:r>
              <a:rPr lang="en-US" sz="1600" i="1" dirty="0"/>
              <a:t>February 22, 2022</a:t>
            </a:r>
          </a:p>
          <a:p>
            <a:r>
              <a:rPr lang="en-US" sz="2400" b="1" dirty="0">
                <a:solidFill>
                  <a:srgbClr val="0000FF"/>
                </a:solidFill>
              </a:rPr>
              <a:t>Agenda:</a:t>
            </a:r>
          </a:p>
          <a:p>
            <a:endParaRPr lang="en-US" sz="2000" b="1" dirty="0"/>
          </a:p>
          <a:p>
            <a:pPr marL="342900" indent="-342900">
              <a:buFont typeface="Arial" panose="020B0604020202020204" pitchFamily="34" charset="0"/>
              <a:buChar char="•"/>
            </a:pPr>
            <a:r>
              <a:rPr lang="en-US" sz="2000" dirty="0"/>
              <a:t>Welcome and Overall schedule for the FY 22 RHIC run	   - W. Christie</a:t>
            </a:r>
          </a:p>
          <a:p>
            <a:pPr marL="342900" indent="-342900">
              <a:buFont typeface="Arial" panose="020B0604020202020204" pitchFamily="34" charset="0"/>
              <a:buChar char="•"/>
            </a:pPr>
            <a:r>
              <a:rPr lang="en-US" sz="2000" dirty="0">
                <a:latin typeface="Calibri" panose="020F0502020204030204" pitchFamily="34" charset="0"/>
              </a:rPr>
              <a:t>STAR status, schedule, and update			</a:t>
            </a:r>
            <a:r>
              <a:rPr lang="en-US" sz="2000" dirty="0"/>
              <a:t>   - J.H. Lee</a:t>
            </a:r>
          </a:p>
          <a:p>
            <a:pPr marL="342900" indent="-342900">
              <a:buFont typeface="Arial" panose="020B0604020202020204" pitchFamily="34" charset="0"/>
              <a:buChar char="•"/>
            </a:pPr>
            <a:r>
              <a:rPr lang="en-US" sz="2000" dirty="0" err="1"/>
              <a:t>CeC</a:t>
            </a:r>
            <a:r>
              <a:rPr lang="en-US" sz="2000" dirty="0"/>
              <a:t> </a:t>
            </a:r>
            <a:r>
              <a:rPr lang="en-US" sz="2000" dirty="0">
                <a:latin typeface="Calibri" panose="020F0502020204030204" pitchFamily="34" charset="0"/>
              </a:rPr>
              <a:t>status, schedule, and update			   - V. Litvinenko</a:t>
            </a:r>
            <a:endParaRPr lang="en-US" sz="2000" dirty="0"/>
          </a:p>
          <a:p>
            <a:pPr marL="342900" indent="-342900">
              <a:buFont typeface="Arial" panose="020B0604020202020204" pitchFamily="34" charset="0"/>
              <a:buChar char="•"/>
            </a:pPr>
            <a:r>
              <a:rPr lang="en-US" sz="2000" dirty="0">
                <a:latin typeface="Calibri" panose="020F0502020204030204" pitchFamily="34" charset="0"/>
              </a:rPr>
              <a:t>RHIC status, schedule, and update 		</a:t>
            </a:r>
            <a:r>
              <a:rPr lang="en-US" sz="2000" dirty="0"/>
              <a:t>	   - H. Huang</a:t>
            </a:r>
          </a:p>
          <a:p>
            <a:pPr marL="342900" indent="-342900">
              <a:buFont typeface="Arial" panose="020B0604020202020204" pitchFamily="34" charset="0"/>
              <a:buChar char="•"/>
            </a:pPr>
            <a:r>
              <a:rPr lang="en-US" sz="2000" dirty="0"/>
              <a:t>APEX program status, schedule, and update		   - Y. Luo</a:t>
            </a:r>
          </a:p>
          <a:p>
            <a:pPr marL="342900" indent="-342900">
              <a:buFont typeface="Arial" panose="020B0604020202020204" pitchFamily="34" charset="0"/>
              <a:buChar char="•"/>
            </a:pPr>
            <a:r>
              <a:rPr lang="en-US" sz="2000" dirty="0"/>
              <a:t>All Other Business (AOB)</a:t>
            </a:r>
          </a:p>
        </p:txBody>
      </p:sp>
      <p:sp>
        <p:nvSpPr>
          <p:cNvPr id="4" name="Slide Number Placeholder 3">
            <a:extLst>
              <a:ext uri="{FF2B5EF4-FFF2-40B4-BE49-F238E27FC236}">
                <a16:creationId xmlns:a16="http://schemas.microsoft.com/office/drawing/2014/main" id="{2F586897-14AF-BE42-88F3-6398232D2B4D}"/>
              </a:ext>
            </a:extLst>
          </p:cNvPr>
          <p:cNvSpPr>
            <a:spLocks noGrp="1"/>
          </p:cNvSpPr>
          <p:nvPr>
            <p:ph type="sldNum" sz="quarter" idx="12"/>
          </p:nvPr>
        </p:nvSpPr>
        <p:spPr/>
        <p:txBody>
          <a:bodyPr/>
          <a:lstStyle/>
          <a:p>
            <a:fld id="{7FC64F02-E3EE-4CF4-A6CF-7A417C496906}" type="slidenum">
              <a:rPr lang="en-US" smtClean="0"/>
              <a:t>1</a:t>
            </a:fld>
            <a:endParaRPr lang="en-US"/>
          </a:p>
        </p:txBody>
      </p:sp>
      <p:graphicFrame>
        <p:nvGraphicFramePr>
          <p:cNvPr id="6" name="Table 5">
            <a:extLst>
              <a:ext uri="{FF2B5EF4-FFF2-40B4-BE49-F238E27FC236}">
                <a16:creationId xmlns:a16="http://schemas.microsoft.com/office/drawing/2014/main" id="{2C5E4F09-C895-E249-B00D-CD9D822FA530}"/>
              </a:ext>
            </a:extLst>
          </p:cNvPr>
          <p:cNvGraphicFramePr>
            <a:graphicFrameLocks noGrp="1"/>
          </p:cNvGraphicFramePr>
          <p:nvPr>
            <p:extLst>
              <p:ext uri="{D42A27DB-BD31-4B8C-83A1-F6EECF244321}">
                <p14:modId xmlns:p14="http://schemas.microsoft.com/office/powerpoint/2010/main" val="2959304304"/>
              </p:ext>
            </p:extLst>
          </p:nvPr>
        </p:nvGraphicFramePr>
        <p:xfrm>
          <a:off x="1676400" y="4462691"/>
          <a:ext cx="5136515" cy="167640"/>
        </p:xfrm>
        <a:graphic>
          <a:graphicData uri="http://schemas.openxmlformats.org/drawingml/2006/table">
            <a:tbl>
              <a:tblPr/>
              <a:tblGrid>
                <a:gridCol w="5136515">
                  <a:extLst>
                    <a:ext uri="{9D8B030D-6E8A-4147-A177-3AD203B41FA5}">
                      <a16:colId xmlns:a16="http://schemas.microsoft.com/office/drawing/2014/main" val="2113789894"/>
                    </a:ext>
                  </a:extLst>
                </a:gridCol>
              </a:tblGrid>
              <a:tr h="0">
                <a:tc>
                  <a:txBody>
                    <a:bodyPr/>
                    <a:lstStyle/>
                    <a:p>
                      <a:pPr marL="0" marR="0">
                        <a:spcBef>
                          <a:spcPts val="0"/>
                        </a:spcBef>
                        <a:spcAft>
                          <a:spcPts val="0"/>
                        </a:spcAft>
                      </a:pPr>
                      <a:endParaRPr lang="en-US" sz="1100" dirty="0">
                        <a:effectLst/>
                        <a:latin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809537578"/>
                  </a:ext>
                </a:extLst>
              </a:tr>
            </a:tbl>
          </a:graphicData>
        </a:graphic>
      </p:graphicFrame>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7A4C42-B4B1-5849-AE55-68D6E0B993F3}"/>
              </a:ext>
            </a:extLst>
          </p:cNvPr>
          <p:cNvSpPr/>
          <p:nvPr/>
        </p:nvSpPr>
        <p:spPr>
          <a:xfrm>
            <a:off x="262297" y="1726833"/>
            <a:ext cx="510076" cy="338554"/>
          </a:xfrm>
          <a:prstGeom prst="rect">
            <a:avLst/>
          </a:prstGeom>
        </p:spPr>
        <p:txBody>
          <a:bodyPr wrap="none">
            <a:spAutoFit/>
          </a:bodyPr>
          <a:lstStyle/>
          <a:p>
            <a:r>
              <a:rPr lang="en-US" sz="1600" dirty="0">
                <a:solidFill>
                  <a:srgbClr val="0000FF"/>
                </a:solidFill>
              </a:rPr>
              <a:t>SD1</a:t>
            </a:r>
          </a:p>
        </p:txBody>
      </p:sp>
      <p:sp>
        <p:nvSpPr>
          <p:cNvPr id="14" name="TextBox 13">
            <a:extLst>
              <a:ext uri="{FF2B5EF4-FFF2-40B4-BE49-F238E27FC236}">
                <a16:creationId xmlns:a16="http://schemas.microsoft.com/office/drawing/2014/main" id="{7AEAC32E-DD25-DD49-9C3A-E320C491FD14}"/>
              </a:ext>
            </a:extLst>
          </p:cNvPr>
          <p:cNvSpPr txBox="1"/>
          <p:nvPr/>
        </p:nvSpPr>
        <p:spPr>
          <a:xfrm>
            <a:off x="2235505" y="248082"/>
            <a:ext cx="4689566" cy="461665"/>
          </a:xfrm>
          <a:prstGeom prst="rect">
            <a:avLst/>
          </a:prstGeom>
          <a:noFill/>
        </p:spPr>
        <p:txBody>
          <a:bodyPr wrap="square" rtlCol="0">
            <a:spAutoFit/>
          </a:bodyPr>
          <a:lstStyle/>
          <a:p>
            <a:r>
              <a:rPr lang="en-US" sz="2400" dirty="0">
                <a:solidFill>
                  <a:srgbClr val="0000FF"/>
                </a:solidFill>
              </a:rPr>
              <a:t>Rough Look at Long Term Schedule</a:t>
            </a:r>
          </a:p>
        </p:txBody>
      </p:sp>
      <p:graphicFrame>
        <p:nvGraphicFramePr>
          <p:cNvPr id="15" name="Table 14">
            <a:extLst>
              <a:ext uri="{FF2B5EF4-FFF2-40B4-BE49-F238E27FC236}">
                <a16:creationId xmlns:a16="http://schemas.microsoft.com/office/drawing/2014/main" id="{BCD0BA13-EA02-7442-882A-879E2F9A1BDC}"/>
              </a:ext>
            </a:extLst>
          </p:cNvPr>
          <p:cNvGraphicFramePr>
            <a:graphicFrameLocks noGrp="1"/>
          </p:cNvGraphicFramePr>
          <p:nvPr>
            <p:extLst>
              <p:ext uri="{D42A27DB-BD31-4B8C-83A1-F6EECF244321}">
                <p14:modId xmlns:p14="http://schemas.microsoft.com/office/powerpoint/2010/main" val="3484925080"/>
              </p:ext>
            </p:extLst>
          </p:nvPr>
        </p:nvGraphicFramePr>
        <p:xfrm>
          <a:off x="784670" y="1666545"/>
          <a:ext cx="1831308" cy="695374"/>
        </p:xfrm>
        <a:graphic>
          <a:graphicData uri="http://schemas.openxmlformats.org/drawingml/2006/table">
            <a:tbl>
              <a:tblPr firstRow="1" bandRow="1">
                <a:tableStyleId>{5C22544A-7EE6-4342-B048-85BDC9FD1C3A}</a:tableStyleId>
              </a:tblPr>
              <a:tblGrid>
                <a:gridCol w="305218">
                  <a:extLst>
                    <a:ext uri="{9D8B030D-6E8A-4147-A177-3AD203B41FA5}">
                      <a16:colId xmlns:a16="http://schemas.microsoft.com/office/drawing/2014/main" val="190711467"/>
                    </a:ext>
                  </a:extLst>
                </a:gridCol>
                <a:gridCol w="305218">
                  <a:extLst>
                    <a:ext uri="{9D8B030D-6E8A-4147-A177-3AD203B41FA5}">
                      <a16:colId xmlns:a16="http://schemas.microsoft.com/office/drawing/2014/main" val="3497012468"/>
                    </a:ext>
                  </a:extLst>
                </a:gridCol>
                <a:gridCol w="305218">
                  <a:extLst>
                    <a:ext uri="{9D8B030D-6E8A-4147-A177-3AD203B41FA5}">
                      <a16:colId xmlns:a16="http://schemas.microsoft.com/office/drawing/2014/main" val="855989061"/>
                    </a:ext>
                  </a:extLst>
                </a:gridCol>
                <a:gridCol w="305218">
                  <a:extLst>
                    <a:ext uri="{9D8B030D-6E8A-4147-A177-3AD203B41FA5}">
                      <a16:colId xmlns:a16="http://schemas.microsoft.com/office/drawing/2014/main" val="3811118123"/>
                    </a:ext>
                  </a:extLst>
                </a:gridCol>
                <a:gridCol w="305218">
                  <a:extLst>
                    <a:ext uri="{9D8B030D-6E8A-4147-A177-3AD203B41FA5}">
                      <a16:colId xmlns:a16="http://schemas.microsoft.com/office/drawing/2014/main" val="3073190950"/>
                    </a:ext>
                  </a:extLst>
                </a:gridCol>
                <a:gridCol w="305218">
                  <a:extLst>
                    <a:ext uri="{9D8B030D-6E8A-4147-A177-3AD203B41FA5}">
                      <a16:colId xmlns:a16="http://schemas.microsoft.com/office/drawing/2014/main" val="165717518"/>
                    </a:ext>
                  </a:extLst>
                </a:gridCol>
              </a:tblGrid>
              <a:tr h="346157">
                <a:tc gridSpan="6">
                  <a:txBody>
                    <a:bodyPr/>
                    <a:lstStyle/>
                    <a:p>
                      <a:pPr algn="ctr"/>
                      <a:r>
                        <a:rPr lang="en-US" sz="1400" b="1" dirty="0">
                          <a:solidFill>
                            <a:srgbClr val="0000FF"/>
                          </a:solidFill>
                        </a:rPr>
                        <a:t>2021 Run </a:t>
                      </a:r>
                      <a:r>
                        <a:rPr lang="en-US" sz="1200" b="0" dirty="0">
                          <a:solidFill>
                            <a:schemeClr val="tx1"/>
                          </a:solidFill>
                        </a:rPr>
                        <a:t>(24 </a:t>
                      </a:r>
                      <a:r>
                        <a:rPr lang="en-US" sz="1200" b="0" dirty="0" err="1">
                          <a:solidFill>
                            <a:schemeClr val="tx1"/>
                          </a:solidFill>
                        </a:rPr>
                        <a:t>wks</a:t>
                      </a:r>
                      <a:r>
                        <a:rPr lang="en-US" sz="1200" b="0" dirty="0">
                          <a:solidFill>
                            <a:schemeClr val="tx1"/>
                          </a:solidFill>
                        </a:rPr>
                        <a:t>)</a:t>
                      </a:r>
                    </a:p>
                    <a:p>
                      <a:pPr algn="ctr"/>
                      <a:r>
                        <a:rPr lang="en-US" sz="1200" b="0" dirty="0">
                          <a:solidFill>
                            <a:schemeClr val="tx1"/>
                          </a:solidFill>
                        </a:rPr>
                        <a:t> 1/25 – 7/12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07694">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cxnSp>
        <p:nvCxnSpPr>
          <p:cNvPr id="18" name="Straight Arrow Connector 17">
            <a:extLst>
              <a:ext uri="{FF2B5EF4-FFF2-40B4-BE49-F238E27FC236}">
                <a16:creationId xmlns:a16="http://schemas.microsoft.com/office/drawing/2014/main" id="{68F7B4D9-2495-BA45-826E-9AD5E66F6C00}"/>
              </a:ext>
            </a:extLst>
          </p:cNvPr>
          <p:cNvCxnSpPr>
            <a:cxnSpLocks/>
          </p:cNvCxnSpPr>
          <p:nvPr/>
        </p:nvCxnSpPr>
        <p:spPr>
          <a:xfrm>
            <a:off x="262297" y="2128947"/>
            <a:ext cx="469223" cy="0"/>
          </a:xfrm>
          <a:prstGeom prst="straightConnector1">
            <a:avLst/>
          </a:prstGeom>
          <a:ln w="34925">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227F43-03E4-E646-9D40-EDC355A32086}"/>
              </a:ext>
            </a:extLst>
          </p:cNvPr>
          <p:cNvGraphicFramePr>
            <a:graphicFrameLocks noGrp="1"/>
          </p:cNvGraphicFramePr>
          <p:nvPr>
            <p:extLst>
              <p:ext uri="{D42A27DB-BD31-4B8C-83A1-F6EECF244321}">
                <p14:modId xmlns:p14="http://schemas.microsoft.com/office/powerpoint/2010/main" val="3353287919"/>
              </p:ext>
            </p:extLst>
          </p:nvPr>
        </p:nvGraphicFramePr>
        <p:xfrm>
          <a:off x="524786" y="861257"/>
          <a:ext cx="8280125" cy="741680"/>
        </p:xfrm>
        <a:graphic>
          <a:graphicData uri="http://schemas.openxmlformats.org/drawingml/2006/table">
            <a:tbl>
              <a:tblPr firstRow="1" bandRow="1">
                <a:tableStyleId>{2D5ABB26-0587-4C30-8999-92F81FD0307C}</a:tableStyleId>
              </a:tblPr>
              <a:tblGrid>
                <a:gridCol w="324016">
                  <a:extLst>
                    <a:ext uri="{9D8B030D-6E8A-4147-A177-3AD203B41FA5}">
                      <a16:colId xmlns:a16="http://schemas.microsoft.com/office/drawing/2014/main" val="4158353470"/>
                    </a:ext>
                  </a:extLst>
                </a:gridCol>
                <a:gridCol w="324015">
                  <a:extLst>
                    <a:ext uri="{9D8B030D-6E8A-4147-A177-3AD203B41FA5}">
                      <a16:colId xmlns:a16="http://schemas.microsoft.com/office/drawing/2014/main" val="3854091944"/>
                    </a:ext>
                  </a:extLst>
                </a:gridCol>
                <a:gridCol w="324016">
                  <a:extLst>
                    <a:ext uri="{9D8B030D-6E8A-4147-A177-3AD203B41FA5}">
                      <a16:colId xmlns:a16="http://schemas.microsoft.com/office/drawing/2014/main" val="2856831055"/>
                    </a:ext>
                  </a:extLst>
                </a:gridCol>
                <a:gridCol w="324016">
                  <a:extLst>
                    <a:ext uri="{9D8B030D-6E8A-4147-A177-3AD203B41FA5}">
                      <a16:colId xmlns:a16="http://schemas.microsoft.com/office/drawing/2014/main" val="3643387023"/>
                    </a:ext>
                  </a:extLst>
                </a:gridCol>
                <a:gridCol w="324015">
                  <a:extLst>
                    <a:ext uri="{9D8B030D-6E8A-4147-A177-3AD203B41FA5}">
                      <a16:colId xmlns:a16="http://schemas.microsoft.com/office/drawing/2014/main" val="2354491689"/>
                    </a:ext>
                  </a:extLst>
                </a:gridCol>
                <a:gridCol w="324016">
                  <a:extLst>
                    <a:ext uri="{9D8B030D-6E8A-4147-A177-3AD203B41FA5}">
                      <a16:colId xmlns:a16="http://schemas.microsoft.com/office/drawing/2014/main" val="2690070312"/>
                    </a:ext>
                  </a:extLst>
                </a:gridCol>
                <a:gridCol w="324016">
                  <a:extLst>
                    <a:ext uri="{9D8B030D-6E8A-4147-A177-3AD203B41FA5}">
                      <a16:colId xmlns:a16="http://schemas.microsoft.com/office/drawing/2014/main" val="57858526"/>
                    </a:ext>
                  </a:extLst>
                </a:gridCol>
                <a:gridCol w="324015">
                  <a:extLst>
                    <a:ext uri="{9D8B030D-6E8A-4147-A177-3AD203B41FA5}">
                      <a16:colId xmlns:a16="http://schemas.microsoft.com/office/drawing/2014/main" val="1997461118"/>
                    </a:ext>
                  </a:extLst>
                </a:gridCol>
                <a:gridCol w="324016">
                  <a:extLst>
                    <a:ext uri="{9D8B030D-6E8A-4147-A177-3AD203B41FA5}">
                      <a16:colId xmlns:a16="http://schemas.microsoft.com/office/drawing/2014/main" val="2131636924"/>
                    </a:ext>
                  </a:extLst>
                </a:gridCol>
                <a:gridCol w="324016">
                  <a:extLst>
                    <a:ext uri="{9D8B030D-6E8A-4147-A177-3AD203B41FA5}">
                      <a16:colId xmlns:a16="http://schemas.microsoft.com/office/drawing/2014/main" val="3346827934"/>
                    </a:ext>
                  </a:extLst>
                </a:gridCol>
                <a:gridCol w="324015">
                  <a:extLst>
                    <a:ext uri="{9D8B030D-6E8A-4147-A177-3AD203B41FA5}">
                      <a16:colId xmlns:a16="http://schemas.microsoft.com/office/drawing/2014/main" val="2945218509"/>
                    </a:ext>
                  </a:extLst>
                </a:gridCol>
                <a:gridCol w="324016">
                  <a:extLst>
                    <a:ext uri="{9D8B030D-6E8A-4147-A177-3AD203B41FA5}">
                      <a16:colId xmlns:a16="http://schemas.microsoft.com/office/drawing/2014/main" val="2490578115"/>
                    </a:ext>
                  </a:extLst>
                </a:gridCol>
                <a:gridCol w="315402">
                  <a:extLst>
                    <a:ext uri="{9D8B030D-6E8A-4147-A177-3AD203B41FA5}">
                      <a16:colId xmlns:a16="http://schemas.microsoft.com/office/drawing/2014/main" val="1573717745"/>
                    </a:ext>
                  </a:extLst>
                </a:gridCol>
                <a:gridCol w="315402">
                  <a:extLst>
                    <a:ext uri="{9D8B030D-6E8A-4147-A177-3AD203B41FA5}">
                      <a16:colId xmlns:a16="http://schemas.microsoft.com/office/drawing/2014/main" val="2887153507"/>
                    </a:ext>
                  </a:extLst>
                </a:gridCol>
                <a:gridCol w="315402">
                  <a:extLst>
                    <a:ext uri="{9D8B030D-6E8A-4147-A177-3AD203B41FA5}">
                      <a16:colId xmlns:a16="http://schemas.microsoft.com/office/drawing/2014/main" val="2226780683"/>
                    </a:ext>
                  </a:extLst>
                </a:gridCol>
                <a:gridCol w="315402">
                  <a:extLst>
                    <a:ext uri="{9D8B030D-6E8A-4147-A177-3AD203B41FA5}">
                      <a16:colId xmlns:a16="http://schemas.microsoft.com/office/drawing/2014/main" val="1197057169"/>
                    </a:ext>
                  </a:extLst>
                </a:gridCol>
                <a:gridCol w="315402">
                  <a:extLst>
                    <a:ext uri="{9D8B030D-6E8A-4147-A177-3AD203B41FA5}">
                      <a16:colId xmlns:a16="http://schemas.microsoft.com/office/drawing/2014/main" val="4069321513"/>
                    </a:ext>
                  </a:extLst>
                </a:gridCol>
                <a:gridCol w="315402">
                  <a:extLst>
                    <a:ext uri="{9D8B030D-6E8A-4147-A177-3AD203B41FA5}">
                      <a16:colId xmlns:a16="http://schemas.microsoft.com/office/drawing/2014/main" val="5822519"/>
                    </a:ext>
                  </a:extLst>
                </a:gridCol>
                <a:gridCol w="315402">
                  <a:extLst>
                    <a:ext uri="{9D8B030D-6E8A-4147-A177-3AD203B41FA5}">
                      <a16:colId xmlns:a16="http://schemas.microsoft.com/office/drawing/2014/main" val="379915062"/>
                    </a:ext>
                  </a:extLst>
                </a:gridCol>
                <a:gridCol w="315402">
                  <a:extLst>
                    <a:ext uri="{9D8B030D-6E8A-4147-A177-3AD203B41FA5}">
                      <a16:colId xmlns:a16="http://schemas.microsoft.com/office/drawing/2014/main" val="1273724194"/>
                    </a:ext>
                  </a:extLst>
                </a:gridCol>
                <a:gridCol w="315402">
                  <a:extLst>
                    <a:ext uri="{9D8B030D-6E8A-4147-A177-3AD203B41FA5}">
                      <a16:colId xmlns:a16="http://schemas.microsoft.com/office/drawing/2014/main" val="3049136021"/>
                    </a:ext>
                  </a:extLst>
                </a:gridCol>
                <a:gridCol w="315402">
                  <a:extLst>
                    <a:ext uri="{9D8B030D-6E8A-4147-A177-3AD203B41FA5}">
                      <a16:colId xmlns:a16="http://schemas.microsoft.com/office/drawing/2014/main" val="1407720419"/>
                    </a:ext>
                  </a:extLst>
                </a:gridCol>
                <a:gridCol w="315402">
                  <a:extLst>
                    <a:ext uri="{9D8B030D-6E8A-4147-A177-3AD203B41FA5}">
                      <a16:colId xmlns:a16="http://schemas.microsoft.com/office/drawing/2014/main" val="754078294"/>
                    </a:ext>
                  </a:extLst>
                </a:gridCol>
                <a:gridCol w="315402">
                  <a:extLst>
                    <a:ext uri="{9D8B030D-6E8A-4147-A177-3AD203B41FA5}">
                      <a16:colId xmlns:a16="http://schemas.microsoft.com/office/drawing/2014/main" val="3047742556"/>
                    </a:ext>
                  </a:extLst>
                </a:gridCol>
                <a:gridCol w="326003">
                  <a:extLst>
                    <a:ext uri="{9D8B030D-6E8A-4147-A177-3AD203B41FA5}">
                      <a16:colId xmlns:a16="http://schemas.microsoft.com/office/drawing/2014/main" val="1055748276"/>
                    </a:ext>
                  </a:extLst>
                </a:gridCol>
                <a:gridCol w="281110">
                  <a:extLst>
                    <a:ext uri="{9D8B030D-6E8A-4147-A177-3AD203B41FA5}">
                      <a16:colId xmlns:a16="http://schemas.microsoft.com/office/drawing/2014/main" val="1660995745"/>
                    </a:ext>
                  </a:extLst>
                </a:gridCol>
              </a:tblGrid>
              <a:tr h="370840">
                <a:tc gridSpan="12">
                  <a:txBody>
                    <a:bodyPr/>
                    <a:lstStyle/>
                    <a:p>
                      <a:pPr algn="ctr"/>
                      <a:r>
                        <a:rPr lang="en-US"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a:r>
                        <a:rPr lang="en-US"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US" sz="16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91051262"/>
                  </a:ext>
                </a:extLst>
              </a:tr>
              <a:tr h="370840">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571309"/>
                  </a:ext>
                </a:extLst>
              </a:tr>
            </a:tbl>
          </a:graphicData>
        </a:graphic>
      </p:graphicFrame>
      <p:graphicFrame>
        <p:nvGraphicFramePr>
          <p:cNvPr id="17" name="Table 16">
            <a:extLst>
              <a:ext uri="{FF2B5EF4-FFF2-40B4-BE49-F238E27FC236}">
                <a16:creationId xmlns:a16="http://schemas.microsoft.com/office/drawing/2014/main" id="{E27C22CF-4D7E-BA4E-B3D2-15C049DA783B}"/>
              </a:ext>
            </a:extLst>
          </p:cNvPr>
          <p:cNvGraphicFramePr>
            <a:graphicFrameLocks noGrp="1"/>
          </p:cNvGraphicFramePr>
          <p:nvPr>
            <p:extLst>
              <p:ext uri="{D42A27DB-BD31-4B8C-83A1-F6EECF244321}">
                <p14:modId xmlns:p14="http://schemas.microsoft.com/office/powerpoint/2010/main" val="1913664088"/>
              </p:ext>
            </p:extLst>
          </p:nvPr>
        </p:nvGraphicFramePr>
        <p:xfrm>
          <a:off x="3964511" y="1662233"/>
          <a:ext cx="1490083" cy="699304"/>
        </p:xfrm>
        <a:graphic>
          <a:graphicData uri="http://schemas.openxmlformats.org/drawingml/2006/table">
            <a:tbl>
              <a:tblPr firstRow="1" bandRow="1">
                <a:tableStyleId>{5C22544A-7EE6-4342-B048-85BDC9FD1C3A}</a:tableStyleId>
              </a:tblPr>
              <a:tblGrid>
                <a:gridCol w="298017">
                  <a:extLst>
                    <a:ext uri="{9D8B030D-6E8A-4147-A177-3AD203B41FA5}">
                      <a16:colId xmlns:a16="http://schemas.microsoft.com/office/drawing/2014/main" val="190711467"/>
                    </a:ext>
                  </a:extLst>
                </a:gridCol>
                <a:gridCol w="298016">
                  <a:extLst>
                    <a:ext uri="{9D8B030D-6E8A-4147-A177-3AD203B41FA5}">
                      <a16:colId xmlns:a16="http://schemas.microsoft.com/office/drawing/2014/main" val="769398812"/>
                    </a:ext>
                  </a:extLst>
                </a:gridCol>
                <a:gridCol w="298017">
                  <a:extLst>
                    <a:ext uri="{9D8B030D-6E8A-4147-A177-3AD203B41FA5}">
                      <a16:colId xmlns:a16="http://schemas.microsoft.com/office/drawing/2014/main" val="3296289757"/>
                    </a:ext>
                  </a:extLst>
                </a:gridCol>
                <a:gridCol w="298016">
                  <a:extLst>
                    <a:ext uri="{9D8B030D-6E8A-4147-A177-3AD203B41FA5}">
                      <a16:colId xmlns:a16="http://schemas.microsoft.com/office/drawing/2014/main" val="584971359"/>
                    </a:ext>
                  </a:extLst>
                </a:gridCol>
                <a:gridCol w="298017">
                  <a:extLst>
                    <a:ext uri="{9D8B030D-6E8A-4147-A177-3AD203B41FA5}">
                      <a16:colId xmlns:a16="http://schemas.microsoft.com/office/drawing/2014/main" val="1482185514"/>
                    </a:ext>
                  </a:extLst>
                </a:gridCol>
              </a:tblGrid>
              <a:tr h="500891">
                <a:tc gridSpan="5">
                  <a:txBody>
                    <a:bodyPr/>
                    <a:lstStyle/>
                    <a:p>
                      <a:pPr algn="ctr"/>
                      <a:r>
                        <a:rPr lang="en-US" sz="1400" b="1" dirty="0">
                          <a:solidFill>
                            <a:srgbClr val="0000FF"/>
                          </a:solidFill>
                        </a:rPr>
                        <a:t>2022 Run </a:t>
                      </a:r>
                      <a:r>
                        <a:rPr lang="en-US" sz="1200" b="0" dirty="0">
                          <a:solidFill>
                            <a:schemeClr val="tx1"/>
                          </a:solidFill>
                        </a:rPr>
                        <a:t>(20 </a:t>
                      </a:r>
                      <a:r>
                        <a:rPr lang="en-US" sz="1200" b="0" dirty="0" err="1">
                          <a:solidFill>
                            <a:schemeClr val="tx1"/>
                          </a:solidFill>
                        </a:rPr>
                        <a:t>wks</a:t>
                      </a:r>
                      <a:r>
                        <a:rPr lang="en-US" sz="1200" b="0" dirty="0">
                          <a:solidFill>
                            <a:schemeClr val="tx1"/>
                          </a:solidFill>
                        </a:rPr>
                        <a:t>) 11/15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graphicFrame>
        <p:nvGraphicFramePr>
          <p:cNvPr id="19" name="Table 18">
            <a:extLst>
              <a:ext uri="{FF2B5EF4-FFF2-40B4-BE49-F238E27FC236}">
                <a16:creationId xmlns:a16="http://schemas.microsoft.com/office/drawing/2014/main" id="{AEEC9058-A185-1A42-AD9E-632F721BD9EB}"/>
              </a:ext>
            </a:extLst>
          </p:cNvPr>
          <p:cNvGraphicFramePr>
            <a:graphicFrameLocks noGrp="1"/>
          </p:cNvGraphicFramePr>
          <p:nvPr>
            <p:extLst>
              <p:ext uri="{D42A27DB-BD31-4B8C-83A1-F6EECF244321}">
                <p14:modId xmlns:p14="http://schemas.microsoft.com/office/powerpoint/2010/main" val="3883691632"/>
              </p:ext>
            </p:extLst>
          </p:nvPr>
        </p:nvGraphicFramePr>
        <p:xfrm>
          <a:off x="2626770" y="1665682"/>
          <a:ext cx="1330800" cy="703807"/>
        </p:xfrm>
        <a:graphic>
          <a:graphicData uri="http://schemas.openxmlformats.org/drawingml/2006/table">
            <a:tbl>
              <a:tblPr firstRow="1" bandRow="1">
                <a:tableStyleId>{5C22544A-7EE6-4342-B048-85BDC9FD1C3A}</a:tableStyleId>
              </a:tblPr>
              <a:tblGrid>
                <a:gridCol w="280630">
                  <a:extLst>
                    <a:ext uri="{9D8B030D-6E8A-4147-A177-3AD203B41FA5}">
                      <a16:colId xmlns:a16="http://schemas.microsoft.com/office/drawing/2014/main" val="190711467"/>
                    </a:ext>
                  </a:extLst>
                </a:gridCol>
                <a:gridCol w="280630">
                  <a:extLst>
                    <a:ext uri="{9D8B030D-6E8A-4147-A177-3AD203B41FA5}">
                      <a16:colId xmlns:a16="http://schemas.microsoft.com/office/drawing/2014/main" val="1132708981"/>
                    </a:ext>
                  </a:extLst>
                </a:gridCol>
                <a:gridCol w="280630">
                  <a:extLst>
                    <a:ext uri="{9D8B030D-6E8A-4147-A177-3AD203B41FA5}">
                      <a16:colId xmlns:a16="http://schemas.microsoft.com/office/drawing/2014/main" val="3229670651"/>
                    </a:ext>
                  </a:extLst>
                </a:gridCol>
                <a:gridCol w="280630">
                  <a:extLst>
                    <a:ext uri="{9D8B030D-6E8A-4147-A177-3AD203B41FA5}">
                      <a16:colId xmlns:a16="http://schemas.microsoft.com/office/drawing/2014/main" val="2744774957"/>
                    </a:ext>
                  </a:extLst>
                </a:gridCol>
                <a:gridCol w="208280">
                  <a:extLst>
                    <a:ext uri="{9D8B030D-6E8A-4147-A177-3AD203B41FA5}">
                      <a16:colId xmlns:a16="http://schemas.microsoft.com/office/drawing/2014/main" val="2028493707"/>
                    </a:ext>
                  </a:extLst>
                </a:gridCol>
              </a:tblGrid>
              <a:tr h="473219">
                <a:tc gridSpan="5">
                  <a:txBody>
                    <a:bodyPr/>
                    <a:lstStyle/>
                    <a:p>
                      <a:pPr algn="ctr"/>
                      <a:r>
                        <a:rPr lang="en-US" sz="1400" b="1" dirty="0">
                          <a:solidFill>
                            <a:srgbClr val="0000FF"/>
                          </a:solidFill>
                        </a:rPr>
                        <a:t>SD2  </a:t>
                      </a:r>
                      <a:r>
                        <a:rPr lang="en-US" sz="1000" b="0" dirty="0">
                          <a:solidFill>
                            <a:schemeClr val="tx1"/>
                          </a:solidFill>
                        </a:rPr>
                        <a:t>(18 </a:t>
                      </a:r>
                      <a:r>
                        <a:rPr lang="en-US" sz="1000" b="0" dirty="0" err="1">
                          <a:solidFill>
                            <a:schemeClr val="tx1"/>
                          </a:solidFill>
                        </a:rPr>
                        <a:t>wks</a:t>
                      </a:r>
                      <a:r>
                        <a:rPr lang="en-US" sz="1000" b="0" dirty="0">
                          <a:solidFill>
                            <a:schemeClr val="tx1"/>
                          </a:solidFill>
                        </a:rPr>
                        <a:t>)</a:t>
                      </a:r>
                    </a:p>
                    <a:p>
                      <a:pPr algn="ctr"/>
                      <a:r>
                        <a:rPr lang="en-US" sz="1200" b="0" dirty="0">
                          <a:solidFill>
                            <a:schemeClr val="tx1"/>
                          </a:solidFill>
                        </a:rPr>
                        <a:t> 7/12 – 11/15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16127">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extLst>
                  <a:ext uri="{0D108BD9-81ED-4DB2-BD59-A6C34878D82A}">
                    <a16:rowId xmlns:a16="http://schemas.microsoft.com/office/drawing/2014/main" val="3843628488"/>
                  </a:ext>
                </a:extLst>
              </a:tr>
            </a:tbl>
          </a:graphicData>
        </a:graphic>
      </p:graphicFrame>
      <p:graphicFrame>
        <p:nvGraphicFramePr>
          <p:cNvPr id="20" name="Table 19">
            <a:extLst>
              <a:ext uri="{FF2B5EF4-FFF2-40B4-BE49-F238E27FC236}">
                <a16:creationId xmlns:a16="http://schemas.microsoft.com/office/drawing/2014/main" id="{7A983859-FDD8-D94B-BAD0-688EA00066FD}"/>
              </a:ext>
            </a:extLst>
          </p:cNvPr>
          <p:cNvGraphicFramePr>
            <a:graphicFrameLocks noGrp="1"/>
          </p:cNvGraphicFramePr>
          <p:nvPr>
            <p:extLst>
              <p:ext uri="{D42A27DB-BD31-4B8C-83A1-F6EECF244321}">
                <p14:modId xmlns:p14="http://schemas.microsoft.com/office/powerpoint/2010/main" val="2602992503"/>
              </p:ext>
            </p:extLst>
          </p:nvPr>
        </p:nvGraphicFramePr>
        <p:xfrm>
          <a:off x="5460683" y="1663559"/>
          <a:ext cx="1099144" cy="699304"/>
        </p:xfrm>
        <a:graphic>
          <a:graphicData uri="http://schemas.openxmlformats.org/drawingml/2006/table">
            <a:tbl>
              <a:tblPr firstRow="1" bandRow="1">
                <a:tableStyleId>{5C22544A-7EE6-4342-B048-85BDC9FD1C3A}</a:tableStyleId>
              </a:tblPr>
              <a:tblGrid>
                <a:gridCol w="274786">
                  <a:extLst>
                    <a:ext uri="{9D8B030D-6E8A-4147-A177-3AD203B41FA5}">
                      <a16:colId xmlns:a16="http://schemas.microsoft.com/office/drawing/2014/main" val="190711467"/>
                    </a:ext>
                  </a:extLst>
                </a:gridCol>
                <a:gridCol w="274786">
                  <a:extLst>
                    <a:ext uri="{9D8B030D-6E8A-4147-A177-3AD203B41FA5}">
                      <a16:colId xmlns:a16="http://schemas.microsoft.com/office/drawing/2014/main" val="2325625257"/>
                    </a:ext>
                  </a:extLst>
                </a:gridCol>
                <a:gridCol w="274786">
                  <a:extLst>
                    <a:ext uri="{9D8B030D-6E8A-4147-A177-3AD203B41FA5}">
                      <a16:colId xmlns:a16="http://schemas.microsoft.com/office/drawing/2014/main" val="1918585339"/>
                    </a:ext>
                  </a:extLst>
                </a:gridCol>
                <a:gridCol w="274786">
                  <a:extLst>
                    <a:ext uri="{9D8B030D-6E8A-4147-A177-3AD203B41FA5}">
                      <a16:colId xmlns:a16="http://schemas.microsoft.com/office/drawing/2014/main" val="2665578381"/>
                    </a:ext>
                  </a:extLst>
                </a:gridCol>
              </a:tblGrid>
              <a:tr h="500891">
                <a:tc gridSpan="4">
                  <a:txBody>
                    <a:bodyPr/>
                    <a:lstStyle/>
                    <a:p>
                      <a:pPr algn="ctr"/>
                      <a:r>
                        <a:rPr lang="en-US" sz="1200" b="1" dirty="0">
                          <a:solidFill>
                            <a:srgbClr val="0000FF"/>
                          </a:solidFill>
                        </a:rPr>
                        <a:t>sPHENIX1</a:t>
                      </a:r>
                      <a:r>
                        <a:rPr lang="en-US" sz="1600" b="1" dirty="0">
                          <a:solidFill>
                            <a:srgbClr val="0000FF"/>
                          </a:solidFill>
                        </a:rPr>
                        <a:t> </a:t>
                      </a:r>
                      <a:r>
                        <a:rPr lang="en-US" sz="1000" b="0" dirty="0">
                          <a:solidFill>
                            <a:schemeClr val="tx1"/>
                          </a:solidFill>
                        </a:rPr>
                        <a:t>(16) 4/4 – 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extLst>
                  <a:ext uri="{0D108BD9-81ED-4DB2-BD59-A6C34878D82A}">
                    <a16:rowId xmlns:a16="http://schemas.microsoft.com/office/drawing/2014/main" val="3843628488"/>
                  </a:ext>
                </a:extLst>
              </a:tr>
            </a:tbl>
          </a:graphicData>
        </a:graphic>
      </p:graphicFrame>
      <p:graphicFrame>
        <p:nvGraphicFramePr>
          <p:cNvPr id="21" name="Table 20">
            <a:extLst>
              <a:ext uri="{FF2B5EF4-FFF2-40B4-BE49-F238E27FC236}">
                <a16:creationId xmlns:a16="http://schemas.microsoft.com/office/drawing/2014/main" id="{8C7A6B50-E3AC-1443-8E7C-AC6FA1FA0091}"/>
              </a:ext>
            </a:extLst>
          </p:cNvPr>
          <p:cNvGraphicFramePr>
            <a:graphicFrameLocks noGrp="1"/>
          </p:cNvGraphicFramePr>
          <p:nvPr>
            <p:extLst>
              <p:ext uri="{D42A27DB-BD31-4B8C-83A1-F6EECF244321}">
                <p14:modId xmlns:p14="http://schemas.microsoft.com/office/powerpoint/2010/main" val="224325567"/>
              </p:ext>
            </p:extLst>
          </p:nvPr>
        </p:nvGraphicFramePr>
        <p:xfrm>
          <a:off x="6556248" y="1673352"/>
          <a:ext cx="1263656" cy="699304"/>
        </p:xfrm>
        <a:graphic>
          <a:graphicData uri="http://schemas.openxmlformats.org/drawingml/2006/table">
            <a:tbl>
              <a:tblPr firstRow="1" bandRow="1">
                <a:tableStyleId>{5C22544A-7EE6-4342-B048-85BDC9FD1C3A}</a:tableStyleId>
              </a:tblPr>
              <a:tblGrid>
                <a:gridCol w="263844">
                  <a:extLst>
                    <a:ext uri="{9D8B030D-6E8A-4147-A177-3AD203B41FA5}">
                      <a16:colId xmlns:a16="http://schemas.microsoft.com/office/drawing/2014/main" val="190711467"/>
                    </a:ext>
                  </a:extLst>
                </a:gridCol>
                <a:gridCol w="263844">
                  <a:extLst>
                    <a:ext uri="{9D8B030D-6E8A-4147-A177-3AD203B41FA5}">
                      <a16:colId xmlns:a16="http://schemas.microsoft.com/office/drawing/2014/main" val="770303344"/>
                    </a:ext>
                  </a:extLst>
                </a:gridCol>
                <a:gridCol w="263844">
                  <a:extLst>
                    <a:ext uri="{9D8B030D-6E8A-4147-A177-3AD203B41FA5}">
                      <a16:colId xmlns:a16="http://schemas.microsoft.com/office/drawing/2014/main" val="1169865155"/>
                    </a:ext>
                  </a:extLst>
                </a:gridCol>
                <a:gridCol w="263844">
                  <a:extLst>
                    <a:ext uri="{9D8B030D-6E8A-4147-A177-3AD203B41FA5}">
                      <a16:colId xmlns:a16="http://schemas.microsoft.com/office/drawing/2014/main" val="1807675923"/>
                    </a:ext>
                  </a:extLst>
                </a:gridCol>
                <a:gridCol w="208280">
                  <a:extLst>
                    <a:ext uri="{9D8B030D-6E8A-4147-A177-3AD203B41FA5}">
                      <a16:colId xmlns:a16="http://schemas.microsoft.com/office/drawing/2014/main" val="1120957123"/>
                    </a:ext>
                  </a:extLst>
                </a:gridCol>
              </a:tblGrid>
              <a:tr h="500891">
                <a:tc gridSpan="5">
                  <a:txBody>
                    <a:bodyPr/>
                    <a:lstStyle/>
                    <a:p>
                      <a:pPr algn="ctr"/>
                      <a:r>
                        <a:rPr lang="en-US" sz="1200" b="1" dirty="0">
                          <a:solidFill>
                            <a:srgbClr val="0000FF"/>
                          </a:solidFill>
                        </a:rPr>
                        <a:t>sPHENIX2</a:t>
                      </a:r>
                      <a:r>
                        <a:rPr lang="en-US" sz="1600" b="1" dirty="0">
                          <a:solidFill>
                            <a:srgbClr val="0000FF"/>
                          </a:solidFill>
                        </a:rPr>
                        <a:t> </a:t>
                      </a:r>
                      <a:r>
                        <a:rPr lang="en-US" sz="1000" b="0" dirty="0">
                          <a:solidFill>
                            <a:schemeClr val="tx1"/>
                          </a:solidFill>
                        </a:rPr>
                        <a:t>(17 </a:t>
                      </a:r>
                      <a:r>
                        <a:rPr lang="en-US" sz="1000" b="0" dirty="0" err="1">
                          <a:solidFill>
                            <a:schemeClr val="tx1"/>
                          </a:solidFill>
                        </a:rPr>
                        <a:t>wk</a:t>
                      </a:r>
                      <a:r>
                        <a:rPr lang="en-US" sz="1000" b="0" dirty="0">
                          <a:solidFill>
                            <a:schemeClr val="tx1"/>
                          </a:solidFill>
                        </a:rPr>
                        <a:t>)</a:t>
                      </a:r>
                    </a:p>
                    <a:p>
                      <a:pPr algn="ctr"/>
                      <a:r>
                        <a:rPr lang="en-US" sz="1000" b="0" dirty="0">
                          <a:solidFill>
                            <a:schemeClr val="tx1"/>
                          </a:solidFill>
                        </a:rPr>
                        <a:t> 7/25 – 11/23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extLst>
                  <a:ext uri="{0D108BD9-81ED-4DB2-BD59-A6C34878D82A}">
                    <a16:rowId xmlns:a16="http://schemas.microsoft.com/office/drawing/2014/main" val="3843628488"/>
                  </a:ext>
                </a:extLst>
              </a:tr>
            </a:tbl>
          </a:graphicData>
        </a:graphic>
      </p:graphicFrame>
      <p:graphicFrame>
        <p:nvGraphicFramePr>
          <p:cNvPr id="22" name="Table 21">
            <a:extLst>
              <a:ext uri="{FF2B5EF4-FFF2-40B4-BE49-F238E27FC236}">
                <a16:creationId xmlns:a16="http://schemas.microsoft.com/office/drawing/2014/main" id="{D431BA19-6309-074B-82C8-14086538B474}"/>
              </a:ext>
            </a:extLst>
          </p:cNvPr>
          <p:cNvGraphicFramePr>
            <a:graphicFrameLocks noGrp="1"/>
          </p:cNvGraphicFramePr>
          <p:nvPr>
            <p:extLst>
              <p:ext uri="{D42A27DB-BD31-4B8C-83A1-F6EECF244321}">
                <p14:modId xmlns:p14="http://schemas.microsoft.com/office/powerpoint/2010/main" val="2552606794"/>
              </p:ext>
            </p:extLst>
          </p:nvPr>
        </p:nvGraphicFramePr>
        <p:xfrm>
          <a:off x="7819904" y="1674616"/>
          <a:ext cx="718442" cy="697142"/>
        </p:xfrm>
        <a:graphic>
          <a:graphicData uri="http://schemas.openxmlformats.org/drawingml/2006/table">
            <a:tbl>
              <a:tblPr firstRow="1" bandRow="1">
                <a:tableStyleId>{5C22544A-7EE6-4342-B048-85BDC9FD1C3A}</a:tableStyleId>
              </a:tblPr>
              <a:tblGrid>
                <a:gridCol w="282475">
                  <a:extLst>
                    <a:ext uri="{9D8B030D-6E8A-4147-A177-3AD203B41FA5}">
                      <a16:colId xmlns:a16="http://schemas.microsoft.com/office/drawing/2014/main" val="190711467"/>
                    </a:ext>
                  </a:extLst>
                </a:gridCol>
                <a:gridCol w="227687">
                  <a:extLst>
                    <a:ext uri="{9D8B030D-6E8A-4147-A177-3AD203B41FA5}">
                      <a16:colId xmlns:a16="http://schemas.microsoft.com/office/drawing/2014/main" val="1169865155"/>
                    </a:ext>
                  </a:extLst>
                </a:gridCol>
                <a:gridCol w="208280">
                  <a:extLst>
                    <a:ext uri="{9D8B030D-6E8A-4147-A177-3AD203B41FA5}">
                      <a16:colId xmlns:a16="http://schemas.microsoft.com/office/drawing/2014/main" val="1120957123"/>
                    </a:ext>
                  </a:extLst>
                </a:gridCol>
              </a:tblGrid>
              <a:tr h="483738">
                <a:tc gridSpan="3">
                  <a:txBody>
                    <a:bodyPr/>
                    <a:lstStyle/>
                    <a:p>
                      <a:pPr algn="ctr">
                        <a:lnSpc>
                          <a:spcPct val="78000"/>
                        </a:lnSpc>
                      </a:pPr>
                      <a:r>
                        <a:rPr lang="en-US" sz="1000" b="1" dirty="0">
                          <a:solidFill>
                            <a:srgbClr val="0000FF"/>
                          </a:solidFill>
                        </a:rPr>
                        <a:t>sPHENIX3</a:t>
                      </a:r>
                      <a:r>
                        <a:rPr lang="en-US" sz="1600" b="1" dirty="0">
                          <a:solidFill>
                            <a:srgbClr val="0000FF"/>
                          </a:solidFill>
                        </a:rPr>
                        <a:t> </a:t>
                      </a:r>
                      <a:r>
                        <a:rPr lang="en-US" sz="1000" b="0" dirty="0">
                          <a:solidFill>
                            <a:schemeClr val="tx1"/>
                          </a:solidFill>
                        </a:rPr>
                        <a:t>(67 D)</a:t>
                      </a:r>
                    </a:p>
                    <a:p>
                      <a:pPr algn="ctr">
                        <a:lnSpc>
                          <a:spcPct val="78000"/>
                        </a:lnSpc>
                      </a:pPr>
                      <a:r>
                        <a:rPr lang="en-US" sz="800" b="0" dirty="0">
                          <a:solidFill>
                            <a:schemeClr val="tx1"/>
                          </a:solidFill>
                        </a:rPr>
                        <a:t> </a:t>
                      </a:r>
                      <a:r>
                        <a:rPr lang="en-US" sz="600" b="0" dirty="0">
                          <a:solidFill>
                            <a:schemeClr val="tx1"/>
                          </a:solidFill>
                        </a:rPr>
                        <a:t>11/24 –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extLst>
                  <a:ext uri="{0D108BD9-81ED-4DB2-BD59-A6C34878D82A}">
                    <a16:rowId xmlns:a16="http://schemas.microsoft.com/office/drawing/2014/main" val="3843628488"/>
                  </a:ext>
                </a:extLst>
              </a:tr>
            </a:tbl>
          </a:graphicData>
        </a:graphic>
      </p:graphicFrame>
      <p:cxnSp>
        <p:nvCxnSpPr>
          <p:cNvPr id="16" name="Straight Arrow Connector 15">
            <a:extLst>
              <a:ext uri="{FF2B5EF4-FFF2-40B4-BE49-F238E27FC236}">
                <a16:creationId xmlns:a16="http://schemas.microsoft.com/office/drawing/2014/main" id="{3C0BB4A5-83DC-4141-B895-DCE64530F449}"/>
              </a:ext>
            </a:extLst>
          </p:cNvPr>
          <p:cNvCxnSpPr>
            <a:cxnSpLocks/>
          </p:cNvCxnSpPr>
          <p:nvPr/>
        </p:nvCxnSpPr>
        <p:spPr>
          <a:xfrm>
            <a:off x="8597877" y="2281347"/>
            <a:ext cx="426718" cy="0"/>
          </a:xfrm>
          <a:prstGeom prst="straightConnector1">
            <a:avLst/>
          </a:prstGeom>
          <a:ln w="34925">
            <a:solidFill>
              <a:srgbClr val="00FA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4780D5E-65CA-C142-A4BD-01EB2CC09BC9}"/>
              </a:ext>
            </a:extLst>
          </p:cNvPr>
          <p:cNvSpPr txBox="1"/>
          <p:nvPr/>
        </p:nvSpPr>
        <p:spPr>
          <a:xfrm>
            <a:off x="8415575" y="1722288"/>
            <a:ext cx="664406" cy="523220"/>
          </a:xfrm>
          <a:prstGeom prst="rect">
            <a:avLst/>
          </a:prstGeom>
          <a:noFill/>
        </p:spPr>
        <p:txBody>
          <a:bodyPr wrap="square" rtlCol="0">
            <a:spAutoFit/>
          </a:bodyPr>
          <a:lstStyle/>
          <a:p>
            <a:pPr algn="ctr"/>
            <a:r>
              <a:rPr lang="en-US" sz="1400" dirty="0">
                <a:solidFill>
                  <a:srgbClr val="008F00"/>
                </a:solidFill>
              </a:rPr>
              <a:t>2023</a:t>
            </a:r>
          </a:p>
          <a:p>
            <a:pPr algn="ctr"/>
            <a:r>
              <a:rPr lang="en-US" sz="1400" dirty="0">
                <a:solidFill>
                  <a:srgbClr val="008F00"/>
                </a:solidFill>
              </a:rPr>
              <a:t>Run</a:t>
            </a:r>
          </a:p>
        </p:txBody>
      </p:sp>
      <p:sp>
        <p:nvSpPr>
          <p:cNvPr id="2" name="TextBox 1">
            <a:extLst>
              <a:ext uri="{FF2B5EF4-FFF2-40B4-BE49-F238E27FC236}">
                <a16:creationId xmlns:a16="http://schemas.microsoft.com/office/drawing/2014/main" id="{7820A59A-36AF-9440-A134-BDB2D73D3DF8}"/>
              </a:ext>
            </a:extLst>
          </p:cNvPr>
          <p:cNvSpPr txBox="1"/>
          <p:nvPr/>
        </p:nvSpPr>
        <p:spPr>
          <a:xfrm>
            <a:off x="524786" y="5350412"/>
            <a:ext cx="7421880" cy="646331"/>
          </a:xfrm>
          <a:prstGeom prst="rect">
            <a:avLst/>
          </a:prstGeom>
          <a:noFill/>
        </p:spPr>
        <p:txBody>
          <a:bodyPr wrap="square" rtlCol="0">
            <a:spAutoFit/>
          </a:bodyPr>
          <a:lstStyle/>
          <a:p>
            <a:r>
              <a:rPr lang="en-US" i="1" dirty="0"/>
              <a:t>N.B. This Schedule was the result of meetings that were held in late summer of 2020 to discuss the longer-term schedule.</a:t>
            </a:r>
          </a:p>
        </p:txBody>
      </p:sp>
      <p:cxnSp>
        <p:nvCxnSpPr>
          <p:cNvPr id="9" name="Straight Arrow Connector 8">
            <a:extLst>
              <a:ext uri="{FF2B5EF4-FFF2-40B4-BE49-F238E27FC236}">
                <a16:creationId xmlns:a16="http://schemas.microsoft.com/office/drawing/2014/main" id="{ED152751-BBC8-7240-9B88-B5B5854491AD}"/>
              </a:ext>
            </a:extLst>
          </p:cNvPr>
          <p:cNvCxnSpPr/>
          <p:nvPr/>
        </p:nvCxnSpPr>
        <p:spPr>
          <a:xfrm flipV="1">
            <a:off x="4983480" y="2438400"/>
            <a:ext cx="0" cy="304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71EB820-D0B1-0442-94C2-627FA49C4188}"/>
              </a:ext>
            </a:extLst>
          </p:cNvPr>
          <p:cNvSpPr txBox="1"/>
          <p:nvPr/>
        </p:nvSpPr>
        <p:spPr>
          <a:xfrm>
            <a:off x="784670" y="3048000"/>
            <a:ext cx="7394455" cy="1200329"/>
          </a:xfrm>
          <a:prstGeom prst="rect">
            <a:avLst/>
          </a:prstGeom>
          <a:noFill/>
        </p:spPr>
        <p:txBody>
          <a:bodyPr wrap="square" rtlCol="0">
            <a:spAutoFit/>
          </a:bodyPr>
          <a:lstStyle/>
          <a:p>
            <a:pPr marL="285750" indent="-285750">
              <a:buFont typeface="Arial" panose="020B0604020202020204" pitchFamily="34" charset="0"/>
              <a:buChar char="•"/>
            </a:pPr>
            <a:r>
              <a:rPr lang="en-US" dirty="0"/>
              <a:t>N.B. We are </a:t>
            </a:r>
            <a:r>
              <a:rPr lang="en-US" dirty="0">
                <a:solidFill>
                  <a:srgbClr val="FF0000"/>
                </a:solidFill>
              </a:rPr>
              <a:t>fourteen weeks </a:t>
            </a:r>
            <a:r>
              <a:rPr lang="en-US" dirty="0"/>
              <a:t>and 1 day past the November 15</a:t>
            </a:r>
            <a:r>
              <a:rPr lang="en-US" baseline="30000" dirty="0"/>
              <a:t>th</a:t>
            </a:r>
            <a:r>
              <a:rPr lang="en-US" dirty="0"/>
              <a:t> date start of RHIC run 2022. </a:t>
            </a:r>
          </a:p>
          <a:p>
            <a:pPr marL="285750" indent="-285750">
              <a:buFont typeface="Arial" panose="020B0604020202020204" pitchFamily="34" charset="0"/>
              <a:buChar char="•"/>
            </a:pPr>
            <a:r>
              <a:rPr lang="en-US" dirty="0"/>
              <a:t>We are </a:t>
            </a:r>
            <a:r>
              <a:rPr lang="en-US" dirty="0">
                <a:solidFill>
                  <a:schemeClr val="accent6">
                    <a:lumMod val="75000"/>
                  </a:schemeClr>
                </a:solidFill>
              </a:rPr>
              <a:t>twelve weeks </a:t>
            </a:r>
            <a:r>
              <a:rPr lang="en-US" dirty="0"/>
              <a:t>and one day past the November 29</a:t>
            </a:r>
            <a:r>
              <a:rPr lang="en-US" baseline="30000" dirty="0"/>
              <a:t>th</a:t>
            </a:r>
            <a:r>
              <a:rPr lang="en-US" dirty="0"/>
              <a:t> date where the Helium cooldown of the Yellow ring started.</a:t>
            </a:r>
          </a:p>
        </p:txBody>
      </p:sp>
    </p:spTree>
    <p:extLst>
      <p:ext uri="{BB962C8B-B14F-4D97-AF65-F5344CB8AC3E}">
        <p14:creationId xmlns:p14="http://schemas.microsoft.com/office/powerpoint/2010/main" val="325101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334792A6-E6D8-214D-9DC2-24D275C2A8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2895600"/>
            <a:ext cx="4622800" cy="2209800"/>
          </a:xfrm>
          <a:prstGeom prst="rect">
            <a:avLst/>
          </a:prstGeom>
        </p:spPr>
      </p:pic>
      <p:pic>
        <p:nvPicPr>
          <p:cNvPr id="23" name="Picture 22">
            <a:extLst>
              <a:ext uri="{FF2B5EF4-FFF2-40B4-BE49-F238E27FC236}">
                <a16:creationId xmlns:a16="http://schemas.microsoft.com/office/drawing/2014/main" id="{38652CF1-BFE2-5C40-9EE8-10E4EEC4D9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65800" y="609600"/>
            <a:ext cx="2311400" cy="2222500"/>
          </a:xfrm>
          <a:prstGeom prst="rect">
            <a:avLst/>
          </a:prstGeom>
        </p:spPr>
      </p:pic>
      <p:pic>
        <p:nvPicPr>
          <p:cNvPr id="20" name="Picture 19">
            <a:extLst>
              <a:ext uri="{FF2B5EF4-FFF2-40B4-BE49-F238E27FC236}">
                <a16:creationId xmlns:a16="http://schemas.microsoft.com/office/drawing/2014/main" id="{29FE7459-B1F4-D242-8B82-905BBB9885A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3000" y="609600"/>
            <a:ext cx="4622800" cy="2222500"/>
          </a:xfrm>
          <a:prstGeom prst="rect">
            <a:avLst/>
          </a:prstGeom>
        </p:spPr>
      </p:pic>
      <p:sp>
        <p:nvSpPr>
          <p:cNvPr id="2" name="Slide Number Placeholder 1">
            <a:extLst>
              <a:ext uri="{FF2B5EF4-FFF2-40B4-BE49-F238E27FC236}">
                <a16:creationId xmlns:a16="http://schemas.microsoft.com/office/drawing/2014/main" id="{E61E2C76-6DAA-824D-B678-E5A2AF2F1509}"/>
              </a:ext>
            </a:extLst>
          </p:cNvPr>
          <p:cNvSpPr>
            <a:spLocks noGrp="1"/>
          </p:cNvSpPr>
          <p:nvPr>
            <p:ph type="sldNum" sz="quarter" idx="12"/>
          </p:nvPr>
        </p:nvSpPr>
        <p:spPr/>
        <p:txBody>
          <a:bodyPr/>
          <a:lstStyle/>
          <a:p>
            <a:fld id="{7FC64F02-E3EE-4CF4-A6CF-7A417C496906}" type="slidenum">
              <a:rPr lang="en-US" smtClean="0"/>
              <a:t>3</a:t>
            </a:fld>
            <a:endParaRPr lang="en-US" dirty="0"/>
          </a:p>
        </p:txBody>
      </p:sp>
      <p:sp>
        <p:nvSpPr>
          <p:cNvPr id="5" name="TextBox 4">
            <a:extLst>
              <a:ext uri="{FF2B5EF4-FFF2-40B4-BE49-F238E27FC236}">
                <a16:creationId xmlns:a16="http://schemas.microsoft.com/office/drawing/2014/main" id="{2CB999D1-0CF1-2B40-BF32-45DA083CA811}"/>
              </a:ext>
            </a:extLst>
          </p:cNvPr>
          <p:cNvSpPr txBox="1"/>
          <p:nvPr/>
        </p:nvSpPr>
        <p:spPr>
          <a:xfrm>
            <a:off x="1638300" y="76200"/>
            <a:ext cx="6057900" cy="523220"/>
          </a:xfrm>
          <a:prstGeom prst="rect">
            <a:avLst/>
          </a:prstGeom>
          <a:noFill/>
        </p:spPr>
        <p:txBody>
          <a:bodyPr wrap="square" rtlCol="0">
            <a:spAutoFit/>
          </a:bodyPr>
          <a:lstStyle/>
          <a:p>
            <a:r>
              <a:rPr lang="en-US" sz="2800" dirty="0"/>
              <a:t>A calendar for the RHIC FY 2022 Run</a:t>
            </a:r>
          </a:p>
        </p:txBody>
      </p:sp>
      <p:sp>
        <p:nvSpPr>
          <p:cNvPr id="6" name="Oval 5">
            <a:extLst>
              <a:ext uri="{FF2B5EF4-FFF2-40B4-BE49-F238E27FC236}">
                <a16:creationId xmlns:a16="http://schemas.microsoft.com/office/drawing/2014/main" id="{85658B8E-C56F-1E48-9DC1-CBD144934841}"/>
              </a:ext>
            </a:extLst>
          </p:cNvPr>
          <p:cNvSpPr>
            <a:spLocks noChangeAspect="1"/>
          </p:cNvSpPr>
          <p:nvPr/>
        </p:nvSpPr>
        <p:spPr>
          <a:xfrm>
            <a:off x="1810004" y="4191000"/>
            <a:ext cx="323596" cy="323596"/>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5048A2-9CEB-4A48-A31A-34F37B3A8FDD}"/>
              </a:ext>
            </a:extLst>
          </p:cNvPr>
          <p:cNvSpPr>
            <a:spLocks noChangeAspect="1"/>
          </p:cNvSpPr>
          <p:nvPr/>
        </p:nvSpPr>
        <p:spPr>
          <a:xfrm>
            <a:off x="685802" y="5246370"/>
            <a:ext cx="316230" cy="31623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1EE394F-EDC9-7B4D-AC44-A2EEC179A58F}"/>
              </a:ext>
            </a:extLst>
          </p:cNvPr>
          <p:cNvSpPr txBox="1"/>
          <p:nvPr/>
        </p:nvSpPr>
        <p:spPr>
          <a:xfrm>
            <a:off x="1219200" y="5257800"/>
            <a:ext cx="1397508" cy="338554"/>
          </a:xfrm>
          <a:prstGeom prst="rect">
            <a:avLst/>
          </a:prstGeom>
          <a:noFill/>
        </p:spPr>
        <p:txBody>
          <a:bodyPr wrap="square" rtlCol="0">
            <a:spAutoFit/>
          </a:bodyPr>
          <a:lstStyle/>
          <a:p>
            <a:r>
              <a:rPr lang="en-US" sz="1600" dirty="0">
                <a:solidFill>
                  <a:srgbClr val="177C16"/>
                </a:solidFill>
              </a:rPr>
              <a:t>Today’s date</a:t>
            </a:r>
          </a:p>
        </p:txBody>
      </p:sp>
      <p:sp>
        <p:nvSpPr>
          <p:cNvPr id="11" name="Rounded Rectangle 10">
            <a:extLst>
              <a:ext uri="{FF2B5EF4-FFF2-40B4-BE49-F238E27FC236}">
                <a16:creationId xmlns:a16="http://schemas.microsoft.com/office/drawing/2014/main" id="{1746034B-2286-214A-A535-04BF7766D947}"/>
              </a:ext>
            </a:extLst>
          </p:cNvPr>
          <p:cNvSpPr>
            <a:spLocks noChangeAspect="1"/>
          </p:cNvSpPr>
          <p:nvPr/>
        </p:nvSpPr>
        <p:spPr>
          <a:xfrm>
            <a:off x="685803" y="5661061"/>
            <a:ext cx="291461" cy="282539"/>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CB33A54-951B-244D-9DFB-79B4E69B7461}"/>
              </a:ext>
            </a:extLst>
          </p:cNvPr>
          <p:cNvSpPr>
            <a:spLocks noChangeAspect="1"/>
          </p:cNvSpPr>
          <p:nvPr/>
        </p:nvSpPr>
        <p:spPr>
          <a:xfrm>
            <a:off x="1481329" y="1691640"/>
            <a:ext cx="357657" cy="306214"/>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337DE9-0254-C443-8849-E5FDBEEFA927}"/>
              </a:ext>
            </a:extLst>
          </p:cNvPr>
          <p:cNvSpPr txBox="1"/>
          <p:nvPr/>
        </p:nvSpPr>
        <p:spPr>
          <a:xfrm>
            <a:off x="1219200" y="5587425"/>
            <a:ext cx="6972300" cy="584775"/>
          </a:xfrm>
          <a:prstGeom prst="rect">
            <a:avLst/>
          </a:prstGeom>
          <a:noFill/>
        </p:spPr>
        <p:txBody>
          <a:bodyPr wrap="square" rtlCol="0">
            <a:spAutoFit/>
          </a:bodyPr>
          <a:lstStyle/>
          <a:p>
            <a:r>
              <a:rPr lang="en-US" sz="1600" dirty="0">
                <a:solidFill>
                  <a:srgbClr val="0000FF"/>
                </a:solidFill>
              </a:rPr>
              <a:t>Scheduled start of Helium cooldown. With schedule issue, the cooldown started for only the Blue ring.</a:t>
            </a:r>
          </a:p>
        </p:txBody>
      </p:sp>
      <p:sp>
        <p:nvSpPr>
          <p:cNvPr id="14" name="Rounded Rectangle 13">
            <a:extLst>
              <a:ext uri="{FF2B5EF4-FFF2-40B4-BE49-F238E27FC236}">
                <a16:creationId xmlns:a16="http://schemas.microsoft.com/office/drawing/2014/main" id="{214FB57E-19EB-C249-B008-D5955F1416E4}"/>
              </a:ext>
            </a:extLst>
          </p:cNvPr>
          <p:cNvSpPr>
            <a:spLocks noChangeAspect="1"/>
          </p:cNvSpPr>
          <p:nvPr/>
        </p:nvSpPr>
        <p:spPr>
          <a:xfrm>
            <a:off x="1517901" y="2240279"/>
            <a:ext cx="303991" cy="260267"/>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65045D88-C0A4-4F47-BED2-0027E7BBC8F1}"/>
              </a:ext>
            </a:extLst>
          </p:cNvPr>
          <p:cNvSpPr>
            <a:spLocks noChangeAspect="1"/>
          </p:cNvSpPr>
          <p:nvPr/>
        </p:nvSpPr>
        <p:spPr>
          <a:xfrm>
            <a:off x="685801" y="6056071"/>
            <a:ext cx="313640" cy="26852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7E79DC4-E6D1-B34F-9298-76D0CC09342B}"/>
              </a:ext>
            </a:extLst>
          </p:cNvPr>
          <p:cNvSpPr txBox="1"/>
          <p:nvPr/>
        </p:nvSpPr>
        <p:spPr>
          <a:xfrm>
            <a:off x="1210503" y="6062246"/>
            <a:ext cx="3344103" cy="338554"/>
          </a:xfrm>
          <a:prstGeom prst="rect">
            <a:avLst/>
          </a:prstGeom>
          <a:noFill/>
        </p:spPr>
        <p:txBody>
          <a:bodyPr wrap="square" rtlCol="0">
            <a:spAutoFit/>
          </a:bodyPr>
          <a:lstStyle/>
          <a:p>
            <a:r>
              <a:rPr lang="en-US" sz="1600" dirty="0">
                <a:solidFill>
                  <a:schemeClr val="accent6">
                    <a:lumMod val="75000"/>
                  </a:schemeClr>
                </a:solidFill>
              </a:rPr>
              <a:t>Yellow ring cooldown started.</a:t>
            </a:r>
          </a:p>
        </p:txBody>
      </p:sp>
      <p:sp>
        <p:nvSpPr>
          <p:cNvPr id="16" name="Oval 15">
            <a:extLst>
              <a:ext uri="{FF2B5EF4-FFF2-40B4-BE49-F238E27FC236}">
                <a16:creationId xmlns:a16="http://schemas.microsoft.com/office/drawing/2014/main" id="{AD242789-2633-FD49-AECD-D77469130142}"/>
              </a:ext>
            </a:extLst>
          </p:cNvPr>
          <p:cNvSpPr>
            <a:spLocks noChangeAspect="1"/>
          </p:cNvSpPr>
          <p:nvPr/>
        </p:nvSpPr>
        <p:spPr>
          <a:xfrm>
            <a:off x="685801" y="6416040"/>
            <a:ext cx="289560" cy="289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8A5289D-2A0A-5548-8732-9F6D238BA7E0}"/>
              </a:ext>
            </a:extLst>
          </p:cNvPr>
          <p:cNvSpPr txBox="1"/>
          <p:nvPr/>
        </p:nvSpPr>
        <p:spPr>
          <a:xfrm>
            <a:off x="1219200" y="6443246"/>
            <a:ext cx="3429000" cy="338554"/>
          </a:xfrm>
          <a:prstGeom prst="rect">
            <a:avLst/>
          </a:prstGeom>
          <a:noFill/>
        </p:spPr>
        <p:txBody>
          <a:bodyPr wrap="square" rtlCol="0">
            <a:spAutoFit/>
          </a:bodyPr>
          <a:lstStyle/>
          <a:p>
            <a:r>
              <a:rPr lang="en-US" sz="1600" dirty="0">
                <a:solidFill>
                  <a:srgbClr val="FF0000"/>
                </a:solidFill>
              </a:rPr>
              <a:t>First collisions for STAR.</a:t>
            </a:r>
          </a:p>
        </p:txBody>
      </p:sp>
      <p:sp>
        <p:nvSpPr>
          <p:cNvPr id="18" name="TextBox 17">
            <a:extLst>
              <a:ext uri="{FF2B5EF4-FFF2-40B4-BE49-F238E27FC236}">
                <a16:creationId xmlns:a16="http://schemas.microsoft.com/office/drawing/2014/main" id="{7ED779E8-CAA5-224E-9751-FF8FAA8F0DBF}"/>
              </a:ext>
            </a:extLst>
          </p:cNvPr>
          <p:cNvSpPr txBox="1"/>
          <p:nvPr/>
        </p:nvSpPr>
        <p:spPr>
          <a:xfrm>
            <a:off x="152400" y="5029200"/>
            <a:ext cx="2819400" cy="646331"/>
          </a:xfrm>
          <a:prstGeom prst="rect">
            <a:avLst/>
          </a:prstGeom>
          <a:noFill/>
        </p:spPr>
        <p:txBody>
          <a:bodyPr wrap="square">
            <a:spAutoFit/>
          </a:bodyPr>
          <a:lstStyle/>
          <a:p>
            <a:endParaRPr lang="en-US" sz="1800" dirty="0"/>
          </a:p>
          <a:p>
            <a:endParaRPr lang="en-US" sz="1800" dirty="0"/>
          </a:p>
        </p:txBody>
      </p:sp>
      <p:sp>
        <p:nvSpPr>
          <p:cNvPr id="17" name="Oval 16">
            <a:extLst>
              <a:ext uri="{FF2B5EF4-FFF2-40B4-BE49-F238E27FC236}">
                <a16:creationId xmlns:a16="http://schemas.microsoft.com/office/drawing/2014/main" id="{AF8B45BB-F262-9441-8180-C31DABD015D7}"/>
              </a:ext>
            </a:extLst>
          </p:cNvPr>
          <p:cNvSpPr>
            <a:spLocks noChangeAspect="1"/>
          </p:cNvSpPr>
          <p:nvPr/>
        </p:nvSpPr>
        <p:spPr>
          <a:xfrm>
            <a:off x="5105400" y="1408024"/>
            <a:ext cx="344576" cy="3445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91337169-5D59-2148-9C47-89EAD75EAD8F}"/>
              </a:ext>
            </a:extLst>
          </p:cNvPr>
          <p:cNvPicPr preferRelativeResize="0">
            <a:picLocks/>
          </p:cNvPicPr>
          <p:nvPr/>
        </p:nvPicPr>
        <p:blipFill>
          <a:blip r:embed="rId6">
            <a:extLst>
              <a:ext uri="{28A0092B-C50C-407E-A947-70E740481C1C}">
                <a14:useLocalDpi xmlns:a14="http://schemas.microsoft.com/office/drawing/2010/main" val="0"/>
              </a:ext>
            </a:extLst>
          </a:blip>
          <a:stretch>
            <a:fillRect/>
          </a:stretch>
        </p:blipFill>
        <p:spPr>
          <a:xfrm>
            <a:off x="5765810" y="2889504"/>
            <a:ext cx="2335951" cy="2191345"/>
          </a:xfrm>
          <a:prstGeom prst="rect">
            <a:avLst/>
          </a:prstGeom>
        </p:spPr>
      </p:pic>
      <p:sp>
        <p:nvSpPr>
          <p:cNvPr id="30" name="Regular Pentagon 29">
            <a:extLst>
              <a:ext uri="{FF2B5EF4-FFF2-40B4-BE49-F238E27FC236}">
                <a16:creationId xmlns:a16="http://schemas.microsoft.com/office/drawing/2014/main" id="{693CC509-EC89-AB4B-9B42-AE3A8325ADF6}"/>
              </a:ext>
            </a:extLst>
          </p:cNvPr>
          <p:cNvSpPr>
            <a:spLocks noChangeAspect="1"/>
          </p:cNvSpPr>
          <p:nvPr/>
        </p:nvSpPr>
        <p:spPr>
          <a:xfrm>
            <a:off x="6126480" y="3749691"/>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gular Pentagon 30">
            <a:extLst>
              <a:ext uri="{FF2B5EF4-FFF2-40B4-BE49-F238E27FC236}">
                <a16:creationId xmlns:a16="http://schemas.microsoft.com/office/drawing/2014/main" id="{FF4345CA-DD88-3941-BBBF-6C7AD997E7AE}"/>
              </a:ext>
            </a:extLst>
          </p:cNvPr>
          <p:cNvSpPr>
            <a:spLocks noChangeAspect="1"/>
          </p:cNvSpPr>
          <p:nvPr/>
        </p:nvSpPr>
        <p:spPr>
          <a:xfrm>
            <a:off x="4587891" y="5181600"/>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449B4258-5C1C-D74A-9039-82413AB3A8AC}"/>
              </a:ext>
            </a:extLst>
          </p:cNvPr>
          <p:cNvSpPr txBox="1"/>
          <p:nvPr/>
        </p:nvSpPr>
        <p:spPr>
          <a:xfrm>
            <a:off x="5029200" y="5257800"/>
            <a:ext cx="3428997" cy="338554"/>
          </a:xfrm>
          <a:prstGeom prst="rect">
            <a:avLst/>
          </a:prstGeom>
          <a:noFill/>
        </p:spPr>
        <p:txBody>
          <a:bodyPr wrap="square" rtlCol="0">
            <a:spAutoFit/>
          </a:bodyPr>
          <a:lstStyle/>
          <a:p>
            <a:r>
              <a:rPr lang="en-US" sz="1600" dirty="0">
                <a:solidFill>
                  <a:srgbClr val="7030A0"/>
                </a:solidFill>
              </a:rPr>
              <a:t>Current date for end of beam Ops</a:t>
            </a:r>
          </a:p>
        </p:txBody>
      </p:sp>
    </p:spTree>
    <p:extLst>
      <p:ext uri="{BB962C8B-B14F-4D97-AF65-F5344CB8AC3E}">
        <p14:creationId xmlns:p14="http://schemas.microsoft.com/office/powerpoint/2010/main" val="77751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C39055-4907-2446-B443-FBB3ADE24FC8}"/>
              </a:ext>
            </a:extLst>
          </p:cNvPr>
          <p:cNvSpPr>
            <a:spLocks noGrp="1"/>
          </p:cNvSpPr>
          <p:nvPr>
            <p:ph type="sldNum" sz="quarter" idx="12"/>
          </p:nvPr>
        </p:nvSpPr>
        <p:spPr/>
        <p:txBody>
          <a:bodyPr/>
          <a:lstStyle/>
          <a:p>
            <a:fld id="{7FC64F02-E3EE-4CF4-A6CF-7A417C496906}" type="slidenum">
              <a:rPr lang="en-US" smtClean="0"/>
              <a:t>4</a:t>
            </a:fld>
            <a:endParaRPr lang="en-US"/>
          </a:p>
        </p:txBody>
      </p:sp>
      <p:sp>
        <p:nvSpPr>
          <p:cNvPr id="3" name="Rectangle 2">
            <a:extLst>
              <a:ext uri="{FF2B5EF4-FFF2-40B4-BE49-F238E27FC236}">
                <a16:creationId xmlns:a16="http://schemas.microsoft.com/office/drawing/2014/main" id="{BF1D8FD2-246D-8447-B636-FE20B0BB710E}"/>
              </a:ext>
            </a:extLst>
          </p:cNvPr>
          <p:cNvSpPr/>
          <p:nvPr/>
        </p:nvSpPr>
        <p:spPr>
          <a:xfrm>
            <a:off x="762000" y="711875"/>
            <a:ext cx="7924800" cy="2031325"/>
          </a:xfrm>
          <a:prstGeom prst="rect">
            <a:avLst/>
          </a:prstGeom>
        </p:spPr>
        <p:txBody>
          <a:bodyPr wrap="square">
            <a:spAutoFit/>
          </a:bodyPr>
          <a:lstStyle/>
          <a:p>
            <a:r>
              <a:rPr lang="en-US" dirty="0"/>
              <a:t>Discussion topics. Continuing questions are:</a:t>
            </a:r>
          </a:p>
          <a:p>
            <a:pPr marL="285750" indent="-285750">
              <a:buFont typeface="Arial" panose="020B0604020202020204" pitchFamily="34" charset="0"/>
              <a:buChar char="•"/>
            </a:pPr>
            <a:r>
              <a:rPr lang="en-US" dirty="0"/>
              <a:t>Polarizations that can be achieved for the Blue and Yellow beams</a:t>
            </a:r>
          </a:p>
          <a:p>
            <a:pPr marL="285750" indent="-285750">
              <a:buFont typeface="Arial" panose="020B0604020202020204" pitchFamily="34" charset="0"/>
              <a:buChar char="•"/>
            </a:pPr>
            <a:r>
              <a:rPr lang="en-US" dirty="0"/>
              <a:t>Understanding any tilts to the polarization direction at both STAR and the p-C polarimeter.</a:t>
            </a:r>
          </a:p>
          <a:p>
            <a:pPr marL="285750" indent="-285750">
              <a:buFont typeface="Arial" panose="020B0604020202020204" pitchFamily="34" charset="0"/>
              <a:buChar char="•"/>
            </a:pPr>
            <a:r>
              <a:rPr lang="en-US" dirty="0"/>
              <a:t>Optimizing the rate of FOM (Lum &amp; P) to reach the STAR goal.</a:t>
            </a:r>
          </a:p>
          <a:p>
            <a:pPr marL="285750" indent="-285750">
              <a:buFont typeface="Arial" panose="020B0604020202020204" pitchFamily="34" charset="0"/>
              <a:buChar char="•"/>
            </a:pPr>
            <a:r>
              <a:rPr lang="en-US" dirty="0"/>
              <a:t>Efficiently interleaving the STAR, </a:t>
            </a:r>
            <a:r>
              <a:rPr lang="en-US" dirty="0" err="1"/>
              <a:t>CeC</a:t>
            </a:r>
            <a:r>
              <a:rPr lang="en-US" dirty="0"/>
              <a:t>, APEX, and Collider development efforts.</a:t>
            </a:r>
          </a:p>
          <a:p>
            <a:pPr marL="285750" indent="-285750">
              <a:buFont typeface="Arial" panose="020B0604020202020204" pitchFamily="34" charset="0"/>
              <a:buChar char="•"/>
            </a:pPr>
            <a:r>
              <a:rPr lang="en-US" dirty="0"/>
              <a:t>Siemens MG. Testing plan and views about possibly putting online.</a:t>
            </a:r>
          </a:p>
        </p:txBody>
      </p:sp>
      <p:sp>
        <p:nvSpPr>
          <p:cNvPr id="4" name="TextBox 3">
            <a:extLst>
              <a:ext uri="{FF2B5EF4-FFF2-40B4-BE49-F238E27FC236}">
                <a16:creationId xmlns:a16="http://schemas.microsoft.com/office/drawing/2014/main" id="{7C91EDF6-FB35-6E4C-B8F1-0B11B8EFD9ED}"/>
              </a:ext>
            </a:extLst>
          </p:cNvPr>
          <p:cNvSpPr txBox="1"/>
          <p:nvPr/>
        </p:nvSpPr>
        <p:spPr>
          <a:xfrm>
            <a:off x="2133600" y="228600"/>
            <a:ext cx="4114800" cy="523220"/>
          </a:xfrm>
          <a:prstGeom prst="rect">
            <a:avLst/>
          </a:prstGeom>
          <a:noFill/>
        </p:spPr>
        <p:txBody>
          <a:bodyPr wrap="square" rtlCol="0">
            <a:spAutoFit/>
          </a:bodyPr>
          <a:lstStyle/>
          <a:p>
            <a:r>
              <a:rPr lang="en-US" sz="2800" dirty="0"/>
              <a:t>Discussion Topics for Today</a:t>
            </a:r>
          </a:p>
        </p:txBody>
      </p:sp>
      <p:sp>
        <p:nvSpPr>
          <p:cNvPr id="5" name="TextBox 4">
            <a:extLst>
              <a:ext uri="{FF2B5EF4-FFF2-40B4-BE49-F238E27FC236}">
                <a16:creationId xmlns:a16="http://schemas.microsoft.com/office/drawing/2014/main" id="{9076DA74-3285-484F-8E44-B82B7A15C94A}"/>
              </a:ext>
            </a:extLst>
          </p:cNvPr>
          <p:cNvSpPr txBox="1"/>
          <p:nvPr/>
        </p:nvSpPr>
        <p:spPr>
          <a:xfrm>
            <a:off x="533400" y="2743200"/>
            <a:ext cx="8382000" cy="430887"/>
          </a:xfrm>
          <a:prstGeom prst="rect">
            <a:avLst/>
          </a:prstGeom>
          <a:noFill/>
        </p:spPr>
        <p:txBody>
          <a:bodyPr wrap="square" rtlCol="0">
            <a:spAutoFit/>
          </a:bodyPr>
          <a:lstStyle/>
          <a:p>
            <a:r>
              <a:rPr lang="en-US" sz="2200" dirty="0">
                <a:solidFill>
                  <a:srgbClr val="0000FF"/>
                </a:solidFill>
              </a:rPr>
              <a:t>Focused meeting to discuss possible extension of the run</a:t>
            </a:r>
          </a:p>
        </p:txBody>
      </p:sp>
      <p:sp>
        <p:nvSpPr>
          <p:cNvPr id="6" name="TextBox 5">
            <a:extLst>
              <a:ext uri="{FF2B5EF4-FFF2-40B4-BE49-F238E27FC236}">
                <a16:creationId xmlns:a16="http://schemas.microsoft.com/office/drawing/2014/main" id="{8F3E6FA7-F9DF-4B48-8AF7-BADC4EDA05FD}"/>
              </a:ext>
            </a:extLst>
          </p:cNvPr>
          <p:cNvSpPr txBox="1"/>
          <p:nvPr/>
        </p:nvSpPr>
        <p:spPr>
          <a:xfrm>
            <a:off x="762000" y="3429000"/>
            <a:ext cx="7772400" cy="3139321"/>
          </a:xfrm>
          <a:prstGeom prst="rect">
            <a:avLst/>
          </a:prstGeom>
          <a:noFill/>
        </p:spPr>
        <p:txBody>
          <a:bodyPr wrap="square" rtlCol="0">
            <a:spAutoFit/>
          </a:bodyPr>
          <a:lstStyle/>
          <a:p>
            <a:pPr marL="285750" indent="-285750">
              <a:buFont typeface="Arial" panose="020B0604020202020204" pitchFamily="34" charset="0"/>
              <a:buChar char="•"/>
            </a:pPr>
            <a:r>
              <a:rPr lang="en-US" dirty="0"/>
              <a:t>Meeting will be at 5 pm on Thursday 2/24. </a:t>
            </a:r>
          </a:p>
          <a:p>
            <a:pPr marL="285750" indent="-285750">
              <a:buFont typeface="Arial" panose="020B0604020202020204" pitchFamily="34" charset="0"/>
              <a:buChar char="•"/>
            </a:pPr>
            <a:r>
              <a:rPr lang="en-US" dirty="0"/>
              <a:t>Goal is to discuss the impacts of possibly extending beam operations for the current run by two weeks (from 4/4 to 4/18). N.B. The final decision will only be made with agreement from the ONP.</a:t>
            </a:r>
          </a:p>
          <a:p>
            <a:pPr marL="285750" indent="-285750">
              <a:buFont typeface="Arial" panose="020B0604020202020204" pitchFamily="34" charset="0"/>
              <a:buChar char="•"/>
            </a:pPr>
            <a:r>
              <a:rPr lang="en-US" dirty="0"/>
              <a:t>Expected presentations/comments from/on </a:t>
            </a:r>
            <a:r>
              <a:rPr lang="en-US" dirty="0">
                <a:solidFill>
                  <a:srgbClr val="7030A0"/>
                </a:solidFill>
              </a:rPr>
              <a:t>(</a:t>
            </a:r>
            <a:r>
              <a:rPr lang="en-US" i="1" dirty="0">
                <a:solidFill>
                  <a:srgbClr val="7030A0"/>
                </a:solidFill>
              </a:rPr>
              <a:t>settling on presenters</a:t>
            </a:r>
            <a:r>
              <a:rPr lang="en-US" dirty="0">
                <a:solidFill>
                  <a:srgbClr val="7030A0"/>
                </a:solidFill>
              </a:rPr>
              <a:t>)</a:t>
            </a:r>
            <a:r>
              <a:rPr lang="en-US" dirty="0"/>
              <a:t>:</a:t>
            </a:r>
          </a:p>
          <a:p>
            <a:r>
              <a:rPr lang="en-US" dirty="0"/>
              <a:t>	- Collider					V. </a:t>
            </a:r>
            <a:r>
              <a:rPr lang="en-US" dirty="0" err="1"/>
              <a:t>Schoefer</a:t>
            </a:r>
            <a:endParaRPr lang="en-US" dirty="0"/>
          </a:p>
          <a:p>
            <a:r>
              <a:rPr lang="en-US" dirty="0"/>
              <a:t>	- STAR</a:t>
            </a:r>
          </a:p>
          <a:p>
            <a:r>
              <a:rPr lang="en-US" dirty="0"/>
              <a:t>	- </a:t>
            </a:r>
            <a:r>
              <a:rPr lang="en-US" dirty="0" err="1"/>
              <a:t>CeC</a:t>
            </a:r>
            <a:r>
              <a:rPr lang="en-US" dirty="0"/>
              <a:t>					V. </a:t>
            </a:r>
            <a:r>
              <a:rPr lang="en-US" dirty="0" err="1"/>
              <a:t>Litvonenko</a:t>
            </a:r>
            <a:endParaRPr lang="en-US" dirty="0"/>
          </a:p>
          <a:p>
            <a:r>
              <a:rPr lang="en-US" dirty="0"/>
              <a:t>	- APEX					Y. Luo</a:t>
            </a:r>
          </a:p>
          <a:p>
            <a:r>
              <a:rPr lang="en-US" dirty="0"/>
              <a:t>	- </a:t>
            </a:r>
            <a:r>
              <a:rPr lang="en-US" dirty="0" err="1"/>
              <a:t>sPHENIX</a:t>
            </a:r>
            <a:endParaRPr lang="en-US" dirty="0"/>
          </a:p>
          <a:p>
            <a:r>
              <a:rPr lang="en-US" dirty="0"/>
              <a:t>	- Blue snake removal, repair, and replacement</a:t>
            </a:r>
          </a:p>
        </p:txBody>
      </p:sp>
    </p:spTree>
    <p:extLst>
      <p:ext uri="{BB962C8B-B14F-4D97-AF65-F5344CB8AC3E}">
        <p14:creationId xmlns:p14="http://schemas.microsoft.com/office/powerpoint/2010/main" val="3426503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3" name="TextBox 2">
            <a:extLst>
              <a:ext uri="{FF2B5EF4-FFF2-40B4-BE49-F238E27FC236}">
                <a16:creationId xmlns:a16="http://schemas.microsoft.com/office/drawing/2014/main" id="{3A06FCA7-9B30-8341-BBAF-2985DCC20487}"/>
              </a:ext>
            </a:extLst>
          </p:cNvPr>
          <p:cNvSpPr txBox="1"/>
          <p:nvPr/>
        </p:nvSpPr>
        <p:spPr>
          <a:xfrm>
            <a:off x="609600" y="1295400"/>
            <a:ext cx="8229600" cy="923330"/>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AOB</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A2A097-7754-2945-966D-1544DD1109E5}"/>
              </a:ext>
            </a:extLst>
          </p:cNvPr>
          <p:cNvSpPr>
            <a:spLocks noGrp="1"/>
          </p:cNvSpPr>
          <p:nvPr>
            <p:ph type="sldNum" sz="quarter" idx="12"/>
          </p:nvPr>
        </p:nvSpPr>
        <p:spPr/>
        <p:txBody>
          <a:bodyPr/>
          <a:lstStyle/>
          <a:p>
            <a:fld id="{7FC64F02-E3EE-4CF4-A6CF-7A417C496906}" type="slidenum">
              <a:rPr lang="en-US" smtClean="0"/>
              <a:t>5</a:t>
            </a:fld>
            <a:endParaRPr lang="en-US"/>
          </a:p>
        </p:txBody>
      </p:sp>
    </p:spTree>
    <p:extLst>
      <p:ext uri="{BB962C8B-B14F-4D97-AF65-F5344CB8AC3E}">
        <p14:creationId xmlns:p14="http://schemas.microsoft.com/office/powerpoint/2010/main" val="405062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8588D9-B32E-F44D-BBBE-6CE805246C9F}"/>
              </a:ext>
            </a:extLst>
          </p:cNvPr>
          <p:cNvSpPr>
            <a:spLocks noGrp="1"/>
          </p:cNvSpPr>
          <p:nvPr>
            <p:ph type="sldNum" sz="quarter" idx="12"/>
          </p:nvPr>
        </p:nvSpPr>
        <p:spPr/>
        <p:txBody>
          <a:bodyPr/>
          <a:lstStyle/>
          <a:p>
            <a:fld id="{7FC64F02-E3EE-4CF4-A6CF-7A417C496906}" type="slidenum">
              <a:rPr lang="en-US" smtClean="0"/>
              <a:t>6</a:t>
            </a:fld>
            <a:endParaRPr lang="en-US"/>
          </a:p>
        </p:txBody>
      </p:sp>
      <p:pic>
        <p:nvPicPr>
          <p:cNvPr id="4" name="Picture 3" descr="Calendar&#10;&#10;Description automatically generated">
            <a:extLst>
              <a:ext uri="{FF2B5EF4-FFF2-40B4-BE49-F238E27FC236}">
                <a16:creationId xmlns:a16="http://schemas.microsoft.com/office/drawing/2014/main" id="{2E76DC83-1274-5842-A7FE-2E2C5AB781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965200"/>
            <a:ext cx="7429500" cy="4927600"/>
          </a:xfrm>
          <a:prstGeom prst="rect">
            <a:avLst/>
          </a:prstGeom>
        </p:spPr>
      </p:pic>
      <p:sp>
        <p:nvSpPr>
          <p:cNvPr id="5" name="TextBox 4">
            <a:extLst>
              <a:ext uri="{FF2B5EF4-FFF2-40B4-BE49-F238E27FC236}">
                <a16:creationId xmlns:a16="http://schemas.microsoft.com/office/drawing/2014/main" id="{F88970F0-4F11-B247-A1D4-1E7B9356C88C}"/>
              </a:ext>
            </a:extLst>
          </p:cNvPr>
          <p:cNvSpPr txBox="1"/>
          <p:nvPr/>
        </p:nvSpPr>
        <p:spPr>
          <a:xfrm>
            <a:off x="2362200" y="376535"/>
            <a:ext cx="4648200" cy="461665"/>
          </a:xfrm>
          <a:prstGeom prst="rect">
            <a:avLst/>
          </a:prstGeom>
          <a:noFill/>
        </p:spPr>
        <p:txBody>
          <a:bodyPr wrap="square" rtlCol="0">
            <a:spAutoFit/>
          </a:bodyPr>
          <a:lstStyle/>
          <a:p>
            <a:r>
              <a:rPr lang="en-US" sz="2400" dirty="0"/>
              <a:t>Calendar for first 6 months of 2022.</a:t>
            </a:r>
          </a:p>
        </p:txBody>
      </p:sp>
      <p:sp>
        <p:nvSpPr>
          <p:cNvPr id="6" name="Oval 5">
            <a:extLst>
              <a:ext uri="{FF2B5EF4-FFF2-40B4-BE49-F238E27FC236}">
                <a16:creationId xmlns:a16="http://schemas.microsoft.com/office/drawing/2014/main" id="{9B85FBF6-72C4-2445-9D5D-D717FBEB8C12}"/>
              </a:ext>
            </a:extLst>
          </p:cNvPr>
          <p:cNvSpPr/>
          <p:nvPr/>
        </p:nvSpPr>
        <p:spPr>
          <a:xfrm>
            <a:off x="4191000" y="22860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71AF6CB-DCBA-7342-92A8-883895EBC298}"/>
              </a:ext>
            </a:extLst>
          </p:cNvPr>
          <p:cNvSpPr/>
          <p:nvPr/>
        </p:nvSpPr>
        <p:spPr>
          <a:xfrm>
            <a:off x="990600" y="59436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5A218EC-5B64-1945-85CB-0BF30D6C63C4}"/>
              </a:ext>
            </a:extLst>
          </p:cNvPr>
          <p:cNvSpPr txBox="1"/>
          <p:nvPr/>
        </p:nvSpPr>
        <p:spPr>
          <a:xfrm>
            <a:off x="1447800" y="5943600"/>
            <a:ext cx="1828800" cy="369332"/>
          </a:xfrm>
          <a:prstGeom prst="rect">
            <a:avLst/>
          </a:prstGeom>
          <a:noFill/>
        </p:spPr>
        <p:txBody>
          <a:bodyPr wrap="square" rtlCol="0">
            <a:spAutoFit/>
          </a:bodyPr>
          <a:lstStyle/>
          <a:p>
            <a:r>
              <a:rPr lang="en-US" dirty="0"/>
              <a:t>Today’s date</a:t>
            </a:r>
          </a:p>
        </p:txBody>
      </p:sp>
      <p:sp>
        <p:nvSpPr>
          <p:cNvPr id="8" name="Regular Pentagon 7">
            <a:extLst>
              <a:ext uri="{FF2B5EF4-FFF2-40B4-BE49-F238E27FC236}">
                <a16:creationId xmlns:a16="http://schemas.microsoft.com/office/drawing/2014/main" id="{87139CA4-E84E-0E46-A1EF-6EC949E00AFF}"/>
              </a:ext>
            </a:extLst>
          </p:cNvPr>
          <p:cNvSpPr>
            <a:spLocks noChangeAspect="1"/>
          </p:cNvSpPr>
          <p:nvPr/>
        </p:nvSpPr>
        <p:spPr>
          <a:xfrm>
            <a:off x="4587891" y="5959491"/>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gular Pentagon 8">
            <a:extLst>
              <a:ext uri="{FF2B5EF4-FFF2-40B4-BE49-F238E27FC236}">
                <a16:creationId xmlns:a16="http://schemas.microsoft.com/office/drawing/2014/main" id="{258A8810-00A0-EE41-A014-626856B2582F}"/>
              </a:ext>
            </a:extLst>
          </p:cNvPr>
          <p:cNvSpPr>
            <a:spLocks noChangeAspect="1"/>
          </p:cNvSpPr>
          <p:nvPr/>
        </p:nvSpPr>
        <p:spPr>
          <a:xfrm>
            <a:off x="1311291" y="4343400"/>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20192D9-192E-024B-A47D-E5E64259F24B}"/>
              </a:ext>
            </a:extLst>
          </p:cNvPr>
          <p:cNvSpPr/>
          <p:nvPr/>
        </p:nvSpPr>
        <p:spPr>
          <a:xfrm>
            <a:off x="4954946" y="6031468"/>
            <a:ext cx="3350854" cy="369332"/>
          </a:xfrm>
          <a:prstGeom prst="rect">
            <a:avLst/>
          </a:prstGeom>
        </p:spPr>
        <p:txBody>
          <a:bodyPr wrap="none">
            <a:spAutoFit/>
          </a:bodyPr>
          <a:lstStyle/>
          <a:p>
            <a:r>
              <a:rPr lang="en-US" dirty="0">
                <a:solidFill>
                  <a:srgbClr val="7030A0"/>
                </a:solidFill>
              </a:rPr>
              <a:t>Current date for end of beam Ops</a:t>
            </a:r>
          </a:p>
        </p:txBody>
      </p:sp>
    </p:spTree>
    <p:extLst>
      <p:ext uri="{BB962C8B-B14F-4D97-AF65-F5344CB8AC3E}">
        <p14:creationId xmlns:p14="http://schemas.microsoft.com/office/powerpoint/2010/main" val="2081853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E3B12C-9022-2943-9471-2C852BCD4F6E}"/>
              </a:ext>
            </a:extLst>
          </p:cNvPr>
          <p:cNvSpPr>
            <a:spLocks noGrp="1"/>
          </p:cNvSpPr>
          <p:nvPr>
            <p:ph type="sldNum" sz="quarter" idx="12"/>
          </p:nvPr>
        </p:nvSpPr>
        <p:spPr/>
        <p:txBody>
          <a:bodyPr/>
          <a:lstStyle/>
          <a:p>
            <a:fld id="{7FC64F02-E3EE-4CF4-A6CF-7A417C496906}" type="slidenum">
              <a:rPr lang="en-US" smtClean="0"/>
              <a:t>7</a:t>
            </a:fld>
            <a:endParaRPr lang="en-US"/>
          </a:p>
        </p:txBody>
      </p:sp>
      <p:sp>
        <p:nvSpPr>
          <p:cNvPr id="6" name="TextBox 5">
            <a:extLst>
              <a:ext uri="{FF2B5EF4-FFF2-40B4-BE49-F238E27FC236}">
                <a16:creationId xmlns:a16="http://schemas.microsoft.com/office/drawing/2014/main" id="{52243363-E35F-BF46-A445-433F11FFC444}"/>
              </a:ext>
            </a:extLst>
          </p:cNvPr>
          <p:cNvSpPr txBox="1"/>
          <p:nvPr/>
        </p:nvSpPr>
        <p:spPr>
          <a:xfrm>
            <a:off x="381000" y="381000"/>
            <a:ext cx="8458200" cy="400110"/>
          </a:xfrm>
          <a:prstGeom prst="rect">
            <a:avLst/>
          </a:prstGeom>
          <a:noFill/>
        </p:spPr>
        <p:txBody>
          <a:bodyPr wrap="square" rtlCol="0">
            <a:spAutoFit/>
          </a:bodyPr>
          <a:lstStyle/>
          <a:p>
            <a:r>
              <a:rPr lang="en-US" sz="2000" b="1" dirty="0">
                <a:solidFill>
                  <a:srgbClr val="0000FF"/>
                </a:solidFill>
              </a:rPr>
              <a:t>Program Advisory Committee (PAC) recommendations on the 2022 RHIC Run</a:t>
            </a:r>
          </a:p>
        </p:txBody>
      </p:sp>
      <p:sp>
        <p:nvSpPr>
          <p:cNvPr id="7" name="TextBox 6">
            <a:extLst>
              <a:ext uri="{FF2B5EF4-FFF2-40B4-BE49-F238E27FC236}">
                <a16:creationId xmlns:a16="http://schemas.microsoft.com/office/drawing/2014/main" id="{3B242FD6-811B-F741-9285-7B51DA5AE823}"/>
              </a:ext>
            </a:extLst>
          </p:cNvPr>
          <p:cNvSpPr txBox="1"/>
          <p:nvPr/>
        </p:nvSpPr>
        <p:spPr>
          <a:xfrm>
            <a:off x="914400" y="838200"/>
            <a:ext cx="7696200" cy="4801314"/>
          </a:xfrm>
          <a:prstGeom prst="rect">
            <a:avLst/>
          </a:prstGeom>
          <a:noFill/>
        </p:spPr>
        <p:txBody>
          <a:bodyPr wrap="square" rtlCol="0">
            <a:spAutoFit/>
          </a:bodyPr>
          <a:lstStyle/>
          <a:p>
            <a:r>
              <a:rPr lang="en-US" b="1" dirty="0"/>
              <a:t>2.2 Discussion and Recommendations for RHIC Run 22 </a:t>
            </a:r>
            <a:endParaRPr lang="en-US" dirty="0"/>
          </a:p>
          <a:p>
            <a:pPr algn="just"/>
            <a:r>
              <a:rPr lang="en-US" dirty="0"/>
              <a:t>The Run 22 BUR of a transversely polarized </a:t>
            </a:r>
            <a:r>
              <a:rPr lang="en-US" i="1" dirty="0"/>
              <a:t>pp </a:t>
            </a:r>
            <a:r>
              <a:rPr lang="en-US" dirty="0"/>
              <a:t>run at 510 GeV with the STAR Forward Upgrade represents a unique opportunity to address important issues in spin physics and will allow exploration of the regimes of low and high-</a:t>
            </a:r>
            <a:r>
              <a:rPr lang="en-US" i="1" dirty="0"/>
              <a:t>x </a:t>
            </a:r>
            <a:r>
              <a:rPr lang="en-US" dirty="0"/>
              <a:t>physics with unprecedented precision. New results anticipated for Run 22 with the Forward Upgrade can have important impacts on the planning for EIC, as well as on the interpretation of EIC data. </a:t>
            </a:r>
            <a:r>
              <a:rPr lang="en-US" i="1" dirty="0"/>
              <a:t>The PAC strongly endorses the STAR Run 22 BUR. </a:t>
            </a:r>
            <a:endParaRPr lang="en-US" dirty="0"/>
          </a:p>
          <a:p>
            <a:r>
              <a:rPr lang="en-US" dirty="0"/>
              <a:t>				. </a:t>
            </a:r>
          </a:p>
          <a:p>
            <a:r>
              <a:rPr lang="en-US" dirty="0"/>
              <a:t>				.	</a:t>
            </a:r>
          </a:p>
          <a:p>
            <a:r>
              <a:rPr lang="en-US" dirty="0"/>
              <a:t>				.</a:t>
            </a:r>
          </a:p>
          <a:p>
            <a:pPr algn="just"/>
            <a:r>
              <a:rPr lang="en-US" dirty="0"/>
              <a:t>If Run 22 were to be reduced from 20 to 18 weeks that would result in at least a 15% reduction of the integrated luminosity and have a very detrimental effect on the prospects of achieving all the physics goals. Given that the </a:t>
            </a:r>
            <a:r>
              <a:rPr lang="en-US" dirty="0" err="1"/>
              <a:t>CeC</a:t>
            </a:r>
            <a:r>
              <a:rPr lang="en-US" dirty="0"/>
              <a:t> beam time would additionally reduce the STAR run by 2.6 weeks, this would have further negative effects on the physics </a:t>
            </a:r>
            <a:r>
              <a:rPr lang="en-US" dirty="0" err="1"/>
              <a:t>programme</a:t>
            </a:r>
            <a:r>
              <a:rPr lang="en-US" dirty="0"/>
              <a:t>. C-AD is strongly encouraged to optimize RHIC operations to fulfill the goals of both </a:t>
            </a:r>
            <a:r>
              <a:rPr lang="en-US" dirty="0" err="1"/>
              <a:t>CeC</a:t>
            </a:r>
            <a:r>
              <a:rPr lang="en-US" dirty="0"/>
              <a:t> and STAR. </a:t>
            </a:r>
          </a:p>
        </p:txBody>
      </p:sp>
      <p:sp>
        <p:nvSpPr>
          <p:cNvPr id="8" name="TextBox 7">
            <a:extLst>
              <a:ext uri="{FF2B5EF4-FFF2-40B4-BE49-F238E27FC236}">
                <a16:creationId xmlns:a16="http://schemas.microsoft.com/office/drawing/2014/main" id="{77E52903-F1AC-1248-8336-F1729FB332BA}"/>
              </a:ext>
            </a:extLst>
          </p:cNvPr>
          <p:cNvSpPr txBox="1"/>
          <p:nvPr/>
        </p:nvSpPr>
        <p:spPr>
          <a:xfrm>
            <a:off x="914400" y="6094740"/>
            <a:ext cx="7620000" cy="523220"/>
          </a:xfrm>
          <a:prstGeom prst="rect">
            <a:avLst/>
          </a:prstGeom>
          <a:noFill/>
        </p:spPr>
        <p:txBody>
          <a:bodyPr wrap="square" rtlCol="0">
            <a:spAutoFit/>
          </a:bodyPr>
          <a:lstStyle/>
          <a:p>
            <a:r>
              <a:rPr lang="en-US" sz="1400" i="1" dirty="0"/>
              <a:t>What is shown here are the first and eighth paragraphs from the PAC report concerning the 2022 RHIC run. The other paragraphs of the section deal with physics, as opposed to operations topics.</a:t>
            </a:r>
          </a:p>
        </p:txBody>
      </p:sp>
    </p:spTree>
    <p:extLst>
      <p:ext uri="{BB962C8B-B14F-4D97-AF65-F5344CB8AC3E}">
        <p14:creationId xmlns:p14="http://schemas.microsoft.com/office/powerpoint/2010/main" val="253086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EE247E-6C99-114C-9B0F-F9A4DE562CFB}">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48394</TotalTime>
  <Words>784</Words>
  <Application>Microsoft Macintosh PowerPoint</Application>
  <PresentationFormat>On-screen Show (4:3)</PresentationFormat>
  <Paragraphs>105</Paragraphs>
  <Slides>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532</cp:revision>
  <cp:lastPrinted>2019-06-04T16:44:52Z</cp:lastPrinted>
  <dcterms:created xsi:type="dcterms:W3CDTF">2012-11-13T13:37:07Z</dcterms:created>
  <dcterms:modified xsi:type="dcterms:W3CDTF">2022-02-22T18:45:35Z</dcterms:modified>
</cp:coreProperties>
</file>