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a:srgbClr val="08F90D"/>
    <a:srgbClr val="177C16"/>
    <a:srgbClr val="0000FF"/>
    <a:srgbClr val="F9E407"/>
    <a:srgbClr val="FD01FD"/>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4"/>
    <p:restoredTop sz="96703"/>
  </p:normalViewPr>
  <p:slideViewPr>
    <p:cSldViewPr>
      <p:cViewPr>
        <p:scale>
          <a:sx n="130" d="100"/>
          <a:sy n="130" d="100"/>
        </p:scale>
        <p:origin x="504" y="4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3/15/22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3/15/22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3/15/22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3/15/22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3/15/22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March 15,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8162014" cy="646331"/>
          </a:xfrm>
          <a:prstGeom prst="rect">
            <a:avLst/>
          </a:prstGeom>
          <a:noFill/>
        </p:spPr>
        <p:txBody>
          <a:bodyPr wrap="square" rtlCol="0">
            <a:spAutoFit/>
          </a:bodyPr>
          <a:lstStyle/>
          <a:p>
            <a:r>
              <a:rPr lang="en-US" i="1" dirty="0"/>
              <a:t>N.B. This Schedule </a:t>
            </a:r>
            <a:r>
              <a:rPr lang="en-US" i="1" dirty="0">
                <a:solidFill>
                  <a:srgbClr val="008F00"/>
                </a:solidFill>
              </a:rPr>
              <a:t>(without the two-week extension)</a:t>
            </a:r>
            <a:r>
              <a:rPr lang="en-US" i="1" dirty="0"/>
              <a:t>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30352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seventeen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fifteen weeks </a:t>
            </a:r>
            <a:r>
              <a:rPr lang="en-US" dirty="0"/>
              <a:t>and one day past the November 29</a:t>
            </a:r>
            <a:r>
              <a:rPr lang="en-US" baseline="30000" dirty="0"/>
              <a:t>th</a:t>
            </a:r>
            <a:r>
              <a:rPr lang="en-US" dirty="0"/>
              <a:t> date where the Helium cooldown of the Yellow ring started.</a:t>
            </a:r>
          </a:p>
        </p:txBody>
      </p:sp>
      <p:sp>
        <p:nvSpPr>
          <p:cNvPr id="7" name="Rectangle 6">
            <a:extLst>
              <a:ext uri="{FF2B5EF4-FFF2-40B4-BE49-F238E27FC236}">
                <a16:creationId xmlns:a16="http://schemas.microsoft.com/office/drawing/2014/main" id="{F220C7CB-9C6B-3F46-BB91-AADE2BD4D7E7}"/>
              </a:ext>
            </a:extLst>
          </p:cNvPr>
          <p:cNvSpPr/>
          <p:nvPr/>
        </p:nvSpPr>
        <p:spPr>
          <a:xfrm>
            <a:off x="5454594" y="2377440"/>
            <a:ext cx="128016" cy="228600"/>
          </a:xfrm>
          <a:prstGeom prst="rect">
            <a:avLst/>
          </a:prstGeom>
          <a:solidFill>
            <a:srgbClr val="08F90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66BFC53-A2D8-7A4D-BE57-3CB41CFFDA0B}"/>
              </a:ext>
            </a:extLst>
          </p:cNvPr>
          <p:cNvCxnSpPr>
            <a:cxnSpLocks/>
          </p:cNvCxnSpPr>
          <p:nvPr/>
        </p:nvCxnSpPr>
        <p:spPr>
          <a:xfrm flipH="1">
            <a:off x="5638800" y="2514600"/>
            <a:ext cx="228600" cy="0"/>
          </a:xfrm>
          <a:prstGeom prst="straightConnector1">
            <a:avLst/>
          </a:prstGeom>
          <a:ln w="19050">
            <a:solidFill>
              <a:srgbClr val="008F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F23861B-3504-314B-9FBF-C4A0D21C37B5}"/>
              </a:ext>
            </a:extLst>
          </p:cNvPr>
          <p:cNvSpPr txBox="1"/>
          <p:nvPr/>
        </p:nvSpPr>
        <p:spPr>
          <a:xfrm>
            <a:off x="5880123" y="2362200"/>
            <a:ext cx="2654277" cy="523220"/>
          </a:xfrm>
          <a:prstGeom prst="rect">
            <a:avLst/>
          </a:prstGeom>
          <a:noFill/>
        </p:spPr>
        <p:txBody>
          <a:bodyPr wrap="square" rtlCol="0">
            <a:spAutoFit/>
          </a:bodyPr>
          <a:lstStyle/>
          <a:p>
            <a:r>
              <a:rPr lang="en-US" sz="1400" dirty="0">
                <a:solidFill>
                  <a:srgbClr val="008F00"/>
                </a:solidFill>
              </a:rPr>
              <a:t>Two-week extension</a:t>
            </a:r>
          </a:p>
          <a:p>
            <a:r>
              <a:rPr lang="en-US" sz="1400" dirty="0">
                <a:solidFill>
                  <a:srgbClr val="008F00"/>
                </a:solidFill>
              </a:rPr>
              <a:t>New end date April 18</a:t>
            </a:r>
            <a:r>
              <a:rPr lang="en-US" sz="1400" baseline="30000" dirty="0">
                <a:solidFill>
                  <a:srgbClr val="008F00"/>
                </a:solidFill>
              </a:rPr>
              <a:t>th</a:t>
            </a:r>
            <a:endParaRPr lang="en-US" sz="1400" dirty="0">
              <a:solidFill>
                <a:srgbClr val="008F00"/>
              </a:solidFill>
            </a:endParaRP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4160520" y="3943604"/>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43592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585323"/>
          </a:xfrm>
          <a:prstGeom prst="rect">
            <a:avLst/>
          </a:prstGeom>
        </p:spPr>
        <p:txBody>
          <a:bodyPr wrap="square">
            <a:spAutoFit/>
          </a:bodyPr>
          <a:lstStyle/>
          <a:p>
            <a:r>
              <a:rPr lang="en-US" b="1" dirty="0"/>
              <a:t>Discussion topics. Continuing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a:p>
            <a:pPr marL="742950" lvl="1" indent="-285750">
              <a:buFont typeface="Arial" panose="020B0604020202020204" pitchFamily="34" charset="0"/>
              <a:buChar char="•"/>
            </a:pPr>
            <a:r>
              <a:rPr lang="en-US" dirty="0">
                <a:solidFill>
                  <a:srgbClr val="0000FF"/>
                </a:solidFill>
              </a:rPr>
              <a:t>Discussion of possible ideas to adapt our operations/scheduling model to adapt to the higher rate and length of failures this year.</a:t>
            </a:r>
          </a:p>
          <a:p>
            <a:pPr marL="285750" indent="-285750">
              <a:buFont typeface="Arial" panose="020B0604020202020204" pitchFamily="34" charset="0"/>
              <a:buChar char="•"/>
            </a:pPr>
            <a:r>
              <a:rPr lang="en-US" dirty="0"/>
              <a:t>Plans for use of the recent two-week extension of the run.</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685800" y="3620869"/>
            <a:ext cx="7315200" cy="646331"/>
          </a:xfrm>
          <a:prstGeom prst="rect">
            <a:avLst/>
          </a:prstGeom>
          <a:noFill/>
        </p:spPr>
        <p:txBody>
          <a:bodyPr wrap="square" rtlCol="0">
            <a:spAutoFit/>
          </a:bodyPr>
          <a:lstStyle/>
          <a:p>
            <a:r>
              <a:rPr lang="en-US" b="1" dirty="0"/>
              <a:t>Current status of the STAR Physics program progress:</a:t>
            </a:r>
            <a:endParaRPr lang="en-US" dirty="0"/>
          </a:p>
          <a:p>
            <a:pPr marL="285750" indent="-285750">
              <a:buFontTx/>
              <a:buChar char="-"/>
            </a:pPr>
            <a:r>
              <a:rPr lang="en-US" dirty="0"/>
              <a:t>The STAR has currently reached about 55% of the FOM goal (~65.8/120).</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6675120" y="2039112"/>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35024" y="4837176"/>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48514</TotalTime>
  <Words>724</Words>
  <Application>Microsoft Macintosh PowerPoint</Application>
  <PresentationFormat>On-screen Show (4:3)</PresentationFormat>
  <Paragraphs>100</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540</cp:revision>
  <cp:lastPrinted>2019-06-04T16:44:52Z</cp:lastPrinted>
  <dcterms:created xsi:type="dcterms:W3CDTF">2012-11-13T13:37:07Z</dcterms:created>
  <dcterms:modified xsi:type="dcterms:W3CDTF">2022-03-15T15:10:02Z</dcterms:modified>
</cp:coreProperties>
</file>