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C16"/>
    <a:srgbClr val="0000FF"/>
    <a:srgbClr val="008F00"/>
    <a:srgbClr val="08F90D"/>
    <a:srgbClr val="F9E407"/>
    <a:srgbClr val="FD01FD"/>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p:restoredTop sz="96703"/>
  </p:normalViewPr>
  <p:slideViewPr>
    <p:cSldViewPr>
      <p:cViewPr varScale="1">
        <p:scale>
          <a:sx n="176" d="100"/>
          <a:sy n="176" d="100"/>
        </p:scale>
        <p:origin x="34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3/29/22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3/29/22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3/29/22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3/29/22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3/29/22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3/29/22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3/29/22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662541"/>
          </a:xfrm>
          <a:prstGeom prst="rect">
            <a:avLst/>
          </a:prstGeom>
          <a:noFill/>
        </p:spPr>
        <p:txBody>
          <a:bodyPr wrap="square" rtlCol="0">
            <a:spAutoFit/>
          </a:bodyPr>
          <a:lstStyle/>
          <a:p>
            <a:pPr algn="ctr"/>
            <a:r>
              <a:rPr lang="en-US" sz="3200" b="1" dirty="0"/>
              <a:t>Run 22 RHIC Machine/Experiments Meeting</a:t>
            </a:r>
          </a:p>
          <a:p>
            <a:pPr algn="ctr"/>
            <a:r>
              <a:rPr lang="en-US" sz="1600" i="1" dirty="0"/>
              <a:t>March 29,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Vernier Scans/ZDC cross section status and update	   - A. Drees</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079"/>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8162014" cy="646331"/>
          </a:xfrm>
          <a:prstGeom prst="rect">
            <a:avLst/>
          </a:prstGeom>
          <a:noFill/>
        </p:spPr>
        <p:txBody>
          <a:bodyPr wrap="square" rtlCol="0">
            <a:spAutoFit/>
          </a:bodyPr>
          <a:lstStyle/>
          <a:p>
            <a:r>
              <a:rPr lang="en-US" i="1" dirty="0"/>
              <a:t>N.B. This Schedule </a:t>
            </a:r>
            <a:r>
              <a:rPr lang="en-US" i="1" dirty="0">
                <a:solidFill>
                  <a:srgbClr val="008F00"/>
                </a:solidFill>
              </a:rPr>
              <a:t>(without the two-week extension)</a:t>
            </a:r>
            <a:r>
              <a:rPr lang="en-US" i="1" dirty="0"/>
              <a:t>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358384"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978326" cy="1477328"/>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nineteen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seventeen weeks </a:t>
            </a:r>
            <a:r>
              <a:rPr lang="en-US" dirty="0"/>
              <a:t>and one day past the November 29</a:t>
            </a:r>
            <a:r>
              <a:rPr lang="en-US" baseline="30000" dirty="0"/>
              <a:t>th</a:t>
            </a:r>
            <a:r>
              <a:rPr lang="en-US" dirty="0"/>
              <a:t> date where the Helium cooldown of the Yellow ring started.</a:t>
            </a:r>
          </a:p>
          <a:p>
            <a:pPr marL="285750" indent="-285750">
              <a:buFont typeface="Arial" panose="020B0604020202020204" pitchFamily="34" charset="0"/>
              <a:buChar char="•"/>
            </a:pPr>
            <a:r>
              <a:rPr lang="en-US" dirty="0"/>
              <a:t>~ </a:t>
            </a:r>
            <a:r>
              <a:rPr lang="en-US" dirty="0">
                <a:solidFill>
                  <a:srgbClr val="177C16"/>
                </a:solidFill>
              </a:rPr>
              <a:t>20 days </a:t>
            </a:r>
            <a:r>
              <a:rPr lang="en-US" dirty="0"/>
              <a:t>to go until the end of beam operations on Monday morning, April 18</a:t>
            </a:r>
            <a:r>
              <a:rPr lang="en-US" baseline="30000" dirty="0"/>
              <a:t>th</a:t>
            </a:r>
            <a:r>
              <a:rPr lang="en-US" dirty="0"/>
              <a:t>.</a:t>
            </a:r>
          </a:p>
        </p:txBody>
      </p:sp>
      <p:sp>
        <p:nvSpPr>
          <p:cNvPr id="7" name="Rectangle 6">
            <a:extLst>
              <a:ext uri="{FF2B5EF4-FFF2-40B4-BE49-F238E27FC236}">
                <a16:creationId xmlns:a16="http://schemas.microsoft.com/office/drawing/2014/main" id="{F220C7CB-9C6B-3F46-BB91-AADE2BD4D7E7}"/>
              </a:ext>
            </a:extLst>
          </p:cNvPr>
          <p:cNvSpPr/>
          <p:nvPr/>
        </p:nvSpPr>
        <p:spPr>
          <a:xfrm>
            <a:off x="5454594" y="2377440"/>
            <a:ext cx="128016" cy="228600"/>
          </a:xfrm>
          <a:prstGeom prst="rect">
            <a:avLst/>
          </a:prstGeom>
          <a:solidFill>
            <a:srgbClr val="08F90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866BFC53-A2D8-7A4D-BE57-3CB41CFFDA0B}"/>
              </a:ext>
            </a:extLst>
          </p:cNvPr>
          <p:cNvCxnSpPr>
            <a:cxnSpLocks/>
          </p:cNvCxnSpPr>
          <p:nvPr/>
        </p:nvCxnSpPr>
        <p:spPr>
          <a:xfrm flipH="1">
            <a:off x="5638800" y="2514600"/>
            <a:ext cx="228600" cy="0"/>
          </a:xfrm>
          <a:prstGeom prst="straightConnector1">
            <a:avLst/>
          </a:prstGeom>
          <a:ln w="19050">
            <a:solidFill>
              <a:srgbClr val="008F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F23861B-3504-314B-9FBF-C4A0D21C37B5}"/>
              </a:ext>
            </a:extLst>
          </p:cNvPr>
          <p:cNvSpPr txBox="1"/>
          <p:nvPr/>
        </p:nvSpPr>
        <p:spPr>
          <a:xfrm>
            <a:off x="5880123" y="2362200"/>
            <a:ext cx="2654277" cy="523220"/>
          </a:xfrm>
          <a:prstGeom prst="rect">
            <a:avLst/>
          </a:prstGeom>
          <a:noFill/>
        </p:spPr>
        <p:txBody>
          <a:bodyPr wrap="square" rtlCol="0">
            <a:spAutoFit/>
          </a:bodyPr>
          <a:lstStyle/>
          <a:p>
            <a:r>
              <a:rPr lang="en-US" sz="1400" dirty="0">
                <a:solidFill>
                  <a:srgbClr val="008F00"/>
                </a:solidFill>
              </a:rPr>
              <a:t>Two-week extension</a:t>
            </a:r>
          </a:p>
          <a:p>
            <a:r>
              <a:rPr lang="en-US" sz="1400" dirty="0">
                <a:solidFill>
                  <a:srgbClr val="008F00"/>
                </a:solidFill>
              </a:rPr>
              <a:t>New end date April 18</a:t>
            </a:r>
            <a:r>
              <a:rPr lang="en-US" sz="1400" baseline="30000" dirty="0">
                <a:solidFill>
                  <a:srgbClr val="008F00"/>
                </a:solidFill>
              </a:rPr>
              <a:t>th</a:t>
            </a:r>
            <a:endParaRPr lang="en-US" sz="1400" dirty="0">
              <a:solidFill>
                <a:srgbClr val="008F00"/>
              </a:solidFill>
            </a:endParaRP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4160520" y="4477004"/>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6">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43592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Current 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762000" y="711875"/>
            <a:ext cx="7924800" cy="2308324"/>
          </a:xfrm>
          <a:prstGeom prst="rect">
            <a:avLst/>
          </a:prstGeom>
        </p:spPr>
        <p:txBody>
          <a:bodyPr wrap="square">
            <a:spAutoFit/>
          </a:bodyPr>
          <a:lstStyle/>
          <a:p>
            <a:r>
              <a:rPr lang="en-US" b="1" dirty="0"/>
              <a:t>Discussion topics. Continuing questions are:</a:t>
            </a:r>
            <a:endParaRPr lang="en-US" dirty="0"/>
          </a:p>
          <a:p>
            <a:pPr marL="285750" indent="-285750">
              <a:buFont typeface="Arial" panose="020B0604020202020204" pitchFamily="34" charset="0"/>
              <a:buChar char="•"/>
            </a:pPr>
            <a:r>
              <a:rPr lang="en-US" dirty="0"/>
              <a:t>Understanding any tilts to the polarization direction at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endParaRPr lang="en-US" dirty="0">
              <a:solidFill>
                <a:srgbClr val="0000FF"/>
              </a:solidFill>
            </a:endParaRPr>
          </a:p>
          <a:p>
            <a:pPr marL="285750" indent="-285750">
              <a:buFont typeface="Arial" panose="020B0604020202020204" pitchFamily="34" charset="0"/>
              <a:buChar char="•"/>
            </a:pPr>
            <a:r>
              <a:rPr lang="en-US" dirty="0"/>
              <a:t>Discussion of any special tasks/efforts (e.g. calibration runs, magnet current tests, etc.) needed before the end of beam operations.</a:t>
            </a:r>
          </a:p>
          <a:p>
            <a:pPr marL="285750" indent="-285750">
              <a:buFont typeface="Arial" panose="020B0604020202020204" pitchFamily="34" charset="0"/>
              <a:buChar char="•"/>
            </a:pPr>
            <a:r>
              <a:rPr lang="en-US" dirty="0">
                <a:solidFill>
                  <a:srgbClr val="0000FF"/>
                </a:solidFill>
              </a:rPr>
              <a:t>Update and discussion about the current status of the Vernier Scan/ZDC cross section/luminosity status.</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685800" y="3163669"/>
            <a:ext cx="7315200" cy="646331"/>
          </a:xfrm>
          <a:prstGeom prst="rect">
            <a:avLst/>
          </a:prstGeom>
          <a:noFill/>
        </p:spPr>
        <p:txBody>
          <a:bodyPr wrap="square" rtlCol="0">
            <a:spAutoFit/>
          </a:bodyPr>
          <a:lstStyle/>
          <a:p>
            <a:r>
              <a:rPr lang="en-US" b="1" dirty="0"/>
              <a:t>Current status of the STAR Physics program progress:</a:t>
            </a:r>
            <a:endParaRPr lang="en-US" dirty="0"/>
          </a:p>
          <a:p>
            <a:pPr marL="285750" indent="-285750">
              <a:buFontTx/>
              <a:buChar char="-"/>
            </a:pPr>
            <a:r>
              <a:rPr lang="en-US" dirty="0"/>
              <a:t>The STAR has currently reached about ~68% of the FOM goal (~81.3/120).</a:t>
            </a:r>
          </a:p>
        </p:txBody>
      </p:sp>
      <p:pic>
        <p:nvPicPr>
          <p:cNvPr id="6" name="Picture 5">
            <a:extLst>
              <a:ext uri="{FF2B5EF4-FFF2-40B4-BE49-F238E27FC236}">
                <a16:creationId xmlns:a16="http://schemas.microsoft.com/office/drawing/2014/main" id="{F6A925C1-54BF-E148-9543-9411C0212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9951" y="3810000"/>
            <a:ext cx="3879850" cy="2866834"/>
          </a:xfrm>
          <a:prstGeom prst="rect">
            <a:avLst/>
          </a:prstGeom>
        </p:spPr>
      </p:pic>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6675120" y="2039112"/>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35024" y="4837176"/>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48561</TotalTime>
  <Words>756</Words>
  <Application>Microsoft Macintosh PowerPoint</Application>
  <PresentationFormat>On-screen Show (4:3)</PresentationFormat>
  <Paragraphs>101</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545</cp:revision>
  <cp:lastPrinted>2019-06-04T16:44:52Z</cp:lastPrinted>
  <dcterms:created xsi:type="dcterms:W3CDTF">2012-11-13T13:37:07Z</dcterms:created>
  <dcterms:modified xsi:type="dcterms:W3CDTF">2022-03-29T15:35:43Z</dcterms:modified>
</cp:coreProperties>
</file>