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2" r:id="rId2"/>
    <p:sldId id="256" r:id="rId3"/>
    <p:sldId id="323" r:id="rId4"/>
    <p:sldId id="324" r:id="rId5"/>
    <p:sldId id="322" r:id="rId6"/>
    <p:sldId id="30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9E407"/>
    <a:srgbClr val="177C16"/>
    <a:srgbClr val="FD01FD"/>
    <a:srgbClr val="FF2600"/>
    <a:srgbClr val="008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215"/>
    <p:restoredTop sz="82895"/>
  </p:normalViewPr>
  <p:slideViewPr>
    <p:cSldViewPr>
      <p:cViewPr varScale="1">
        <p:scale>
          <a:sx n="93" d="100"/>
          <a:sy n="93" d="100"/>
        </p:scale>
        <p:origin x="216" y="7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6FC21-FE0E-46DC-87FE-CA3E97921399}" type="datetimeFigureOut">
              <a:rPr lang="en-US" smtClean="0"/>
              <a:t>11/30/21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E6248E-72B7-457C-8CB3-9BEF87B01B1B}" type="slidenum">
              <a:rPr lang="en-US" smtClean="0"/>
              <a:t>‹#›</a:t>
            </a:fld>
            <a:endParaRPr lang="en-US"/>
          </a:p>
        </p:txBody>
      </p:sp>
    </p:spTree>
    <p:extLst>
      <p:ext uri="{BB962C8B-B14F-4D97-AF65-F5344CB8AC3E}">
        <p14:creationId xmlns:p14="http://schemas.microsoft.com/office/powerpoint/2010/main" val="710648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1</a:t>
            </a:fld>
            <a:endParaRPr lang="en-US"/>
          </a:p>
        </p:txBody>
      </p:sp>
    </p:spTree>
    <p:extLst>
      <p:ext uri="{BB962C8B-B14F-4D97-AF65-F5344CB8AC3E}">
        <p14:creationId xmlns:p14="http://schemas.microsoft.com/office/powerpoint/2010/main" val="2548543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9E6248E-72B7-457C-8CB3-9BEF87B01B1B}" type="slidenum">
              <a:rPr lang="en-US" smtClean="0"/>
              <a:t>5</a:t>
            </a:fld>
            <a:endParaRPr lang="en-US"/>
          </a:p>
        </p:txBody>
      </p:sp>
    </p:spTree>
    <p:extLst>
      <p:ext uri="{BB962C8B-B14F-4D97-AF65-F5344CB8AC3E}">
        <p14:creationId xmlns:p14="http://schemas.microsoft.com/office/powerpoint/2010/main" val="2449955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6</a:t>
            </a:fld>
            <a:endParaRPr lang="en-US"/>
          </a:p>
        </p:txBody>
      </p:sp>
    </p:spTree>
    <p:extLst>
      <p:ext uri="{BB962C8B-B14F-4D97-AF65-F5344CB8AC3E}">
        <p14:creationId xmlns:p14="http://schemas.microsoft.com/office/powerpoint/2010/main" val="919063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159CED-551A-EE43-B91E-856E5CE6018F}" type="datetime1">
              <a:rPr lang="en-US" smtClean="0"/>
              <a:t>11/30/21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102717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38F36F-906F-D54A-92F7-AD2CC4147CF7}" type="datetime1">
              <a:rPr lang="en-US" smtClean="0"/>
              <a:t>11/30/21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04204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8F938E-A07B-8149-8CEF-7C340E669209}" type="datetime1">
              <a:rPr lang="en-US" smtClean="0"/>
              <a:t>11/30/21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39516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5C9D71-5EB8-EA4C-9355-C0EC91578871}" type="datetime1">
              <a:rPr lang="en-US" smtClean="0"/>
              <a:t>11/30/21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84078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493E42-A7F4-FD40-8E8A-8656C61EC2B5}" type="datetime1">
              <a:rPr lang="en-US" smtClean="0"/>
              <a:t>11/30/21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257675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ED8046-0A5B-7C40-811E-D82516D75334}" type="datetime1">
              <a:rPr lang="en-US" smtClean="0"/>
              <a:t>11/30/21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767601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E815F0-0D2D-924A-9C8C-296BA7D78A5C}" type="datetime1">
              <a:rPr lang="en-US" smtClean="0"/>
              <a:t>11/30/21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42752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875DF4-6D68-3348-8503-028BC2888B0C}" type="datetime1">
              <a:rPr lang="en-US" smtClean="0"/>
              <a:t>11/30/21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531061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B03E8-436E-E547-A747-780BFAE1C8F3}" type="datetime1">
              <a:rPr lang="en-US" smtClean="0"/>
              <a:t>11/30/21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444148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1E02E2-D285-A941-8C84-6392352BC20C}" type="datetime1">
              <a:rPr lang="en-US" smtClean="0"/>
              <a:t>11/30/21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3729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A29D06-C374-5744-ADFB-1D3DC82BF1DF}" type="datetime1">
              <a:rPr lang="en-US" smtClean="0"/>
              <a:t>11/30/21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81350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87A07-D96C-CD44-A838-9EA1210891C6}" type="datetime1">
              <a:rPr lang="en-US" smtClean="0"/>
              <a:t>11/30/21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64F02-E3EE-4CF4-A6CF-7A417C496906}" type="slidenum">
              <a:rPr lang="en-US" smtClean="0"/>
              <a:t>‹#›</a:t>
            </a:fld>
            <a:endParaRPr lang="en-US"/>
          </a:p>
        </p:txBody>
      </p:sp>
    </p:spTree>
    <p:extLst>
      <p:ext uri="{BB962C8B-B14F-4D97-AF65-F5344CB8AC3E}">
        <p14:creationId xmlns:p14="http://schemas.microsoft.com/office/powerpoint/2010/main" val="4112092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453958"/>
            <a:ext cx="8382000" cy="3046988"/>
          </a:xfrm>
          <a:prstGeom prst="rect">
            <a:avLst/>
          </a:prstGeom>
          <a:noFill/>
        </p:spPr>
        <p:txBody>
          <a:bodyPr wrap="square" rtlCol="0">
            <a:spAutoFit/>
          </a:bodyPr>
          <a:lstStyle/>
          <a:p>
            <a:pPr algn="ctr"/>
            <a:r>
              <a:rPr lang="en-US" sz="3200" b="1" dirty="0"/>
              <a:t>Run 22 RHIC Machine/Experiments Meeting</a:t>
            </a:r>
          </a:p>
          <a:p>
            <a:pPr algn="ctr"/>
            <a:r>
              <a:rPr lang="en-US" sz="1600" i="1" dirty="0"/>
              <a:t>November 30, 2021</a:t>
            </a:r>
          </a:p>
          <a:p>
            <a:r>
              <a:rPr lang="en-US" sz="2400" b="1" dirty="0">
                <a:solidFill>
                  <a:srgbClr val="0000FF"/>
                </a:solidFill>
              </a:rPr>
              <a:t>Agenda:</a:t>
            </a:r>
          </a:p>
          <a:p>
            <a:endParaRPr lang="en-US" sz="2000" b="1" dirty="0"/>
          </a:p>
          <a:p>
            <a:pPr marL="342900" indent="-342900">
              <a:buFont typeface="Arial" panose="020B0604020202020204" pitchFamily="34" charset="0"/>
              <a:buChar char="•"/>
            </a:pPr>
            <a:r>
              <a:rPr lang="en-US" sz="2000" dirty="0"/>
              <a:t>Welcome and Overall schedule for the FY 22 RHIC run	   - W. Christie</a:t>
            </a:r>
            <a:endParaRPr lang="en-US" dirty="0"/>
          </a:p>
          <a:p>
            <a:pPr marL="342900" indent="-342900">
              <a:buFont typeface="Arial" panose="020B0604020202020204" pitchFamily="34" charset="0"/>
              <a:buChar char="•"/>
            </a:pPr>
            <a:r>
              <a:rPr lang="en-US" sz="2000" dirty="0">
                <a:latin typeface="Calibri" panose="020F0502020204030204" pitchFamily="34" charset="0"/>
              </a:rPr>
              <a:t>STAR status, schedule, and update			</a:t>
            </a:r>
            <a:r>
              <a:rPr lang="en-US" sz="2000" dirty="0"/>
              <a:t>   - J.H. Lee</a:t>
            </a:r>
          </a:p>
          <a:p>
            <a:pPr marL="342900" indent="-342900">
              <a:buFont typeface="Arial" panose="020B0604020202020204" pitchFamily="34" charset="0"/>
              <a:buChar char="•"/>
            </a:pPr>
            <a:r>
              <a:rPr lang="en-US" sz="2000" dirty="0" err="1"/>
              <a:t>CeC</a:t>
            </a:r>
            <a:r>
              <a:rPr lang="en-US" sz="2000" dirty="0"/>
              <a:t> </a:t>
            </a:r>
            <a:r>
              <a:rPr lang="en-US" sz="2000" dirty="0">
                <a:latin typeface="Calibri" panose="020F0502020204030204" pitchFamily="34" charset="0"/>
              </a:rPr>
              <a:t>status, schedule, and update			   - I. </a:t>
            </a:r>
            <a:r>
              <a:rPr lang="en-US" sz="2000" dirty="0" err="1">
                <a:latin typeface="Calibri" panose="020F0502020204030204" pitchFamily="34" charset="0"/>
              </a:rPr>
              <a:t>Pinayev</a:t>
            </a:r>
            <a:endParaRPr lang="en-US" sz="2000" dirty="0"/>
          </a:p>
          <a:p>
            <a:pPr marL="342900" indent="-342900">
              <a:buFont typeface="Arial" panose="020B0604020202020204" pitchFamily="34" charset="0"/>
              <a:buChar char="•"/>
            </a:pPr>
            <a:r>
              <a:rPr lang="en-US" sz="2000" dirty="0">
                <a:latin typeface="Calibri" panose="020F0502020204030204" pitchFamily="34" charset="0"/>
              </a:rPr>
              <a:t>RHIC status, schedule, and update 		</a:t>
            </a:r>
            <a:r>
              <a:rPr lang="en-US" sz="2000" dirty="0"/>
              <a:t>	   - V. </a:t>
            </a:r>
            <a:r>
              <a:rPr lang="en-US" sz="2000" dirty="0" err="1"/>
              <a:t>Schoefer</a:t>
            </a:r>
            <a:endParaRPr lang="en-US" sz="2000" dirty="0"/>
          </a:p>
          <a:p>
            <a:pPr marL="342900" indent="-342900">
              <a:buFont typeface="Arial" panose="020B0604020202020204" pitchFamily="34" charset="0"/>
              <a:buChar char="•"/>
            </a:pPr>
            <a:r>
              <a:rPr lang="en-US" sz="2000" dirty="0"/>
              <a:t>All Other Business (AOB)</a:t>
            </a:r>
          </a:p>
        </p:txBody>
      </p:sp>
      <p:sp>
        <p:nvSpPr>
          <p:cNvPr id="4" name="Slide Number Placeholder 3">
            <a:extLst>
              <a:ext uri="{FF2B5EF4-FFF2-40B4-BE49-F238E27FC236}">
                <a16:creationId xmlns:a16="http://schemas.microsoft.com/office/drawing/2014/main" id="{2F586897-14AF-BE42-88F3-6398232D2B4D}"/>
              </a:ext>
            </a:extLst>
          </p:cNvPr>
          <p:cNvSpPr>
            <a:spLocks noGrp="1"/>
          </p:cNvSpPr>
          <p:nvPr>
            <p:ph type="sldNum" sz="quarter" idx="12"/>
          </p:nvPr>
        </p:nvSpPr>
        <p:spPr/>
        <p:txBody>
          <a:bodyPr/>
          <a:lstStyle/>
          <a:p>
            <a:fld id="{7FC64F02-E3EE-4CF4-A6CF-7A417C496906}" type="slidenum">
              <a:rPr lang="en-US" smtClean="0"/>
              <a:t>1</a:t>
            </a:fld>
            <a:endParaRPr lang="en-US"/>
          </a:p>
        </p:txBody>
      </p:sp>
      <p:graphicFrame>
        <p:nvGraphicFramePr>
          <p:cNvPr id="6" name="Table 5">
            <a:extLst>
              <a:ext uri="{FF2B5EF4-FFF2-40B4-BE49-F238E27FC236}">
                <a16:creationId xmlns:a16="http://schemas.microsoft.com/office/drawing/2014/main" id="{2C5E4F09-C895-E249-B00D-CD9D822FA530}"/>
              </a:ext>
            </a:extLst>
          </p:cNvPr>
          <p:cNvGraphicFramePr>
            <a:graphicFrameLocks noGrp="1"/>
          </p:cNvGraphicFramePr>
          <p:nvPr>
            <p:extLst>
              <p:ext uri="{D42A27DB-BD31-4B8C-83A1-F6EECF244321}">
                <p14:modId xmlns:p14="http://schemas.microsoft.com/office/powerpoint/2010/main" val="2959304304"/>
              </p:ext>
            </p:extLst>
          </p:nvPr>
        </p:nvGraphicFramePr>
        <p:xfrm>
          <a:off x="1676400" y="4462691"/>
          <a:ext cx="5136515" cy="167640"/>
        </p:xfrm>
        <a:graphic>
          <a:graphicData uri="http://schemas.openxmlformats.org/drawingml/2006/table">
            <a:tbl>
              <a:tblPr/>
              <a:tblGrid>
                <a:gridCol w="5136515">
                  <a:extLst>
                    <a:ext uri="{9D8B030D-6E8A-4147-A177-3AD203B41FA5}">
                      <a16:colId xmlns:a16="http://schemas.microsoft.com/office/drawing/2014/main" val="2113789894"/>
                    </a:ext>
                  </a:extLst>
                </a:gridCol>
              </a:tblGrid>
              <a:tr h="0">
                <a:tc>
                  <a:txBody>
                    <a:bodyPr/>
                    <a:lstStyle/>
                    <a:p>
                      <a:pPr marL="0" marR="0">
                        <a:spcBef>
                          <a:spcPts val="0"/>
                        </a:spcBef>
                        <a:spcAft>
                          <a:spcPts val="0"/>
                        </a:spcAft>
                      </a:pPr>
                      <a:endParaRPr lang="en-US" sz="1100" dirty="0">
                        <a:effectLst/>
                        <a:latin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809537578"/>
                  </a:ext>
                </a:extLst>
              </a:tr>
            </a:tbl>
          </a:graphicData>
        </a:graphic>
      </p:graphicFrame>
    </p:spTree>
    <p:extLst>
      <p:ext uri="{BB962C8B-B14F-4D97-AF65-F5344CB8AC3E}">
        <p14:creationId xmlns:p14="http://schemas.microsoft.com/office/powerpoint/2010/main" val="346111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7A4C42-B4B1-5849-AE55-68D6E0B993F3}"/>
              </a:ext>
            </a:extLst>
          </p:cNvPr>
          <p:cNvSpPr/>
          <p:nvPr/>
        </p:nvSpPr>
        <p:spPr>
          <a:xfrm>
            <a:off x="262297" y="1726833"/>
            <a:ext cx="510076" cy="338554"/>
          </a:xfrm>
          <a:prstGeom prst="rect">
            <a:avLst/>
          </a:prstGeom>
        </p:spPr>
        <p:txBody>
          <a:bodyPr wrap="none">
            <a:spAutoFit/>
          </a:bodyPr>
          <a:lstStyle/>
          <a:p>
            <a:r>
              <a:rPr lang="en-US" sz="1600" dirty="0">
                <a:solidFill>
                  <a:srgbClr val="0000FF"/>
                </a:solidFill>
              </a:rPr>
              <a:t>SD1</a:t>
            </a:r>
          </a:p>
        </p:txBody>
      </p:sp>
      <p:sp>
        <p:nvSpPr>
          <p:cNvPr id="14" name="TextBox 13">
            <a:extLst>
              <a:ext uri="{FF2B5EF4-FFF2-40B4-BE49-F238E27FC236}">
                <a16:creationId xmlns:a16="http://schemas.microsoft.com/office/drawing/2014/main" id="{7AEAC32E-DD25-DD49-9C3A-E320C491FD14}"/>
              </a:ext>
            </a:extLst>
          </p:cNvPr>
          <p:cNvSpPr txBox="1"/>
          <p:nvPr/>
        </p:nvSpPr>
        <p:spPr>
          <a:xfrm>
            <a:off x="2235505" y="248082"/>
            <a:ext cx="4689566" cy="461665"/>
          </a:xfrm>
          <a:prstGeom prst="rect">
            <a:avLst/>
          </a:prstGeom>
          <a:noFill/>
        </p:spPr>
        <p:txBody>
          <a:bodyPr wrap="square" rtlCol="0">
            <a:spAutoFit/>
          </a:bodyPr>
          <a:lstStyle/>
          <a:p>
            <a:r>
              <a:rPr lang="en-US" sz="2400" dirty="0">
                <a:solidFill>
                  <a:srgbClr val="0000FF"/>
                </a:solidFill>
              </a:rPr>
              <a:t>Rough Look at Long Term Schedule</a:t>
            </a:r>
          </a:p>
        </p:txBody>
      </p:sp>
      <p:graphicFrame>
        <p:nvGraphicFramePr>
          <p:cNvPr id="15" name="Table 14">
            <a:extLst>
              <a:ext uri="{FF2B5EF4-FFF2-40B4-BE49-F238E27FC236}">
                <a16:creationId xmlns:a16="http://schemas.microsoft.com/office/drawing/2014/main" id="{BCD0BA13-EA02-7442-882A-879E2F9A1BDC}"/>
              </a:ext>
            </a:extLst>
          </p:cNvPr>
          <p:cNvGraphicFramePr>
            <a:graphicFrameLocks noGrp="1"/>
          </p:cNvGraphicFramePr>
          <p:nvPr>
            <p:extLst>
              <p:ext uri="{D42A27DB-BD31-4B8C-83A1-F6EECF244321}">
                <p14:modId xmlns:p14="http://schemas.microsoft.com/office/powerpoint/2010/main" val="3484925080"/>
              </p:ext>
            </p:extLst>
          </p:nvPr>
        </p:nvGraphicFramePr>
        <p:xfrm>
          <a:off x="784670" y="1666545"/>
          <a:ext cx="1831308" cy="695374"/>
        </p:xfrm>
        <a:graphic>
          <a:graphicData uri="http://schemas.openxmlformats.org/drawingml/2006/table">
            <a:tbl>
              <a:tblPr firstRow="1" bandRow="1">
                <a:tableStyleId>{5C22544A-7EE6-4342-B048-85BDC9FD1C3A}</a:tableStyleId>
              </a:tblPr>
              <a:tblGrid>
                <a:gridCol w="305218">
                  <a:extLst>
                    <a:ext uri="{9D8B030D-6E8A-4147-A177-3AD203B41FA5}">
                      <a16:colId xmlns:a16="http://schemas.microsoft.com/office/drawing/2014/main" val="190711467"/>
                    </a:ext>
                  </a:extLst>
                </a:gridCol>
                <a:gridCol w="305218">
                  <a:extLst>
                    <a:ext uri="{9D8B030D-6E8A-4147-A177-3AD203B41FA5}">
                      <a16:colId xmlns:a16="http://schemas.microsoft.com/office/drawing/2014/main" val="3497012468"/>
                    </a:ext>
                  </a:extLst>
                </a:gridCol>
                <a:gridCol w="305218">
                  <a:extLst>
                    <a:ext uri="{9D8B030D-6E8A-4147-A177-3AD203B41FA5}">
                      <a16:colId xmlns:a16="http://schemas.microsoft.com/office/drawing/2014/main" val="855989061"/>
                    </a:ext>
                  </a:extLst>
                </a:gridCol>
                <a:gridCol w="305218">
                  <a:extLst>
                    <a:ext uri="{9D8B030D-6E8A-4147-A177-3AD203B41FA5}">
                      <a16:colId xmlns:a16="http://schemas.microsoft.com/office/drawing/2014/main" val="3811118123"/>
                    </a:ext>
                  </a:extLst>
                </a:gridCol>
                <a:gridCol w="305218">
                  <a:extLst>
                    <a:ext uri="{9D8B030D-6E8A-4147-A177-3AD203B41FA5}">
                      <a16:colId xmlns:a16="http://schemas.microsoft.com/office/drawing/2014/main" val="3073190950"/>
                    </a:ext>
                  </a:extLst>
                </a:gridCol>
                <a:gridCol w="305218">
                  <a:extLst>
                    <a:ext uri="{9D8B030D-6E8A-4147-A177-3AD203B41FA5}">
                      <a16:colId xmlns:a16="http://schemas.microsoft.com/office/drawing/2014/main" val="165717518"/>
                    </a:ext>
                  </a:extLst>
                </a:gridCol>
              </a:tblGrid>
              <a:tr h="346157">
                <a:tc gridSpan="6">
                  <a:txBody>
                    <a:bodyPr/>
                    <a:lstStyle/>
                    <a:p>
                      <a:pPr algn="ctr"/>
                      <a:r>
                        <a:rPr lang="en-US" sz="1400" b="1" dirty="0">
                          <a:solidFill>
                            <a:srgbClr val="0000FF"/>
                          </a:solidFill>
                        </a:rPr>
                        <a:t>2021 Run </a:t>
                      </a:r>
                      <a:r>
                        <a:rPr lang="en-US" sz="1200" b="0" dirty="0">
                          <a:solidFill>
                            <a:schemeClr val="tx1"/>
                          </a:solidFill>
                        </a:rPr>
                        <a:t>(24 </a:t>
                      </a:r>
                      <a:r>
                        <a:rPr lang="en-US" sz="1200" b="0" dirty="0" err="1">
                          <a:solidFill>
                            <a:schemeClr val="tx1"/>
                          </a:solidFill>
                        </a:rPr>
                        <a:t>wks</a:t>
                      </a:r>
                      <a:r>
                        <a:rPr lang="en-US" sz="1200" b="0" dirty="0">
                          <a:solidFill>
                            <a:schemeClr val="tx1"/>
                          </a:solidFill>
                        </a:rPr>
                        <a:t>)</a:t>
                      </a:r>
                    </a:p>
                    <a:p>
                      <a:pPr algn="ctr"/>
                      <a:r>
                        <a:rPr lang="en-US" sz="1200" b="0" dirty="0">
                          <a:solidFill>
                            <a:schemeClr val="tx1"/>
                          </a:solidFill>
                        </a:rPr>
                        <a:t> 1/25 – 7/12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07694">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sp>
        <p:nvSpPr>
          <p:cNvPr id="8" name="TextBox 7">
            <a:extLst>
              <a:ext uri="{FF2B5EF4-FFF2-40B4-BE49-F238E27FC236}">
                <a16:creationId xmlns:a16="http://schemas.microsoft.com/office/drawing/2014/main" id="{584AAFF2-32D8-C048-960B-C9265B50ED48}"/>
              </a:ext>
            </a:extLst>
          </p:cNvPr>
          <p:cNvSpPr txBox="1"/>
          <p:nvPr/>
        </p:nvSpPr>
        <p:spPr>
          <a:xfrm>
            <a:off x="383336" y="3916491"/>
            <a:ext cx="7561592" cy="338554"/>
          </a:xfrm>
          <a:prstGeom prst="rect">
            <a:avLst/>
          </a:prstGeom>
          <a:noFill/>
        </p:spPr>
        <p:txBody>
          <a:bodyPr wrap="square" rtlCol="0">
            <a:spAutoFit/>
          </a:bodyPr>
          <a:lstStyle/>
          <a:p>
            <a:endParaRPr lang="en-US" sz="1600" b="1" dirty="0">
              <a:solidFill>
                <a:srgbClr val="0432FF"/>
              </a:solidFill>
            </a:endParaRPr>
          </a:p>
        </p:txBody>
      </p:sp>
      <p:cxnSp>
        <p:nvCxnSpPr>
          <p:cNvPr id="18" name="Straight Arrow Connector 17">
            <a:extLst>
              <a:ext uri="{FF2B5EF4-FFF2-40B4-BE49-F238E27FC236}">
                <a16:creationId xmlns:a16="http://schemas.microsoft.com/office/drawing/2014/main" id="{68F7B4D9-2495-BA45-826E-9AD5E66F6C00}"/>
              </a:ext>
            </a:extLst>
          </p:cNvPr>
          <p:cNvCxnSpPr>
            <a:cxnSpLocks/>
          </p:cNvCxnSpPr>
          <p:nvPr/>
        </p:nvCxnSpPr>
        <p:spPr>
          <a:xfrm>
            <a:off x="262297" y="2128947"/>
            <a:ext cx="469223" cy="0"/>
          </a:xfrm>
          <a:prstGeom prst="straightConnector1">
            <a:avLst/>
          </a:prstGeom>
          <a:ln w="34925">
            <a:solidFill>
              <a:srgbClr val="0000FF"/>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
            <a:extLst>
              <a:ext uri="{FF2B5EF4-FFF2-40B4-BE49-F238E27FC236}">
                <a16:creationId xmlns:a16="http://schemas.microsoft.com/office/drawing/2014/main" id="{4B227F43-03E4-E646-9D40-EDC355A32086}"/>
              </a:ext>
            </a:extLst>
          </p:cNvPr>
          <p:cNvGraphicFramePr>
            <a:graphicFrameLocks noGrp="1"/>
          </p:cNvGraphicFramePr>
          <p:nvPr>
            <p:extLst>
              <p:ext uri="{D42A27DB-BD31-4B8C-83A1-F6EECF244321}">
                <p14:modId xmlns:p14="http://schemas.microsoft.com/office/powerpoint/2010/main" val="3353287919"/>
              </p:ext>
            </p:extLst>
          </p:nvPr>
        </p:nvGraphicFramePr>
        <p:xfrm>
          <a:off x="524786" y="861257"/>
          <a:ext cx="8280125" cy="741680"/>
        </p:xfrm>
        <a:graphic>
          <a:graphicData uri="http://schemas.openxmlformats.org/drawingml/2006/table">
            <a:tbl>
              <a:tblPr firstRow="1" bandRow="1">
                <a:tableStyleId>{2D5ABB26-0587-4C30-8999-92F81FD0307C}</a:tableStyleId>
              </a:tblPr>
              <a:tblGrid>
                <a:gridCol w="324016">
                  <a:extLst>
                    <a:ext uri="{9D8B030D-6E8A-4147-A177-3AD203B41FA5}">
                      <a16:colId xmlns:a16="http://schemas.microsoft.com/office/drawing/2014/main" val="4158353470"/>
                    </a:ext>
                  </a:extLst>
                </a:gridCol>
                <a:gridCol w="324015">
                  <a:extLst>
                    <a:ext uri="{9D8B030D-6E8A-4147-A177-3AD203B41FA5}">
                      <a16:colId xmlns:a16="http://schemas.microsoft.com/office/drawing/2014/main" val="3854091944"/>
                    </a:ext>
                  </a:extLst>
                </a:gridCol>
                <a:gridCol w="324016">
                  <a:extLst>
                    <a:ext uri="{9D8B030D-6E8A-4147-A177-3AD203B41FA5}">
                      <a16:colId xmlns:a16="http://schemas.microsoft.com/office/drawing/2014/main" val="2856831055"/>
                    </a:ext>
                  </a:extLst>
                </a:gridCol>
                <a:gridCol w="324016">
                  <a:extLst>
                    <a:ext uri="{9D8B030D-6E8A-4147-A177-3AD203B41FA5}">
                      <a16:colId xmlns:a16="http://schemas.microsoft.com/office/drawing/2014/main" val="3643387023"/>
                    </a:ext>
                  </a:extLst>
                </a:gridCol>
                <a:gridCol w="324015">
                  <a:extLst>
                    <a:ext uri="{9D8B030D-6E8A-4147-A177-3AD203B41FA5}">
                      <a16:colId xmlns:a16="http://schemas.microsoft.com/office/drawing/2014/main" val="2354491689"/>
                    </a:ext>
                  </a:extLst>
                </a:gridCol>
                <a:gridCol w="324016">
                  <a:extLst>
                    <a:ext uri="{9D8B030D-6E8A-4147-A177-3AD203B41FA5}">
                      <a16:colId xmlns:a16="http://schemas.microsoft.com/office/drawing/2014/main" val="2690070312"/>
                    </a:ext>
                  </a:extLst>
                </a:gridCol>
                <a:gridCol w="324016">
                  <a:extLst>
                    <a:ext uri="{9D8B030D-6E8A-4147-A177-3AD203B41FA5}">
                      <a16:colId xmlns:a16="http://schemas.microsoft.com/office/drawing/2014/main" val="57858526"/>
                    </a:ext>
                  </a:extLst>
                </a:gridCol>
                <a:gridCol w="324015">
                  <a:extLst>
                    <a:ext uri="{9D8B030D-6E8A-4147-A177-3AD203B41FA5}">
                      <a16:colId xmlns:a16="http://schemas.microsoft.com/office/drawing/2014/main" val="1997461118"/>
                    </a:ext>
                  </a:extLst>
                </a:gridCol>
                <a:gridCol w="324016">
                  <a:extLst>
                    <a:ext uri="{9D8B030D-6E8A-4147-A177-3AD203B41FA5}">
                      <a16:colId xmlns:a16="http://schemas.microsoft.com/office/drawing/2014/main" val="2131636924"/>
                    </a:ext>
                  </a:extLst>
                </a:gridCol>
                <a:gridCol w="324016">
                  <a:extLst>
                    <a:ext uri="{9D8B030D-6E8A-4147-A177-3AD203B41FA5}">
                      <a16:colId xmlns:a16="http://schemas.microsoft.com/office/drawing/2014/main" val="3346827934"/>
                    </a:ext>
                  </a:extLst>
                </a:gridCol>
                <a:gridCol w="324015">
                  <a:extLst>
                    <a:ext uri="{9D8B030D-6E8A-4147-A177-3AD203B41FA5}">
                      <a16:colId xmlns:a16="http://schemas.microsoft.com/office/drawing/2014/main" val="2945218509"/>
                    </a:ext>
                  </a:extLst>
                </a:gridCol>
                <a:gridCol w="324016">
                  <a:extLst>
                    <a:ext uri="{9D8B030D-6E8A-4147-A177-3AD203B41FA5}">
                      <a16:colId xmlns:a16="http://schemas.microsoft.com/office/drawing/2014/main" val="2490578115"/>
                    </a:ext>
                  </a:extLst>
                </a:gridCol>
                <a:gridCol w="315402">
                  <a:extLst>
                    <a:ext uri="{9D8B030D-6E8A-4147-A177-3AD203B41FA5}">
                      <a16:colId xmlns:a16="http://schemas.microsoft.com/office/drawing/2014/main" val="1573717745"/>
                    </a:ext>
                  </a:extLst>
                </a:gridCol>
                <a:gridCol w="315402">
                  <a:extLst>
                    <a:ext uri="{9D8B030D-6E8A-4147-A177-3AD203B41FA5}">
                      <a16:colId xmlns:a16="http://schemas.microsoft.com/office/drawing/2014/main" val="2887153507"/>
                    </a:ext>
                  </a:extLst>
                </a:gridCol>
                <a:gridCol w="315402">
                  <a:extLst>
                    <a:ext uri="{9D8B030D-6E8A-4147-A177-3AD203B41FA5}">
                      <a16:colId xmlns:a16="http://schemas.microsoft.com/office/drawing/2014/main" val="2226780683"/>
                    </a:ext>
                  </a:extLst>
                </a:gridCol>
                <a:gridCol w="315402">
                  <a:extLst>
                    <a:ext uri="{9D8B030D-6E8A-4147-A177-3AD203B41FA5}">
                      <a16:colId xmlns:a16="http://schemas.microsoft.com/office/drawing/2014/main" val="1197057169"/>
                    </a:ext>
                  </a:extLst>
                </a:gridCol>
                <a:gridCol w="315402">
                  <a:extLst>
                    <a:ext uri="{9D8B030D-6E8A-4147-A177-3AD203B41FA5}">
                      <a16:colId xmlns:a16="http://schemas.microsoft.com/office/drawing/2014/main" val="4069321513"/>
                    </a:ext>
                  </a:extLst>
                </a:gridCol>
                <a:gridCol w="315402">
                  <a:extLst>
                    <a:ext uri="{9D8B030D-6E8A-4147-A177-3AD203B41FA5}">
                      <a16:colId xmlns:a16="http://schemas.microsoft.com/office/drawing/2014/main" val="5822519"/>
                    </a:ext>
                  </a:extLst>
                </a:gridCol>
                <a:gridCol w="315402">
                  <a:extLst>
                    <a:ext uri="{9D8B030D-6E8A-4147-A177-3AD203B41FA5}">
                      <a16:colId xmlns:a16="http://schemas.microsoft.com/office/drawing/2014/main" val="379915062"/>
                    </a:ext>
                  </a:extLst>
                </a:gridCol>
                <a:gridCol w="315402">
                  <a:extLst>
                    <a:ext uri="{9D8B030D-6E8A-4147-A177-3AD203B41FA5}">
                      <a16:colId xmlns:a16="http://schemas.microsoft.com/office/drawing/2014/main" val="1273724194"/>
                    </a:ext>
                  </a:extLst>
                </a:gridCol>
                <a:gridCol w="315402">
                  <a:extLst>
                    <a:ext uri="{9D8B030D-6E8A-4147-A177-3AD203B41FA5}">
                      <a16:colId xmlns:a16="http://schemas.microsoft.com/office/drawing/2014/main" val="3049136021"/>
                    </a:ext>
                  </a:extLst>
                </a:gridCol>
                <a:gridCol w="315402">
                  <a:extLst>
                    <a:ext uri="{9D8B030D-6E8A-4147-A177-3AD203B41FA5}">
                      <a16:colId xmlns:a16="http://schemas.microsoft.com/office/drawing/2014/main" val="1407720419"/>
                    </a:ext>
                  </a:extLst>
                </a:gridCol>
                <a:gridCol w="315402">
                  <a:extLst>
                    <a:ext uri="{9D8B030D-6E8A-4147-A177-3AD203B41FA5}">
                      <a16:colId xmlns:a16="http://schemas.microsoft.com/office/drawing/2014/main" val="754078294"/>
                    </a:ext>
                  </a:extLst>
                </a:gridCol>
                <a:gridCol w="315402">
                  <a:extLst>
                    <a:ext uri="{9D8B030D-6E8A-4147-A177-3AD203B41FA5}">
                      <a16:colId xmlns:a16="http://schemas.microsoft.com/office/drawing/2014/main" val="3047742556"/>
                    </a:ext>
                  </a:extLst>
                </a:gridCol>
                <a:gridCol w="326003">
                  <a:extLst>
                    <a:ext uri="{9D8B030D-6E8A-4147-A177-3AD203B41FA5}">
                      <a16:colId xmlns:a16="http://schemas.microsoft.com/office/drawing/2014/main" val="1055748276"/>
                    </a:ext>
                  </a:extLst>
                </a:gridCol>
                <a:gridCol w="281110">
                  <a:extLst>
                    <a:ext uri="{9D8B030D-6E8A-4147-A177-3AD203B41FA5}">
                      <a16:colId xmlns:a16="http://schemas.microsoft.com/office/drawing/2014/main" val="1660995745"/>
                    </a:ext>
                  </a:extLst>
                </a:gridCol>
              </a:tblGrid>
              <a:tr h="370840">
                <a:tc gridSpan="12">
                  <a:txBody>
                    <a:bodyPr/>
                    <a:lstStyle/>
                    <a:p>
                      <a:pPr algn="ctr"/>
                      <a:r>
                        <a:rPr lang="en-US" dirty="0"/>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2">
                  <a:txBody>
                    <a:bodyPr/>
                    <a:lstStyle/>
                    <a:p>
                      <a:pPr algn="ctr"/>
                      <a:r>
                        <a:rPr lang="en-US" dirty="0"/>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r>
                        <a:rPr lang="en-US" sz="1600" dirty="0"/>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191051262"/>
                  </a:ext>
                </a:extLst>
              </a:tr>
              <a:tr h="370840">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0571309"/>
                  </a:ext>
                </a:extLst>
              </a:tr>
            </a:tbl>
          </a:graphicData>
        </a:graphic>
      </p:graphicFrame>
      <p:graphicFrame>
        <p:nvGraphicFramePr>
          <p:cNvPr id="17" name="Table 16">
            <a:extLst>
              <a:ext uri="{FF2B5EF4-FFF2-40B4-BE49-F238E27FC236}">
                <a16:creationId xmlns:a16="http://schemas.microsoft.com/office/drawing/2014/main" id="{E27C22CF-4D7E-BA4E-B3D2-15C049DA783B}"/>
              </a:ext>
            </a:extLst>
          </p:cNvPr>
          <p:cNvGraphicFramePr>
            <a:graphicFrameLocks noGrp="1"/>
          </p:cNvGraphicFramePr>
          <p:nvPr>
            <p:extLst>
              <p:ext uri="{D42A27DB-BD31-4B8C-83A1-F6EECF244321}">
                <p14:modId xmlns:p14="http://schemas.microsoft.com/office/powerpoint/2010/main" val="1913664088"/>
              </p:ext>
            </p:extLst>
          </p:nvPr>
        </p:nvGraphicFramePr>
        <p:xfrm>
          <a:off x="3964511" y="1662233"/>
          <a:ext cx="1490083" cy="699304"/>
        </p:xfrm>
        <a:graphic>
          <a:graphicData uri="http://schemas.openxmlformats.org/drawingml/2006/table">
            <a:tbl>
              <a:tblPr firstRow="1" bandRow="1">
                <a:tableStyleId>{5C22544A-7EE6-4342-B048-85BDC9FD1C3A}</a:tableStyleId>
              </a:tblPr>
              <a:tblGrid>
                <a:gridCol w="298017">
                  <a:extLst>
                    <a:ext uri="{9D8B030D-6E8A-4147-A177-3AD203B41FA5}">
                      <a16:colId xmlns:a16="http://schemas.microsoft.com/office/drawing/2014/main" val="190711467"/>
                    </a:ext>
                  </a:extLst>
                </a:gridCol>
                <a:gridCol w="298016">
                  <a:extLst>
                    <a:ext uri="{9D8B030D-6E8A-4147-A177-3AD203B41FA5}">
                      <a16:colId xmlns:a16="http://schemas.microsoft.com/office/drawing/2014/main" val="769398812"/>
                    </a:ext>
                  </a:extLst>
                </a:gridCol>
                <a:gridCol w="298017">
                  <a:extLst>
                    <a:ext uri="{9D8B030D-6E8A-4147-A177-3AD203B41FA5}">
                      <a16:colId xmlns:a16="http://schemas.microsoft.com/office/drawing/2014/main" val="3296289757"/>
                    </a:ext>
                  </a:extLst>
                </a:gridCol>
                <a:gridCol w="298016">
                  <a:extLst>
                    <a:ext uri="{9D8B030D-6E8A-4147-A177-3AD203B41FA5}">
                      <a16:colId xmlns:a16="http://schemas.microsoft.com/office/drawing/2014/main" val="584971359"/>
                    </a:ext>
                  </a:extLst>
                </a:gridCol>
                <a:gridCol w="298017">
                  <a:extLst>
                    <a:ext uri="{9D8B030D-6E8A-4147-A177-3AD203B41FA5}">
                      <a16:colId xmlns:a16="http://schemas.microsoft.com/office/drawing/2014/main" val="1482185514"/>
                    </a:ext>
                  </a:extLst>
                </a:gridCol>
              </a:tblGrid>
              <a:tr h="500891">
                <a:tc gridSpan="5">
                  <a:txBody>
                    <a:bodyPr/>
                    <a:lstStyle/>
                    <a:p>
                      <a:pPr algn="ctr"/>
                      <a:r>
                        <a:rPr lang="en-US" sz="1400" b="1" dirty="0">
                          <a:solidFill>
                            <a:srgbClr val="0000FF"/>
                          </a:solidFill>
                        </a:rPr>
                        <a:t>2022 Run </a:t>
                      </a:r>
                      <a:r>
                        <a:rPr lang="en-US" sz="1200" b="0" dirty="0">
                          <a:solidFill>
                            <a:schemeClr val="tx1"/>
                          </a:solidFill>
                        </a:rPr>
                        <a:t>(20 </a:t>
                      </a:r>
                      <a:r>
                        <a:rPr lang="en-US" sz="1200" b="0" dirty="0" err="1">
                          <a:solidFill>
                            <a:schemeClr val="tx1"/>
                          </a:solidFill>
                        </a:rPr>
                        <a:t>wks</a:t>
                      </a:r>
                      <a:r>
                        <a:rPr lang="en-US" sz="1200" b="0" dirty="0">
                          <a:solidFill>
                            <a:schemeClr val="tx1"/>
                          </a:solidFill>
                        </a:rPr>
                        <a:t>) 11/15 – 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graphicFrame>
        <p:nvGraphicFramePr>
          <p:cNvPr id="19" name="Table 18">
            <a:extLst>
              <a:ext uri="{FF2B5EF4-FFF2-40B4-BE49-F238E27FC236}">
                <a16:creationId xmlns:a16="http://schemas.microsoft.com/office/drawing/2014/main" id="{AEEC9058-A185-1A42-AD9E-632F721BD9EB}"/>
              </a:ext>
            </a:extLst>
          </p:cNvPr>
          <p:cNvGraphicFramePr>
            <a:graphicFrameLocks noGrp="1"/>
          </p:cNvGraphicFramePr>
          <p:nvPr>
            <p:extLst>
              <p:ext uri="{D42A27DB-BD31-4B8C-83A1-F6EECF244321}">
                <p14:modId xmlns:p14="http://schemas.microsoft.com/office/powerpoint/2010/main" val="3883691632"/>
              </p:ext>
            </p:extLst>
          </p:nvPr>
        </p:nvGraphicFramePr>
        <p:xfrm>
          <a:off x="2626770" y="1665682"/>
          <a:ext cx="1330800" cy="703807"/>
        </p:xfrm>
        <a:graphic>
          <a:graphicData uri="http://schemas.openxmlformats.org/drawingml/2006/table">
            <a:tbl>
              <a:tblPr firstRow="1" bandRow="1">
                <a:tableStyleId>{5C22544A-7EE6-4342-B048-85BDC9FD1C3A}</a:tableStyleId>
              </a:tblPr>
              <a:tblGrid>
                <a:gridCol w="280630">
                  <a:extLst>
                    <a:ext uri="{9D8B030D-6E8A-4147-A177-3AD203B41FA5}">
                      <a16:colId xmlns:a16="http://schemas.microsoft.com/office/drawing/2014/main" val="190711467"/>
                    </a:ext>
                  </a:extLst>
                </a:gridCol>
                <a:gridCol w="280630">
                  <a:extLst>
                    <a:ext uri="{9D8B030D-6E8A-4147-A177-3AD203B41FA5}">
                      <a16:colId xmlns:a16="http://schemas.microsoft.com/office/drawing/2014/main" val="1132708981"/>
                    </a:ext>
                  </a:extLst>
                </a:gridCol>
                <a:gridCol w="280630">
                  <a:extLst>
                    <a:ext uri="{9D8B030D-6E8A-4147-A177-3AD203B41FA5}">
                      <a16:colId xmlns:a16="http://schemas.microsoft.com/office/drawing/2014/main" val="3229670651"/>
                    </a:ext>
                  </a:extLst>
                </a:gridCol>
                <a:gridCol w="280630">
                  <a:extLst>
                    <a:ext uri="{9D8B030D-6E8A-4147-A177-3AD203B41FA5}">
                      <a16:colId xmlns:a16="http://schemas.microsoft.com/office/drawing/2014/main" val="2744774957"/>
                    </a:ext>
                  </a:extLst>
                </a:gridCol>
                <a:gridCol w="208280">
                  <a:extLst>
                    <a:ext uri="{9D8B030D-6E8A-4147-A177-3AD203B41FA5}">
                      <a16:colId xmlns:a16="http://schemas.microsoft.com/office/drawing/2014/main" val="2028493707"/>
                    </a:ext>
                  </a:extLst>
                </a:gridCol>
              </a:tblGrid>
              <a:tr h="473219">
                <a:tc gridSpan="5">
                  <a:txBody>
                    <a:bodyPr/>
                    <a:lstStyle/>
                    <a:p>
                      <a:pPr algn="ctr"/>
                      <a:r>
                        <a:rPr lang="en-US" sz="1400" b="1" dirty="0">
                          <a:solidFill>
                            <a:srgbClr val="0000FF"/>
                          </a:solidFill>
                        </a:rPr>
                        <a:t>SD2  </a:t>
                      </a:r>
                      <a:r>
                        <a:rPr lang="en-US" sz="1000" b="0" dirty="0">
                          <a:solidFill>
                            <a:schemeClr val="tx1"/>
                          </a:solidFill>
                        </a:rPr>
                        <a:t>(18 </a:t>
                      </a:r>
                      <a:r>
                        <a:rPr lang="en-US" sz="1000" b="0" dirty="0" err="1">
                          <a:solidFill>
                            <a:schemeClr val="tx1"/>
                          </a:solidFill>
                        </a:rPr>
                        <a:t>wks</a:t>
                      </a:r>
                      <a:r>
                        <a:rPr lang="en-US" sz="1000" b="0" dirty="0">
                          <a:solidFill>
                            <a:schemeClr val="tx1"/>
                          </a:solidFill>
                        </a:rPr>
                        <a:t>)</a:t>
                      </a:r>
                    </a:p>
                    <a:p>
                      <a:pPr algn="ctr"/>
                      <a:r>
                        <a:rPr lang="en-US" sz="1200" b="0" dirty="0">
                          <a:solidFill>
                            <a:schemeClr val="tx1"/>
                          </a:solidFill>
                        </a:rPr>
                        <a:t> 7/12 – 11/15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16127">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extLst>
                  <a:ext uri="{0D108BD9-81ED-4DB2-BD59-A6C34878D82A}">
                    <a16:rowId xmlns:a16="http://schemas.microsoft.com/office/drawing/2014/main" val="3843628488"/>
                  </a:ext>
                </a:extLst>
              </a:tr>
            </a:tbl>
          </a:graphicData>
        </a:graphic>
      </p:graphicFrame>
      <p:graphicFrame>
        <p:nvGraphicFramePr>
          <p:cNvPr id="20" name="Table 19">
            <a:extLst>
              <a:ext uri="{FF2B5EF4-FFF2-40B4-BE49-F238E27FC236}">
                <a16:creationId xmlns:a16="http://schemas.microsoft.com/office/drawing/2014/main" id="{7A983859-FDD8-D94B-BAD0-688EA00066FD}"/>
              </a:ext>
            </a:extLst>
          </p:cNvPr>
          <p:cNvGraphicFramePr>
            <a:graphicFrameLocks noGrp="1"/>
          </p:cNvGraphicFramePr>
          <p:nvPr>
            <p:extLst>
              <p:ext uri="{D42A27DB-BD31-4B8C-83A1-F6EECF244321}">
                <p14:modId xmlns:p14="http://schemas.microsoft.com/office/powerpoint/2010/main" val="2602992503"/>
              </p:ext>
            </p:extLst>
          </p:nvPr>
        </p:nvGraphicFramePr>
        <p:xfrm>
          <a:off x="5460683" y="1663559"/>
          <a:ext cx="1099144" cy="699304"/>
        </p:xfrm>
        <a:graphic>
          <a:graphicData uri="http://schemas.openxmlformats.org/drawingml/2006/table">
            <a:tbl>
              <a:tblPr firstRow="1" bandRow="1">
                <a:tableStyleId>{5C22544A-7EE6-4342-B048-85BDC9FD1C3A}</a:tableStyleId>
              </a:tblPr>
              <a:tblGrid>
                <a:gridCol w="274786">
                  <a:extLst>
                    <a:ext uri="{9D8B030D-6E8A-4147-A177-3AD203B41FA5}">
                      <a16:colId xmlns:a16="http://schemas.microsoft.com/office/drawing/2014/main" val="190711467"/>
                    </a:ext>
                  </a:extLst>
                </a:gridCol>
                <a:gridCol w="274786">
                  <a:extLst>
                    <a:ext uri="{9D8B030D-6E8A-4147-A177-3AD203B41FA5}">
                      <a16:colId xmlns:a16="http://schemas.microsoft.com/office/drawing/2014/main" val="2325625257"/>
                    </a:ext>
                  </a:extLst>
                </a:gridCol>
                <a:gridCol w="274786">
                  <a:extLst>
                    <a:ext uri="{9D8B030D-6E8A-4147-A177-3AD203B41FA5}">
                      <a16:colId xmlns:a16="http://schemas.microsoft.com/office/drawing/2014/main" val="1918585339"/>
                    </a:ext>
                  </a:extLst>
                </a:gridCol>
                <a:gridCol w="274786">
                  <a:extLst>
                    <a:ext uri="{9D8B030D-6E8A-4147-A177-3AD203B41FA5}">
                      <a16:colId xmlns:a16="http://schemas.microsoft.com/office/drawing/2014/main" val="2665578381"/>
                    </a:ext>
                  </a:extLst>
                </a:gridCol>
              </a:tblGrid>
              <a:tr h="500891">
                <a:tc gridSpan="4">
                  <a:txBody>
                    <a:bodyPr/>
                    <a:lstStyle/>
                    <a:p>
                      <a:pPr algn="ctr"/>
                      <a:r>
                        <a:rPr lang="en-US" sz="1200" b="1" dirty="0">
                          <a:solidFill>
                            <a:srgbClr val="0000FF"/>
                          </a:solidFill>
                        </a:rPr>
                        <a:t>sPHENIX1</a:t>
                      </a:r>
                      <a:r>
                        <a:rPr lang="en-US" sz="1600" b="1" dirty="0">
                          <a:solidFill>
                            <a:srgbClr val="0000FF"/>
                          </a:solidFill>
                        </a:rPr>
                        <a:t> </a:t>
                      </a:r>
                      <a:r>
                        <a:rPr lang="en-US" sz="1000" b="0" dirty="0">
                          <a:solidFill>
                            <a:schemeClr val="tx1"/>
                          </a:solidFill>
                        </a:rPr>
                        <a:t>(16) 4/4 – 7/25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extLst>
                  <a:ext uri="{0D108BD9-81ED-4DB2-BD59-A6C34878D82A}">
                    <a16:rowId xmlns:a16="http://schemas.microsoft.com/office/drawing/2014/main" val="3843628488"/>
                  </a:ext>
                </a:extLst>
              </a:tr>
            </a:tbl>
          </a:graphicData>
        </a:graphic>
      </p:graphicFrame>
      <p:graphicFrame>
        <p:nvGraphicFramePr>
          <p:cNvPr id="21" name="Table 20">
            <a:extLst>
              <a:ext uri="{FF2B5EF4-FFF2-40B4-BE49-F238E27FC236}">
                <a16:creationId xmlns:a16="http://schemas.microsoft.com/office/drawing/2014/main" id="{8C7A6B50-E3AC-1443-8E7C-AC6FA1FA0091}"/>
              </a:ext>
            </a:extLst>
          </p:cNvPr>
          <p:cNvGraphicFramePr>
            <a:graphicFrameLocks noGrp="1"/>
          </p:cNvGraphicFramePr>
          <p:nvPr>
            <p:extLst>
              <p:ext uri="{D42A27DB-BD31-4B8C-83A1-F6EECF244321}">
                <p14:modId xmlns:p14="http://schemas.microsoft.com/office/powerpoint/2010/main" val="224325567"/>
              </p:ext>
            </p:extLst>
          </p:nvPr>
        </p:nvGraphicFramePr>
        <p:xfrm>
          <a:off x="6556248" y="1673352"/>
          <a:ext cx="1263656" cy="699304"/>
        </p:xfrm>
        <a:graphic>
          <a:graphicData uri="http://schemas.openxmlformats.org/drawingml/2006/table">
            <a:tbl>
              <a:tblPr firstRow="1" bandRow="1">
                <a:tableStyleId>{5C22544A-7EE6-4342-B048-85BDC9FD1C3A}</a:tableStyleId>
              </a:tblPr>
              <a:tblGrid>
                <a:gridCol w="263844">
                  <a:extLst>
                    <a:ext uri="{9D8B030D-6E8A-4147-A177-3AD203B41FA5}">
                      <a16:colId xmlns:a16="http://schemas.microsoft.com/office/drawing/2014/main" val="190711467"/>
                    </a:ext>
                  </a:extLst>
                </a:gridCol>
                <a:gridCol w="263844">
                  <a:extLst>
                    <a:ext uri="{9D8B030D-6E8A-4147-A177-3AD203B41FA5}">
                      <a16:colId xmlns:a16="http://schemas.microsoft.com/office/drawing/2014/main" val="770303344"/>
                    </a:ext>
                  </a:extLst>
                </a:gridCol>
                <a:gridCol w="263844">
                  <a:extLst>
                    <a:ext uri="{9D8B030D-6E8A-4147-A177-3AD203B41FA5}">
                      <a16:colId xmlns:a16="http://schemas.microsoft.com/office/drawing/2014/main" val="1169865155"/>
                    </a:ext>
                  </a:extLst>
                </a:gridCol>
                <a:gridCol w="263844">
                  <a:extLst>
                    <a:ext uri="{9D8B030D-6E8A-4147-A177-3AD203B41FA5}">
                      <a16:colId xmlns:a16="http://schemas.microsoft.com/office/drawing/2014/main" val="1807675923"/>
                    </a:ext>
                  </a:extLst>
                </a:gridCol>
                <a:gridCol w="208280">
                  <a:extLst>
                    <a:ext uri="{9D8B030D-6E8A-4147-A177-3AD203B41FA5}">
                      <a16:colId xmlns:a16="http://schemas.microsoft.com/office/drawing/2014/main" val="1120957123"/>
                    </a:ext>
                  </a:extLst>
                </a:gridCol>
              </a:tblGrid>
              <a:tr h="500891">
                <a:tc gridSpan="5">
                  <a:txBody>
                    <a:bodyPr/>
                    <a:lstStyle/>
                    <a:p>
                      <a:pPr algn="ctr"/>
                      <a:r>
                        <a:rPr lang="en-US" sz="1200" b="1" dirty="0">
                          <a:solidFill>
                            <a:srgbClr val="0000FF"/>
                          </a:solidFill>
                        </a:rPr>
                        <a:t>sPHENIX2</a:t>
                      </a:r>
                      <a:r>
                        <a:rPr lang="en-US" sz="1600" b="1" dirty="0">
                          <a:solidFill>
                            <a:srgbClr val="0000FF"/>
                          </a:solidFill>
                        </a:rPr>
                        <a:t> </a:t>
                      </a:r>
                      <a:r>
                        <a:rPr lang="en-US" sz="1000" b="0" dirty="0">
                          <a:solidFill>
                            <a:schemeClr val="tx1"/>
                          </a:solidFill>
                        </a:rPr>
                        <a:t>(17 </a:t>
                      </a:r>
                      <a:r>
                        <a:rPr lang="en-US" sz="1000" b="0" dirty="0" err="1">
                          <a:solidFill>
                            <a:schemeClr val="tx1"/>
                          </a:solidFill>
                        </a:rPr>
                        <a:t>wk</a:t>
                      </a:r>
                      <a:r>
                        <a:rPr lang="en-US" sz="1000" b="0" dirty="0">
                          <a:solidFill>
                            <a:schemeClr val="tx1"/>
                          </a:solidFill>
                        </a:rPr>
                        <a:t>)</a:t>
                      </a:r>
                    </a:p>
                    <a:p>
                      <a:pPr algn="ctr"/>
                      <a:r>
                        <a:rPr lang="en-US" sz="1000" b="0" dirty="0">
                          <a:solidFill>
                            <a:schemeClr val="tx1"/>
                          </a:solidFill>
                        </a:rPr>
                        <a:t> 7/25 – 11/23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extLst>
                  <a:ext uri="{0D108BD9-81ED-4DB2-BD59-A6C34878D82A}">
                    <a16:rowId xmlns:a16="http://schemas.microsoft.com/office/drawing/2014/main" val="3843628488"/>
                  </a:ext>
                </a:extLst>
              </a:tr>
            </a:tbl>
          </a:graphicData>
        </a:graphic>
      </p:graphicFrame>
      <p:graphicFrame>
        <p:nvGraphicFramePr>
          <p:cNvPr id="22" name="Table 21">
            <a:extLst>
              <a:ext uri="{FF2B5EF4-FFF2-40B4-BE49-F238E27FC236}">
                <a16:creationId xmlns:a16="http://schemas.microsoft.com/office/drawing/2014/main" id="{D431BA19-6309-074B-82C8-14086538B474}"/>
              </a:ext>
            </a:extLst>
          </p:cNvPr>
          <p:cNvGraphicFramePr>
            <a:graphicFrameLocks noGrp="1"/>
          </p:cNvGraphicFramePr>
          <p:nvPr>
            <p:extLst>
              <p:ext uri="{D42A27DB-BD31-4B8C-83A1-F6EECF244321}">
                <p14:modId xmlns:p14="http://schemas.microsoft.com/office/powerpoint/2010/main" val="2552606794"/>
              </p:ext>
            </p:extLst>
          </p:nvPr>
        </p:nvGraphicFramePr>
        <p:xfrm>
          <a:off x="7819904" y="1674616"/>
          <a:ext cx="718442" cy="697142"/>
        </p:xfrm>
        <a:graphic>
          <a:graphicData uri="http://schemas.openxmlformats.org/drawingml/2006/table">
            <a:tbl>
              <a:tblPr firstRow="1" bandRow="1">
                <a:tableStyleId>{5C22544A-7EE6-4342-B048-85BDC9FD1C3A}</a:tableStyleId>
              </a:tblPr>
              <a:tblGrid>
                <a:gridCol w="282475">
                  <a:extLst>
                    <a:ext uri="{9D8B030D-6E8A-4147-A177-3AD203B41FA5}">
                      <a16:colId xmlns:a16="http://schemas.microsoft.com/office/drawing/2014/main" val="190711467"/>
                    </a:ext>
                  </a:extLst>
                </a:gridCol>
                <a:gridCol w="227687">
                  <a:extLst>
                    <a:ext uri="{9D8B030D-6E8A-4147-A177-3AD203B41FA5}">
                      <a16:colId xmlns:a16="http://schemas.microsoft.com/office/drawing/2014/main" val="1169865155"/>
                    </a:ext>
                  </a:extLst>
                </a:gridCol>
                <a:gridCol w="208280">
                  <a:extLst>
                    <a:ext uri="{9D8B030D-6E8A-4147-A177-3AD203B41FA5}">
                      <a16:colId xmlns:a16="http://schemas.microsoft.com/office/drawing/2014/main" val="1120957123"/>
                    </a:ext>
                  </a:extLst>
                </a:gridCol>
              </a:tblGrid>
              <a:tr h="483738">
                <a:tc gridSpan="3">
                  <a:txBody>
                    <a:bodyPr/>
                    <a:lstStyle/>
                    <a:p>
                      <a:pPr algn="ctr">
                        <a:lnSpc>
                          <a:spcPct val="78000"/>
                        </a:lnSpc>
                      </a:pPr>
                      <a:r>
                        <a:rPr lang="en-US" sz="1000" b="1" dirty="0">
                          <a:solidFill>
                            <a:srgbClr val="0000FF"/>
                          </a:solidFill>
                        </a:rPr>
                        <a:t>sPHENIX3</a:t>
                      </a:r>
                      <a:r>
                        <a:rPr lang="en-US" sz="1600" b="1" dirty="0">
                          <a:solidFill>
                            <a:srgbClr val="0000FF"/>
                          </a:solidFill>
                        </a:rPr>
                        <a:t> </a:t>
                      </a:r>
                      <a:r>
                        <a:rPr lang="en-US" sz="1000" b="0" dirty="0">
                          <a:solidFill>
                            <a:schemeClr val="tx1"/>
                          </a:solidFill>
                        </a:rPr>
                        <a:t>(67 D)</a:t>
                      </a:r>
                    </a:p>
                    <a:p>
                      <a:pPr algn="ctr">
                        <a:lnSpc>
                          <a:spcPct val="78000"/>
                        </a:lnSpc>
                      </a:pPr>
                      <a:r>
                        <a:rPr lang="en-US" sz="800" b="0" dirty="0">
                          <a:solidFill>
                            <a:schemeClr val="tx1"/>
                          </a:solidFill>
                        </a:rPr>
                        <a:t> </a:t>
                      </a:r>
                      <a:r>
                        <a:rPr lang="en-US" sz="600" b="0" dirty="0">
                          <a:solidFill>
                            <a:schemeClr val="tx1"/>
                          </a:solidFill>
                        </a:rPr>
                        <a:t>11/24 – 1/30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extLst>
                  <a:ext uri="{0D108BD9-81ED-4DB2-BD59-A6C34878D82A}">
                    <a16:rowId xmlns:a16="http://schemas.microsoft.com/office/drawing/2014/main" val="3843628488"/>
                  </a:ext>
                </a:extLst>
              </a:tr>
            </a:tbl>
          </a:graphicData>
        </a:graphic>
      </p:graphicFrame>
      <p:cxnSp>
        <p:nvCxnSpPr>
          <p:cNvPr id="16" name="Straight Arrow Connector 15">
            <a:extLst>
              <a:ext uri="{FF2B5EF4-FFF2-40B4-BE49-F238E27FC236}">
                <a16:creationId xmlns:a16="http://schemas.microsoft.com/office/drawing/2014/main" id="{3C0BB4A5-83DC-4141-B895-DCE64530F449}"/>
              </a:ext>
            </a:extLst>
          </p:cNvPr>
          <p:cNvCxnSpPr>
            <a:cxnSpLocks/>
          </p:cNvCxnSpPr>
          <p:nvPr/>
        </p:nvCxnSpPr>
        <p:spPr>
          <a:xfrm>
            <a:off x="8597877" y="2281347"/>
            <a:ext cx="426718" cy="0"/>
          </a:xfrm>
          <a:prstGeom prst="straightConnector1">
            <a:avLst/>
          </a:prstGeom>
          <a:ln w="34925">
            <a:solidFill>
              <a:srgbClr val="00FA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4780D5E-65CA-C142-A4BD-01EB2CC09BC9}"/>
              </a:ext>
            </a:extLst>
          </p:cNvPr>
          <p:cNvSpPr txBox="1"/>
          <p:nvPr/>
        </p:nvSpPr>
        <p:spPr>
          <a:xfrm>
            <a:off x="8415575" y="1722288"/>
            <a:ext cx="664406" cy="523220"/>
          </a:xfrm>
          <a:prstGeom prst="rect">
            <a:avLst/>
          </a:prstGeom>
          <a:noFill/>
        </p:spPr>
        <p:txBody>
          <a:bodyPr wrap="square" rtlCol="0">
            <a:spAutoFit/>
          </a:bodyPr>
          <a:lstStyle/>
          <a:p>
            <a:pPr algn="ctr"/>
            <a:r>
              <a:rPr lang="en-US" sz="1400" dirty="0">
                <a:solidFill>
                  <a:srgbClr val="008F00"/>
                </a:solidFill>
              </a:rPr>
              <a:t>2023</a:t>
            </a:r>
          </a:p>
          <a:p>
            <a:pPr algn="ctr"/>
            <a:r>
              <a:rPr lang="en-US" sz="1400" dirty="0">
                <a:solidFill>
                  <a:srgbClr val="008F00"/>
                </a:solidFill>
              </a:rPr>
              <a:t>Run</a:t>
            </a:r>
          </a:p>
        </p:txBody>
      </p:sp>
      <p:sp>
        <p:nvSpPr>
          <p:cNvPr id="7" name="TextBox 6">
            <a:extLst>
              <a:ext uri="{FF2B5EF4-FFF2-40B4-BE49-F238E27FC236}">
                <a16:creationId xmlns:a16="http://schemas.microsoft.com/office/drawing/2014/main" id="{9B9644AA-C988-A946-9B73-906B39D735C9}"/>
              </a:ext>
            </a:extLst>
          </p:cNvPr>
          <p:cNvSpPr txBox="1"/>
          <p:nvPr/>
        </p:nvSpPr>
        <p:spPr>
          <a:xfrm>
            <a:off x="550845" y="3062691"/>
            <a:ext cx="7996934" cy="584775"/>
          </a:xfrm>
          <a:prstGeom prst="rect">
            <a:avLst/>
          </a:prstGeom>
          <a:noFill/>
        </p:spPr>
        <p:txBody>
          <a:bodyPr wrap="square" rtlCol="0">
            <a:spAutoFit/>
          </a:bodyPr>
          <a:lstStyle/>
          <a:p>
            <a:r>
              <a:rPr lang="en-US" sz="1600" dirty="0"/>
              <a:t>N.B. Whereas STAR was asked to submit a BUR for the 2021 run for 24 and 28 </a:t>
            </a:r>
            <a:r>
              <a:rPr lang="en-US" sz="1600" dirty="0" err="1"/>
              <a:t>Cryo</a:t>
            </a:r>
            <a:r>
              <a:rPr lang="en-US" sz="1600" dirty="0"/>
              <a:t> weeks, the baseline schedule above assumes 24 weeks for the 2021 run.</a:t>
            </a:r>
          </a:p>
        </p:txBody>
      </p:sp>
      <p:sp>
        <p:nvSpPr>
          <p:cNvPr id="2" name="TextBox 1">
            <a:extLst>
              <a:ext uri="{FF2B5EF4-FFF2-40B4-BE49-F238E27FC236}">
                <a16:creationId xmlns:a16="http://schemas.microsoft.com/office/drawing/2014/main" id="{7820A59A-36AF-9440-A134-BDB2D73D3DF8}"/>
              </a:ext>
            </a:extLst>
          </p:cNvPr>
          <p:cNvSpPr txBox="1"/>
          <p:nvPr/>
        </p:nvSpPr>
        <p:spPr>
          <a:xfrm>
            <a:off x="731520" y="4419600"/>
            <a:ext cx="7421880" cy="646331"/>
          </a:xfrm>
          <a:prstGeom prst="rect">
            <a:avLst/>
          </a:prstGeom>
          <a:noFill/>
        </p:spPr>
        <p:txBody>
          <a:bodyPr wrap="square" rtlCol="0">
            <a:spAutoFit/>
          </a:bodyPr>
          <a:lstStyle/>
          <a:p>
            <a:r>
              <a:rPr lang="en-US" i="1" dirty="0"/>
              <a:t>N.B. This Schedule was the result of meetings that were held in late summer of 2020 to discuss the longer-term schedule.</a:t>
            </a:r>
          </a:p>
        </p:txBody>
      </p:sp>
      <p:cxnSp>
        <p:nvCxnSpPr>
          <p:cNvPr id="9" name="Straight Arrow Connector 8">
            <a:extLst>
              <a:ext uri="{FF2B5EF4-FFF2-40B4-BE49-F238E27FC236}">
                <a16:creationId xmlns:a16="http://schemas.microsoft.com/office/drawing/2014/main" id="{ED152751-BBC8-7240-9B88-B5B5854491AD}"/>
              </a:ext>
            </a:extLst>
          </p:cNvPr>
          <p:cNvCxnSpPr/>
          <p:nvPr/>
        </p:nvCxnSpPr>
        <p:spPr>
          <a:xfrm flipV="1">
            <a:off x="4114800" y="2438400"/>
            <a:ext cx="0" cy="3048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1011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61E2C76-6DAA-824D-B678-E5A2AF2F1509}"/>
              </a:ext>
            </a:extLst>
          </p:cNvPr>
          <p:cNvSpPr>
            <a:spLocks noGrp="1"/>
          </p:cNvSpPr>
          <p:nvPr>
            <p:ph type="sldNum" sz="quarter" idx="12"/>
          </p:nvPr>
        </p:nvSpPr>
        <p:spPr/>
        <p:txBody>
          <a:bodyPr/>
          <a:lstStyle/>
          <a:p>
            <a:fld id="{7FC64F02-E3EE-4CF4-A6CF-7A417C496906}" type="slidenum">
              <a:rPr lang="en-US" smtClean="0"/>
              <a:t>3</a:t>
            </a:fld>
            <a:endParaRPr lang="en-US" dirty="0"/>
          </a:p>
        </p:txBody>
      </p:sp>
      <p:pic>
        <p:nvPicPr>
          <p:cNvPr id="4" name="Picture 3">
            <a:extLst>
              <a:ext uri="{FF2B5EF4-FFF2-40B4-BE49-F238E27FC236}">
                <a16:creationId xmlns:a16="http://schemas.microsoft.com/office/drawing/2014/main" id="{E445B6EF-9871-6C40-940B-CA283F1AF812}"/>
              </a:ext>
            </a:extLst>
          </p:cNvPr>
          <p:cNvPicPr>
            <a:picLocks noChangeAspect="1"/>
          </p:cNvPicPr>
          <p:nvPr/>
        </p:nvPicPr>
        <p:blipFill rotWithShape="1">
          <a:blip r:embed="rId2">
            <a:extLst>
              <a:ext uri="{28A0092B-C50C-407E-A947-70E740481C1C}">
                <a14:useLocalDpi xmlns:a14="http://schemas.microsoft.com/office/drawing/2010/main" val="0"/>
              </a:ext>
            </a:extLst>
          </a:blip>
          <a:srcRect l="32857"/>
          <a:stretch/>
        </p:blipFill>
        <p:spPr>
          <a:xfrm>
            <a:off x="1240920" y="914400"/>
            <a:ext cx="6455280" cy="3436719"/>
          </a:xfrm>
          <a:prstGeom prst="rect">
            <a:avLst/>
          </a:prstGeom>
        </p:spPr>
      </p:pic>
      <p:sp>
        <p:nvSpPr>
          <p:cNvPr id="5" name="TextBox 4">
            <a:extLst>
              <a:ext uri="{FF2B5EF4-FFF2-40B4-BE49-F238E27FC236}">
                <a16:creationId xmlns:a16="http://schemas.microsoft.com/office/drawing/2014/main" id="{2CB999D1-0CF1-2B40-BF32-45DA083CA811}"/>
              </a:ext>
            </a:extLst>
          </p:cNvPr>
          <p:cNvSpPr txBox="1"/>
          <p:nvPr/>
        </p:nvSpPr>
        <p:spPr>
          <a:xfrm>
            <a:off x="952500" y="362230"/>
            <a:ext cx="7239000" cy="523220"/>
          </a:xfrm>
          <a:prstGeom prst="rect">
            <a:avLst/>
          </a:prstGeom>
          <a:noFill/>
        </p:spPr>
        <p:txBody>
          <a:bodyPr wrap="square" rtlCol="0">
            <a:spAutoFit/>
          </a:bodyPr>
          <a:lstStyle/>
          <a:p>
            <a:r>
              <a:rPr lang="en-US" sz="2800" dirty="0"/>
              <a:t>A calendar for the remainder of Calendar 2021</a:t>
            </a:r>
          </a:p>
        </p:txBody>
      </p:sp>
      <p:sp>
        <p:nvSpPr>
          <p:cNvPr id="6" name="Oval 5">
            <a:extLst>
              <a:ext uri="{FF2B5EF4-FFF2-40B4-BE49-F238E27FC236}">
                <a16:creationId xmlns:a16="http://schemas.microsoft.com/office/drawing/2014/main" id="{85658B8E-C56F-1E48-9DC1-CBD144934841}"/>
              </a:ext>
            </a:extLst>
          </p:cNvPr>
          <p:cNvSpPr/>
          <p:nvPr/>
        </p:nvSpPr>
        <p:spPr>
          <a:xfrm>
            <a:off x="2286000" y="3048000"/>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35048A2-9CEB-4A48-A31A-34F37B3A8FDD}"/>
              </a:ext>
            </a:extLst>
          </p:cNvPr>
          <p:cNvSpPr/>
          <p:nvPr/>
        </p:nvSpPr>
        <p:spPr>
          <a:xfrm>
            <a:off x="685800" y="4495800"/>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1EE394F-EDC9-7B4D-AC44-A2EEC179A58F}"/>
              </a:ext>
            </a:extLst>
          </p:cNvPr>
          <p:cNvSpPr txBox="1"/>
          <p:nvPr/>
        </p:nvSpPr>
        <p:spPr>
          <a:xfrm>
            <a:off x="1219200" y="4495800"/>
            <a:ext cx="1397508" cy="369332"/>
          </a:xfrm>
          <a:prstGeom prst="rect">
            <a:avLst/>
          </a:prstGeom>
          <a:noFill/>
        </p:spPr>
        <p:txBody>
          <a:bodyPr wrap="square" rtlCol="0">
            <a:spAutoFit/>
          </a:bodyPr>
          <a:lstStyle/>
          <a:p>
            <a:r>
              <a:rPr lang="en-US" dirty="0">
                <a:solidFill>
                  <a:srgbClr val="177C16"/>
                </a:solidFill>
              </a:rPr>
              <a:t>Today’s date</a:t>
            </a:r>
          </a:p>
        </p:txBody>
      </p:sp>
      <p:sp>
        <p:nvSpPr>
          <p:cNvPr id="11" name="Rounded Rectangle 10">
            <a:extLst>
              <a:ext uri="{FF2B5EF4-FFF2-40B4-BE49-F238E27FC236}">
                <a16:creationId xmlns:a16="http://schemas.microsoft.com/office/drawing/2014/main" id="{1746034B-2286-214A-A535-04BF7766D947}"/>
              </a:ext>
            </a:extLst>
          </p:cNvPr>
          <p:cNvSpPr/>
          <p:nvPr/>
        </p:nvSpPr>
        <p:spPr>
          <a:xfrm>
            <a:off x="685800" y="5029200"/>
            <a:ext cx="381000" cy="369332"/>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1CB33A54-951B-244D-9DFB-79B4E69B7461}"/>
              </a:ext>
            </a:extLst>
          </p:cNvPr>
          <p:cNvSpPr>
            <a:spLocks noChangeAspect="1"/>
          </p:cNvSpPr>
          <p:nvPr/>
        </p:nvSpPr>
        <p:spPr>
          <a:xfrm>
            <a:off x="1828800" y="2392680"/>
            <a:ext cx="409408" cy="350520"/>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6337DE9-0254-C443-8849-E5FDBEEFA927}"/>
              </a:ext>
            </a:extLst>
          </p:cNvPr>
          <p:cNvSpPr txBox="1"/>
          <p:nvPr/>
        </p:nvSpPr>
        <p:spPr>
          <a:xfrm>
            <a:off x="1219200" y="4953000"/>
            <a:ext cx="6972300" cy="646331"/>
          </a:xfrm>
          <a:prstGeom prst="rect">
            <a:avLst/>
          </a:prstGeom>
          <a:noFill/>
        </p:spPr>
        <p:txBody>
          <a:bodyPr wrap="square" rtlCol="0">
            <a:spAutoFit/>
          </a:bodyPr>
          <a:lstStyle/>
          <a:p>
            <a:r>
              <a:rPr lang="en-US" dirty="0">
                <a:solidFill>
                  <a:srgbClr val="0000FF"/>
                </a:solidFill>
              </a:rPr>
              <a:t>Scheduled start of Helium cooldown. With schedule issue that arose three weeks ago, the cooldown started for only the Blue ring.</a:t>
            </a:r>
          </a:p>
        </p:txBody>
      </p:sp>
      <p:sp>
        <p:nvSpPr>
          <p:cNvPr id="14" name="Rounded Rectangle 13">
            <a:extLst>
              <a:ext uri="{FF2B5EF4-FFF2-40B4-BE49-F238E27FC236}">
                <a16:creationId xmlns:a16="http://schemas.microsoft.com/office/drawing/2014/main" id="{214FB57E-19EB-C249-B008-D5955F1416E4}"/>
              </a:ext>
            </a:extLst>
          </p:cNvPr>
          <p:cNvSpPr>
            <a:spLocks noChangeAspect="1"/>
          </p:cNvSpPr>
          <p:nvPr/>
        </p:nvSpPr>
        <p:spPr>
          <a:xfrm>
            <a:off x="1828800" y="3090672"/>
            <a:ext cx="409408" cy="350520"/>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a:extLst>
              <a:ext uri="{FF2B5EF4-FFF2-40B4-BE49-F238E27FC236}">
                <a16:creationId xmlns:a16="http://schemas.microsoft.com/office/drawing/2014/main" id="{65045D88-C0A4-4F47-BED2-0027E7BBC8F1}"/>
              </a:ext>
            </a:extLst>
          </p:cNvPr>
          <p:cNvSpPr>
            <a:spLocks noChangeAspect="1"/>
          </p:cNvSpPr>
          <p:nvPr/>
        </p:nvSpPr>
        <p:spPr>
          <a:xfrm>
            <a:off x="657392" y="5669280"/>
            <a:ext cx="409408" cy="350520"/>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7E79DC4-E6D1-B34F-9298-76D0CC09342B}"/>
              </a:ext>
            </a:extLst>
          </p:cNvPr>
          <p:cNvSpPr txBox="1"/>
          <p:nvPr/>
        </p:nvSpPr>
        <p:spPr>
          <a:xfrm>
            <a:off x="1219200" y="5669280"/>
            <a:ext cx="6477000" cy="369332"/>
          </a:xfrm>
          <a:prstGeom prst="rect">
            <a:avLst/>
          </a:prstGeom>
          <a:noFill/>
        </p:spPr>
        <p:txBody>
          <a:bodyPr wrap="square" rtlCol="0">
            <a:spAutoFit/>
          </a:bodyPr>
          <a:lstStyle/>
          <a:p>
            <a:r>
              <a:rPr lang="en-US" dirty="0">
                <a:solidFill>
                  <a:schemeClr val="accent6">
                    <a:lumMod val="75000"/>
                  </a:schemeClr>
                </a:solidFill>
              </a:rPr>
              <a:t>Yellow ring cooldown started.</a:t>
            </a:r>
          </a:p>
        </p:txBody>
      </p:sp>
      <p:sp>
        <p:nvSpPr>
          <p:cNvPr id="16" name="Oval 15">
            <a:extLst>
              <a:ext uri="{FF2B5EF4-FFF2-40B4-BE49-F238E27FC236}">
                <a16:creationId xmlns:a16="http://schemas.microsoft.com/office/drawing/2014/main" id="{AD242789-2633-FD49-AECD-D77469130142}"/>
              </a:ext>
            </a:extLst>
          </p:cNvPr>
          <p:cNvSpPr/>
          <p:nvPr/>
        </p:nvSpPr>
        <p:spPr>
          <a:xfrm>
            <a:off x="685800" y="6248400"/>
            <a:ext cx="381000" cy="3810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32D75CAD-EC57-0042-ACB4-E550FA3306F7}"/>
              </a:ext>
            </a:extLst>
          </p:cNvPr>
          <p:cNvSpPr/>
          <p:nvPr/>
        </p:nvSpPr>
        <p:spPr>
          <a:xfrm>
            <a:off x="5120640" y="2039112"/>
            <a:ext cx="381000" cy="3810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8A5289D-2A0A-5548-8732-9F6D238BA7E0}"/>
              </a:ext>
            </a:extLst>
          </p:cNvPr>
          <p:cNvSpPr txBox="1"/>
          <p:nvPr/>
        </p:nvSpPr>
        <p:spPr>
          <a:xfrm>
            <a:off x="1219200" y="6260068"/>
            <a:ext cx="3429000" cy="369332"/>
          </a:xfrm>
          <a:prstGeom prst="rect">
            <a:avLst/>
          </a:prstGeom>
          <a:noFill/>
        </p:spPr>
        <p:txBody>
          <a:bodyPr wrap="square" rtlCol="0">
            <a:spAutoFit/>
          </a:bodyPr>
          <a:lstStyle/>
          <a:p>
            <a:r>
              <a:rPr lang="en-US" dirty="0">
                <a:solidFill>
                  <a:srgbClr val="FF0000"/>
                </a:solidFill>
              </a:rPr>
              <a:t>First collisions for STAR.</a:t>
            </a:r>
          </a:p>
        </p:txBody>
      </p:sp>
    </p:spTree>
    <p:extLst>
      <p:ext uri="{BB962C8B-B14F-4D97-AF65-F5344CB8AC3E}">
        <p14:creationId xmlns:p14="http://schemas.microsoft.com/office/powerpoint/2010/main" val="777510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38B4A9-1489-5D41-AE33-A70793D546D7}"/>
              </a:ext>
            </a:extLst>
          </p:cNvPr>
          <p:cNvSpPr>
            <a:spLocks noGrp="1"/>
          </p:cNvSpPr>
          <p:nvPr>
            <p:ph type="sldNum" sz="quarter" idx="12"/>
          </p:nvPr>
        </p:nvSpPr>
        <p:spPr/>
        <p:txBody>
          <a:bodyPr/>
          <a:lstStyle/>
          <a:p>
            <a:fld id="{7FC64F02-E3EE-4CF4-A6CF-7A417C496906}" type="slidenum">
              <a:rPr lang="en-US" smtClean="0"/>
              <a:t>4</a:t>
            </a:fld>
            <a:endParaRPr lang="en-US"/>
          </a:p>
        </p:txBody>
      </p:sp>
      <p:pic>
        <p:nvPicPr>
          <p:cNvPr id="4" name="Picture 3" descr="Table, website&#10;&#10;Description automatically generated with medium confidence">
            <a:extLst>
              <a:ext uri="{FF2B5EF4-FFF2-40B4-BE49-F238E27FC236}">
                <a16:creationId xmlns:a16="http://schemas.microsoft.com/office/drawing/2014/main" id="{ADF1C773-6A14-C84D-B6B6-1E340301DF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838" y="304800"/>
            <a:ext cx="8719562" cy="4501120"/>
          </a:xfrm>
          <a:prstGeom prst="rect">
            <a:avLst/>
          </a:prstGeom>
        </p:spPr>
      </p:pic>
      <p:sp>
        <p:nvSpPr>
          <p:cNvPr id="5" name="TextBox 4">
            <a:extLst>
              <a:ext uri="{FF2B5EF4-FFF2-40B4-BE49-F238E27FC236}">
                <a16:creationId xmlns:a16="http://schemas.microsoft.com/office/drawing/2014/main" id="{C4474D25-8FAC-9A4F-B1E8-4C3F2AEF930D}"/>
              </a:ext>
            </a:extLst>
          </p:cNvPr>
          <p:cNvSpPr txBox="1"/>
          <p:nvPr/>
        </p:nvSpPr>
        <p:spPr>
          <a:xfrm>
            <a:off x="5562600" y="6016823"/>
            <a:ext cx="2514600" cy="307777"/>
          </a:xfrm>
          <a:prstGeom prst="rect">
            <a:avLst/>
          </a:prstGeom>
          <a:noFill/>
        </p:spPr>
        <p:txBody>
          <a:bodyPr wrap="square" rtlCol="0">
            <a:spAutoFit/>
          </a:bodyPr>
          <a:lstStyle/>
          <a:p>
            <a:r>
              <a:rPr lang="en-US" sz="1400" i="1" dirty="0"/>
              <a:t>Slide courtesy of V. </a:t>
            </a:r>
            <a:r>
              <a:rPr lang="en-US" sz="1400" i="1" dirty="0" err="1"/>
              <a:t>Schoefer</a:t>
            </a:r>
            <a:endParaRPr lang="en-US" sz="1400" i="1" dirty="0"/>
          </a:p>
        </p:txBody>
      </p:sp>
      <p:sp>
        <p:nvSpPr>
          <p:cNvPr id="6" name="TextBox 5">
            <a:extLst>
              <a:ext uri="{FF2B5EF4-FFF2-40B4-BE49-F238E27FC236}">
                <a16:creationId xmlns:a16="http://schemas.microsoft.com/office/drawing/2014/main" id="{30089875-146E-1D48-846B-837E5BCDFF61}"/>
              </a:ext>
            </a:extLst>
          </p:cNvPr>
          <p:cNvSpPr txBox="1"/>
          <p:nvPr/>
        </p:nvSpPr>
        <p:spPr>
          <a:xfrm>
            <a:off x="304800" y="4953000"/>
            <a:ext cx="8382000" cy="707886"/>
          </a:xfrm>
          <a:prstGeom prst="rect">
            <a:avLst/>
          </a:prstGeom>
          <a:noFill/>
        </p:spPr>
        <p:txBody>
          <a:bodyPr wrap="square" rtlCol="0">
            <a:spAutoFit/>
          </a:bodyPr>
          <a:lstStyle/>
          <a:p>
            <a:r>
              <a:rPr lang="en-US" sz="2000" dirty="0">
                <a:solidFill>
                  <a:srgbClr val="0000FF"/>
                </a:solidFill>
              </a:rPr>
              <a:t>Discussion topic: Priorities, needs, and plans once stable collisions are available for use by STAR?</a:t>
            </a:r>
          </a:p>
        </p:txBody>
      </p:sp>
    </p:spTree>
    <p:extLst>
      <p:ext uri="{BB962C8B-B14F-4D97-AF65-F5344CB8AC3E}">
        <p14:creationId xmlns:p14="http://schemas.microsoft.com/office/powerpoint/2010/main" val="1929282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F8DB55-B041-8B44-AFF9-513402318D02}"/>
              </a:ext>
            </a:extLst>
          </p:cNvPr>
          <p:cNvSpPr txBox="1"/>
          <p:nvPr/>
        </p:nvSpPr>
        <p:spPr>
          <a:xfrm>
            <a:off x="2743200" y="533400"/>
            <a:ext cx="4495800" cy="461665"/>
          </a:xfrm>
          <a:prstGeom prst="rect">
            <a:avLst/>
          </a:prstGeom>
          <a:noFill/>
        </p:spPr>
        <p:txBody>
          <a:bodyPr wrap="square" rtlCol="0">
            <a:spAutoFit/>
          </a:bodyPr>
          <a:lstStyle/>
          <a:p>
            <a:r>
              <a:rPr lang="en-US" sz="2400" dirty="0"/>
              <a:t>All Other Business (AOB)</a:t>
            </a:r>
          </a:p>
        </p:txBody>
      </p:sp>
      <p:sp>
        <p:nvSpPr>
          <p:cNvPr id="3" name="TextBox 2">
            <a:extLst>
              <a:ext uri="{FF2B5EF4-FFF2-40B4-BE49-F238E27FC236}">
                <a16:creationId xmlns:a16="http://schemas.microsoft.com/office/drawing/2014/main" id="{3A06FCA7-9B30-8341-BBAF-2985DCC20487}"/>
              </a:ext>
            </a:extLst>
          </p:cNvPr>
          <p:cNvSpPr txBox="1"/>
          <p:nvPr/>
        </p:nvSpPr>
        <p:spPr>
          <a:xfrm>
            <a:off x="609600" y="1295400"/>
            <a:ext cx="8229600" cy="923330"/>
          </a:xfrm>
          <a:prstGeom prst="rect">
            <a:avLst/>
          </a:prstGeom>
          <a:noFill/>
        </p:spPr>
        <p:txBody>
          <a:bodyPr wrap="square" rtlCol="0">
            <a:spAutoFit/>
          </a:bodyPr>
          <a:lstStyle/>
          <a:p>
            <a:r>
              <a:rPr lang="en-US" dirty="0"/>
              <a:t> </a:t>
            </a:r>
          </a:p>
          <a:p>
            <a:pPr marL="285750" indent="-285750">
              <a:buFont typeface="Arial" panose="020B0604020202020204" pitchFamily="34" charset="0"/>
              <a:buChar char="•"/>
            </a:pPr>
            <a:r>
              <a:rPr lang="en-US" dirty="0"/>
              <a:t>AOB</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8A2A097-7754-2945-966D-1544DD1109E5}"/>
              </a:ext>
            </a:extLst>
          </p:cNvPr>
          <p:cNvSpPr>
            <a:spLocks noGrp="1"/>
          </p:cNvSpPr>
          <p:nvPr>
            <p:ph type="sldNum" sz="quarter" idx="12"/>
          </p:nvPr>
        </p:nvSpPr>
        <p:spPr/>
        <p:txBody>
          <a:bodyPr/>
          <a:lstStyle/>
          <a:p>
            <a:fld id="{7FC64F02-E3EE-4CF4-A6CF-7A417C496906}" type="slidenum">
              <a:rPr lang="en-US" smtClean="0"/>
              <a:t>5</a:t>
            </a:fld>
            <a:endParaRPr lang="en-US"/>
          </a:p>
        </p:txBody>
      </p:sp>
    </p:spTree>
    <p:extLst>
      <p:ext uri="{BB962C8B-B14F-4D97-AF65-F5344CB8AC3E}">
        <p14:creationId xmlns:p14="http://schemas.microsoft.com/office/powerpoint/2010/main" val="4050621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E3B12C-9022-2943-9471-2C852BCD4F6E}"/>
              </a:ext>
            </a:extLst>
          </p:cNvPr>
          <p:cNvSpPr>
            <a:spLocks noGrp="1"/>
          </p:cNvSpPr>
          <p:nvPr>
            <p:ph type="sldNum" sz="quarter" idx="12"/>
          </p:nvPr>
        </p:nvSpPr>
        <p:spPr/>
        <p:txBody>
          <a:bodyPr/>
          <a:lstStyle/>
          <a:p>
            <a:fld id="{7FC64F02-E3EE-4CF4-A6CF-7A417C496906}" type="slidenum">
              <a:rPr lang="en-US" smtClean="0"/>
              <a:t>6</a:t>
            </a:fld>
            <a:endParaRPr lang="en-US"/>
          </a:p>
        </p:txBody>
      </p:sp>
      <p:sp>
        <p:nvSpPr>
          <p:cNvPr id="6" name="TextBox 5">
            <a:extLst>
              <a:ext uri="{FF2B5EF4-FFF2-40B4-BE49-F238E27FC236}">
                <a16:creationId xmlns:a16="http://schemas.microsoft.com/office/drawing/2014/main" id="{52243363-E35F-BF46-A445-433F11FFC444}"/>
              </a:ext>
            </a:extLst>
          </p:cNvPr>
          <p:cNvSpPr txBox="1"/>
          <p:nvPr/>
        </p:nvSpPr>
        <p:spPr>
          <a:xfrm>
            <a:off x="381000" y="381000"/>
            <a:ext cx="8458200" cy="400110"/>
          </a:xfrm>
          <a:prstGeom prst="rect">
            <a:avLst/>
          </a:prstGeom>
          <a:noFill/>
        </p:spPr>
        <p:txBody>
          <a:bodyPr wrap="square" rtlCol="0">
            <a:spAutoFit/>
          </a:bodyPr>
          <a:lstStyle/>
          <a:p>
            <a:r>
              <a:rPr lang="en-US" sz="2000" b="1" dirty="0">
                <a:solidFill>
                  <a:srgbClr val="0000FF"/>
                </a:solidFill>
              </a:rPr>
              <a:t>Program Advisory Committee (PAC) recommendations on the 2022 RHIC Run</a:t>
            </a:r>
          </a:p>
        </p:txBody>
      </p:sp>
      <p:sp>
        <p:nvSpPr>
          <p:cNvPr id="7" name="TextBox 6">
            <a:extLst>
              <a:ext uri="{FF2B5EF4-FFF2-40B4-BE49-F238E27FC236}">
                <a16:creationId xmlns:a16="http://schemas.microsoft.com/office/drawing/2014/main" id="{3B242FD6-811B-F741-9285-7B51DA5AE823}"/>
              </a:ext>
            </a:extLst>
          </p:cNvPr>
          <p:cNvSpPr txBox="1"/>
          <p:nvPr/>
        </p:nvSpPr>
        <p:spPr>
          <a:xfrm>
            <a:off x="914400" y="838200"/>
            <a:ext cx="7696200" cy="4801314"/>
          </a:xfrm>
          <a:prstGeom prst="rect">
            <a:avLst/>
          </a:prstGeom>
          <a:noFill/>
        </p:spPr>
        <p:txBody>
          <a:bodyPr wrap="square" rtlCol="0">
            <a:spAutoFit/>
          </a:bodyPr>
          <a:lstStyle/>
          <a:p>
            <a:r>
              <a:rPr lang="en-US" b="1" dirty="0"/>
              <a:t>2.2 Discussion and Recommendations for RHIC Run 22 </a:t>
            </a:r>
            <a:endParaRPr lang="en-US" dirty="0"/>
          </a:p>
          <a:p>
            <a:pPr algn="just"/>
            <a:r>
              <a:rPr lang="en-US" dirty="0"/>
              <a:t>The Run 22 BUR of a transversely polarized </a:t>
            </a:r>
            <a:r>
              <a:rPr lang="en-US" i="1" dirty="0"/>
              <a:t>pp </a:t>
            </a:r>
            <a:r>
              <a:rPr lang="en-US" dirty="0"/>
              <a:t>run at 510 GeV with the STAR Forward Upgrade represents a unique opportunity to address important issues in spin physics and will allow exploration of the regimes of low and high-</a:t>
            </a:r>
            <a:r>
              <a:rPr lang="en-US" i="1" dirty="0"/>
              <a:t>x </a:t>
            </a:r>
            <a:r>
              <a:rPr lang="en-US" dirty="0"/>
              <a:t>physics with unprecedented precision. New results anticipated for Run 22 with the Forward Upgrade can have important impacts on the planning for EIC, as well as on the interpretation of EIC data. </a:t>
            </a:r>
            <a:r>
              <a:rPr lang="en-US" i="1" dirty="0"/>
              <a:t>The PAC strongly endorses the STAR Run 22 BUR. </a:t>
            </a:r>
            <a:endParaRPr lang="en-US" dirty="0"/>
          </a:p>
          <a:p>
            <a:r>
              <a:rPr lang="en-US" dirty="0"/>
              <a:t>				. </a:t>
            </a:r>
          </a:p>
          <a:p>
            <a:r>
              <a:rPr lang="en-US" dirty="0"/>
              <a:t>				.	</a:t>
            </a:r>
          </a:p>
          <a:p>
            <a:r>
              <a:rPr lang="en-US" dirty="0"/>
              <a:t>				.</a:t>
            </a:r>
          </a:p>
          <a:p>
            <a:pPr algn="just"/>
            <a:r>
              <a:rPr lang="en-US" dirty="0"/>
              <a:t>If Run 22 were to be reduced from 20 to 18 weeks that would result in at least a 15% reduction of the integrated luminosity and have a very detrimental effect on the prospects of achieving all the physics goals. Given that the </a:t>
            </a:r>
            <a:r>
              <a:rPr lang="en-US" dirty="0" err="1"/>
              <a:t>CeC</a:t>
            </a:r>
            <a:r>
              <a:rPr lang="en-US" dirty="0"/>
              <a:t> beam time would additionally reduce the STAR run by 2.6 weeks, this would have further negative effects on the physics </a:t>
            </a:r>
            <a:r>
              <a:rPr lang="en-US" dirty="0" err="1"/>
              <a:t>programme</a:t>
            </a:r>
            <a:r>
              <a:rPr lang="en-US" dirty="0"/>
              <a:t>. C-AD is strongly encouraged to optimize RHIC operations to fulfill the goals of both </a:t>
            </a:r>
            <a:r>
              <a:rPr lang="en-US" dirty="0" err="1"/>
              <a:t>CeC</a:t>
            </a:r>
            <a:r>
              <a:rPr lang="en-US" dirty="0"/>
              <a:t> and STAR. </a:t>
            </a:r>
          </a:p>
        </p:txBody>
      </p:sp>
      <p:sp>
        <p:nvSpPr>
          <p:cNvPr id="8" name="TextBox 7">
            <a:extLst>
              <a:ext uri="{FF2B5EF4-FFF2-40B4-BE49-F238E27FC236}">
                <a16:creationId xmlns:a16="http://schemas.microsoft.com/office/drawing/2014/main" id="{77E52903-F1AC-1248-8336-F1729FB332BA}"/>
              </a:ext>
            </a:extLst>
          </p:cNvPr>
          <p:cNvSpPr txBox="1"/>
          <p:nvPr/>
        </p:nvSpPr>
        <p:spPr>
          <a:xfrm>
            <a:off x="914400" y="6094740"/>
            <a:ext cx="7620000" cy="523220"/>
          </a:xfrm>
          <a:prstGeom prst="rect">
            <a:avLst/>
          </a:prstGeom>
          <a:noFill/>
        </p:spPr>
        <p:txBody>
          <a:bodyPr wrap="square" rtlCol="0">
            <a:spAutoFit/>
          </a:bodyPr>
          <a:lstStyle/>
          <a:p>
            <a:r>
              <a:rPr lang="en-US" sz="1400" i="1" dirty="0"/>
              <a:t>What is shown here are the first and eighth paragraphs from the PAC report concerning the 2022 RHIC run. The other paragraphs of the section deal with physics, as opposed to operations topics.</a:t>
            </a:r>
          </a:p>
        </p:txBody>
      </p:sp>
    </p:spTree>
    <p:extLst>
      <p:ext uri="{BB962C8B-B14F-4D97-AF65-F5344CB8AC3E}">
        <p14:creationId xmlns:p14="http://schemas.microsoft.com/office/powerpoint/2010/main" val="2530868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BEE247E-6C99-114C-9B0F-F9A4DE562CFB}">
  <we:reference id="wa104379279" version="2.1.0.0" store="en-US" storeType="OMEX"/>
  <we:alternateReferences>
    <we:reference id="wa104379279" version="2.1.0.0" store="WA10437927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48073</TotalTime>
  <Words>562</Words>
  <Application>Microsoft Macintosh PowerPoint</Application>
  <PresentationFormat>On-screen Show (4:3)</PresentationFormat>
  <Paragraphs>80</Paragraphs>
  <Slides>6</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Christie, William</cp:lastModifiedBy>
  <cp:revision>505</cp:revision>
  <cp:lastPrinted>2019-06-04T16:44:52Z</cp:lastPrinted>
  <dcterms:created xsi:type="dcterms:W3CDTF">2012-11-13T13:37:07Z</dcterms:created>
  <dcterms:modified xsi:type="dcterms:W3CDTF">2021-11-30T18:15:59Z</dcterms:modified>
</cp:coreProperties>
</file>