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90" r:id="rId3"/>
    <p:sldId id="258" r:id="rId4"/>
    <p:sldId id="259" r:id="rId5"/>
    <p:sldId id="260" r:id="rId6"/>
    <p:sldId id="262" r:id="rId7"/>
    <p:sldId id="295" r:id="rId8"/>
    <p:sldId id="263" r:id="rId9"/>
    <p:sldId id="261" r:id="rId10"/>
    <p:sldId id="264" r:id="rId11"/>
    <p:sldId id="266" r:id="rId12"/>
    <p:sldId id="282" r:id="rId13"/>
    <p:sldId id="265" r:id="rId14"/>
    <p:sldId id="267" r:id="rId15"/>
    <p:sldId id="268" r:id="rId16"/>
    <p:sldId id="283" r:id="rId17"/>
    <p:sldId id="270" r:id="rId18"/>
    <p:sldId id="271" r:id="rId19"/>
    <p:sldId id="296" r:id="rId20"/>
    <p:sldId id="291" r:id="rId21"/>
    <p:sldId id="272" r:id="rId22"/>
    <p:sldId id="281" r:id="rId23"/>
    <p:sldId id="294" r:id="rId24"/>
    <p:sldId id="273" r:id="rId25"/>
    <p:sldId id="274" r:id="rId26"/>
    <p:sldId id="284" r:id="rId27"/>
    <p:sldId id="285" r:id="rId28"/>
    <p:sldId id="286" r:id="rId29"/>
    <p:sldId id="287" r:id="rId30"/>
    <p:sldId id="288" r:id="rId31"/>
    <p:sldId id="289" r:id="rId32"/>
    <p:sldId id="28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6207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5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42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04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319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3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7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9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1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0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9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988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oblaguev@bnl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hichome.bnl.gov/RHIC/Runs/index.html#Run-22" TargetMode="External"/><Relationship Id="rId2" Type="http://schemas.openxmlformats.org/officeDocument/2006/relationships/hyperlink" Target="http://server.c-ad.bnl.gov/esfd/RMEM_22/rhic_planning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-ad.bnl.gov/esfd/Scheduling_Physicist/FY22_Collider-Accelerator_Schedule.htm" TargetMode="External"/><Relationship Id="rId5" Type="http://schemas.openxmlformats.org/officeDocument/2006/relationships/hyperlink" Target="https://www.cadops.bnl.gov/AGS/Operations/Run22/" TargetMode="External"/><Relationship Id="rId4" Type="http://schemas.openxmlformats.org/officeDocument/2006/relationships/hyperlink" Target="https://indico.bnl.gov/event/15353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933" y="977048"/>
            <a:ext cx="9618133" cy="2960980"/>
          </a:xfrm>
        </p:spPr>
        <p:txBody>
          <a:bodyPr anchor="b">
            <a:normAutofit/>
          </a:bodyPr>
          <a:lstStyle/>
          <a:p>
            <a:pPr algn="l"/>
            <a:r>
              <a:rPr lang="en-US" sz="96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Run 2022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933" y="4960137"/>
            <a:ext cx="9618133" cy="133308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Char char="•"/>
            </a:pPr>
            <a:r>
              <a:rPr lang="en-US" sz="2800" dirty="0">
                <a:solidFill>
                  <a:schemeClr val="bg1"/>
                </a:solidFill>
                <a:cs typeface="Calibri"/>
              </a:rPr>
              <a:t>Scheduling Physicist: 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Andrei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Poblaguev</a:t>
            </a:r>
            <a:endParaRPr lang="en-US" sz="2800" dirty="0">
              <a:solidFill>
                <a:schemeClr val="bg1"/>
              </a:solidFill>
              <a:cs typeface="Calibri"/>
            </a:endParaRPr>
          </a:p>
          <a:p>
            <a:pPr marL="800100" lvl="1" algn="l">
              <a:buChar char="•"/>
            </a:pPr>
            <a:r>
              <a:rPr lang="en-US" sz="2800" dirty="0">
                <a:solidFill>
                  <a:schemeClr val="bg1"/>
                </a:solidFill>
                <a:cs typeface="Calibri"/>
              </a:rPr>
              <a:t>e-mail: 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poblaguev@bnl.gov</a:t>
            </a:r>
            <a:endParaRPr lang="en-US" sz="2800" dirty="0">
              <a:solidFill>
                <a:schemeClr val="bg1"/>
              </a:solidFill>
              <a:ea typeface="+mn-lt"/>
              <a:cs typeface="+mn-lt"/>
            </a:endParaRPr>
          </a:p>
          <a:p>
            <a:pPr marL="800100" lvl="1" algn="l">
              <a:buChar char="•"/>
            </a:pPr>
            <a:r>
              <a:rPr lang="en-US" sz="2800" dirty="0">
                <a:solidFill>
                  <a:schemeClr val="bg1"/>
                </a:solidFill>
                <a:cs typeface="Calibri"/>
              </a:rPr>
              <a:t>Office Phone: 631-344-7508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7080-9F04-BE1C-A53D-EDDF5A0D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0621" y="583023"/>
            <a:ext cx="5230757" cy="1499616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Time Spent per Mode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C5D6333-B259-B0A5-4850-ABF243DAB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378" y="2082639"/>
            <a:ext cx="11470290" cy="4334829"/>
          </a:xfrm>
        </p:spPr>
      </p:pic>
    </p:spTree>
    <p:extLst>
      <p:ext uri="{BB962C8B-B14F-4D97-AF65-F5344CB8AC3E}">
        <p14:creationId xmlns:p14="http://schemas.microsoft.com/office/powerpoint/2010/main" val="324125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EAACDB-14CA-1C33-163D-800163F02A6C}"/>
              </a:ext>
            </a:extLst>
          </p:cNvPr>
          <p:cNvSpPr txBox="1"/>
          <p:nvPr/>
        </p:nvSpPr>
        <p:spPr>
          <a:xfrm>
            <a:off x="3047998" y="825383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000" b="0" i="0" u="none" strike="noStrike" kern="1200" cap="all" spc="10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Calibri Light"/>
              </a:rPr>
              <a:t>Run-22 Mode percentages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45B38A-B697-060A-9722-01873760E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07" y="2298267"/>
            <a:ext cx="11895382" cy="441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2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878972-53F3-441E-3EB3-6FF1512EE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4505"/>
            <a:ext cx="12192000" cy="38292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93C0BC-E55F-51EA-ECCA-00197B0A657D}"/>
              </a:ext>
            </a:extLst>
          </p:cNvPr>
          <p:cNvSpPr txBox="1"/>
          <p:nvPr/>
        </p:nvSpPr>
        <p:spPr>
          <a:xfrm>
            <a:off x="2931266" y="804268"/>
            <a:ext cx="71465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000" b="0" i="0" u="none" strike="noStrike" kern="1200" cap="all" spc="10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Calibri Light"/>
              </a:rPr>
              <a:t>Mode percentages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64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669E-EBBB-0158-5213-5F20C632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538" y="955726"/>
            <a:ext cx="7606923" cy="79270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Failure Hours by System/Group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3E89A34-4C9A-9AB5-007D-B4E40D7C8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4538" y="1871102"/>
            <a:ext cx="8962922" cy="4986898"/>
          </a:xfrm>
        </p:spPr>
      </p:pic>
    </p:spTree>
    <p:extLst>
      <p:ext uri="{BB962C8B-B14F-4D97-AF65-F5344CB8AC3E}">
        <p14:creationId xmlns:p14="http://schemas.microsoft.com/office/powerpoint/2010/main" val="425172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1E72-B511-8948-8B2B-A331A7571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936" y="5018503"/>
            <a:ext cx="5972783" cy="1463040"/>
          </a:xfrm>
        </p:spPr>
        <p:txBody>
          <a:bodyPr>
            <a:normAutofit fontScale="90000"/>
          </a:bodyPr>
          <a:lstStyle/>
          <a:p>
            <a:r>
              <a:rPr lang="en-US" sz="88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CeC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Operations</a:t>
            </a:r>
            <a:endParaRPr lang="en-US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30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60F73-65A3-8BA0-6742-227049BD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250" y="0"/>
            <a:ext cx="5561498" cy="963038"/>
          </a:xfrm>
        </p:spPr>
        <p:txBody>
          <a:bodyPr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Cec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results from run-22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03017D-E41A-9D98-DD75-04594070EA6D}"/>
              </a:ext>
            </a:extLst>
          </p:cNvPr>
          <p:cNvSpPr txBox="1"/>
          <p:nvPr/>
        </p:nvSpPr>
        <p:spPr>
          <a:xfrm>
            <a:off x="1023584" y="963038"/>
            <a:ext cx="750257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Run-22 goal of demonstrating Coherent electron Cooling not met, </a:t>
            </a:r>
            <a:r>
              <a:rPr lang="en-US" sz="2000" dirty="0" err="1">
                <a:solidFill>
                  <a:schemeClr val="bg1"/>
                </a:solidFill>
              </a:rPr>
              <a:t>CeC</a:t>
            </a:r>
            <a:r>
              <a:rPr lang="en-US" sz="2000" dirty="0">
                <a:solidFill>
                  <a:schemeClr val="bg1"/>
                </a:solidFill>
              </a:rPr>
              <a:t> lost ~71% of operational time due to issues with Integrated Current Transformer and damage to the SRF gun during a cathode exchange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Primary </a:t>
            </a:r>
            <a:r>
              <a:rPr lang="en-US" sz="2000" dirty="0" err="1">
                <a:solidFill>
                  <a:schemeClr val="bg1"/>
                </a:solidFill>
              </a:rPr>
              <a:t>CeC</a:t>
            </a:r>
            <a:r>
              <a:rPr lang="en-US" sz="2000" dirty="0">
                <a:solidFill>
                  <a:schemeClr val="bg1"/>
                </a:solidFill>
              </a:rPr>
              <a:t> achievement for Run-22 was verifying high Plasma Cascade Amplification (PCA) gain at frequencies of 6 THz and above thanks to new pieces of IR diagnostics (For long time maximum observed PCA gain was ~ 5 with frequencies under 6 THz).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PCA Gain is measured by comparing IR radiation from PCA and relaxed lattice configurations.  The radiation is delivered to the two most sensitive IR detectors (shown on right):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</a:rPr>
              <a:t>Golay</a:t>
            </a:r>
            <a:r>
              <a:rPr lang="en-US" sz="2000" b="1" dirty="0">
                <a:solidFill>
                  <a:schemeClr val="bg1"/>
                </a:solidFill>
              </a:rPr>
              <a:t> cell: </a:t>
            </a:r>
            <a:r>
              <a:rPr lang="en-US" sz="2000" dirty="0">
                <a:solidFill>
                  <a:schemeClr val="bg1"/>
                </a:solidFill>
              </a:rPr>
              <a:t>equipped with new IR filter (passband of 3.5 - 10 THz) improved its sensitivity at high frequencies</a:t>
            </a:r>
          </a:p>
          <a:p>
            <a:pPr lvl="1"/>
            <a:endParaRPr lang="en-US" sz="2000" b="1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Cry-cooled bolometer: </a:t>
            </a:r>
            <a:r>
              <a:rPr lang="en-US" sz="2000" dirty="0">
                <a:solidFill>
                  <a:schemeClr val="bg1"/>
                </a:solidFill>
              </a:rPr>
              <a:t>(spec sensitivity range: 6 THz -60 THz) first became operational and played important role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3F45A1E-DE2D-51C2-32AD-753C46E92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162" y="1101416"/>
            <a:ext cx="3592307" cy="465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95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60F73-65A3-8BA0-6742-227049BD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250" y="0"/>
            <a:ext cx="5561498" cy="963038"/>
          </a:xfrm>
        </p:spPr>
        <p:txBody>
          <a:bodyPr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Cec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results from run-22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399B93-3740-02C2-F1A9-E5BDCF622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3" y="832849"/>
            <a:ext cx="6746789" cy="242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52B836-2A4E-1D4F-C4AD-698C43EFD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42" y="3253024"/>
            <a:ext cx="894276" cy="2235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27A467-EC72-6ACC-D4E8-89DE19D45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023" y="3253023"/>
            <a:ext cx="1016223" cy="2235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40D74C-9AF6-093A-5A72-F6F2F80ECCEE}"/>
              </a:ext>
            </a:extLst>
          </p:cNvPr>
          <p:cNvSpPr txBox="1"/>
          <p:nvPr/>
        </p:nvSpPr>
        <p:spPr>
          <a:xfrm>
            <a:off x="7102069" y="4013608"/>
            <a:ext cx="4598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Bolometer Measurement*: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Avg Gain = PCA /Relaxed ~ 100</a:t>
            </a:r>
          </a:p>
          <a:p>
            <a:r>
              <a:rPr lang="en-US" sz="2000" dirty="0">
                <a:solidFill>
                  <a:srgbClr val="FF0000"/>
                </a:solidFill>
              </a:rPr>
              <a:t>Peak Gain = PCA /Relaxed ~ 300</a:t>
            </a: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DDD5B2-679B-5E45-B759-BEB34A3118CB}"/>
              </a:ext>
            </a:extLst>
          </p:cNvPr>
          <p:cNvSpPr txBox="1"/>
          <p:nvPr/>
        </p:nvSpPr>
        <p:spPr>
          <a:xfrm>
            <a:off x="7102069" y="1243333"/>
            <a:ext cx="3832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Golay</a:t>
            </a:r>
            <a:r>
              <a:rPr lang="en-US" sz="2000" dirty="0">
                <a:solidFill>
                  <a:schemeClr val="bg1"/>
                </a:solidFill>
              </a:rPr>
              <a:t> Cell Measurement*: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Gain = PCA /Relaxed = 65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22BCC-7385-38E0-30FE-597DBAB41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41388"/>
            <a:ext cx="6746789" cy="2642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5E07B-6E31-4E71-8B16-0CFB20F87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642" y="6486435"/>
            <a:ext cx="890093" cy="2255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2572A0-C055-6681-A52F-77A96F2A36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4832" y="6486435"/>
            <a:ext cx="1018120" cy="2255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00613E-DC8E-566A-94B3-09F5E993F6EC}"/>
              </a:ext>
            </a:extLst>
          </p:cNvPr>
          <p:cNvSpPr txBox="1"/>
          <p:nvPr/>
        </p:nvSpPr>
        <p:spPr>
          <a:xfrm>
            <a:off x="7166920" y="5419345"/>
            <a:ext cx="30809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*For a more in-depth explanation of these results and measurement methods, see the </a:t>
            </a:r>
            <a:r>
              <a:rPr lang="en-US" sz="1200" dirty="0" err="1">
                <a:solidFill>
                  <a:schemeClr val="bg1"/>
                </a:solidFill>
              </a:rPr>
              <a:t>CeC</a:t>
            </a:r>
            <a:r>
              <a:rPr lang="en-US" sz="1200" dirty="0">
                <a:solidFill>
                  <a:schemeClr val="bg1"/>
                </a:solidFill>
              </a:rPr>
              <a:t> presentation documented on the RHIC retreat page (linked at the end of presentation in the “Useful Links” section.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62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C1B0-9EEA-84D6-FE07-048AB7E23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4960137"/>
            <a:ext cx="7772400" cy="146304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Luminosity for Polarized Proton Physics</a:t>
            </a:r>
            <a:endParaRPr 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50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6EC5C3-17E6-4D05-9E9C-3A636DEA2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50195"/>
            <a:ext cx="5601751" cy="41227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4B7926-B0D1-D684-388C-30A8227ED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92707"/>
            <a:ext cx="6095999" cy="40801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0C7468-A522-B54B-C2FC-302A6C75A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440" y="5271660"/>
            <a:ext cx="2951115" cy="10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35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42714-804C-3F61-6C17-47117FCE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Siemens vs Westinghouse polarization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06257-5EA0-6835-0372-6979E889C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143" y="2084832"/>
            <a:ext cx="4510042" cy="4518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C2BCC0-C3FE-3743-9AC2-103CDBCB0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640" y="6602956"/>
            <a:ext cx="1615257" cy="20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7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735CC-5A2D-CB6B-9900-9A298BCA0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491" y="108394"/>
            <a:ext cx="5285317" cy="8804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Run22 Schedule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FE8504-72D8-E7FA-2E48-B0F74F572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914400"/>
            <a:ext cx="8256374" cy="53222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5F83E5-248D-53B5-EC66-FE51CC8FB2BA}"/>
              </a:ext>
            </a:extLst>
          </p:cNvPr>
          <p:cNvSpPr txBox="1"/>
          <p:nvPr/>
        </p:nvSpPr>
        <p:spPr>
          <a:xfrm>
            <a:off x="782595" y="6236691"/>
            <a:ext cx="1078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*RHIC Operation was granted a 2 week run extension, ending on 4/18 instead of the original end date of 4/4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9AF90-DDD4-A91E-33D4-A254CE31093C}"/>
              </a:ext>
            </a:extLst>
          </p:cNvPr>
          <p:cNvSpPr txBox="1"/>
          <p:nvPr/>
        </p:nvSpPr>
        <p:spPr>
          <a:xfrm>
            <a:off x="6952735" y="1871360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60758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6129C3B-7BFA-83B1-1402-13A48EC44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492" y="223080"/>
            <a:ext cx="10719486" cy="6409203"/>
          </a:xfrm>
        </p:spPr>
      </p:pic>
    </p:spTree>
    <p:extLst>
      <p:ext uri="{BB962C8B-B14F-4D97-AF65-F5344CB8AC3E}">
        <p14:creationId xmlns:p14="http://schemas.microsoft.com/office/powerpoint/2010/main" val="3787293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2DF8168-0EF4-66B8-06DE-8F80840A7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916" y="167145"/>
            <a:ext cx="8716551" cy="6523709"/>
          </a:xfrm>
        </p:spPr>
      </p:pic>
    </p:spTree>
    <p:extLst>
      <p:ext uri="{BB962C8B-B14F-4D97-AF65-F5344CB8AC3E}">
        <p14:creationId xmlns:p14="http://schemas.microsoft.com/office/powerpoint/2010/main" val="2827847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F79E4B8-CEE5-EE17-C116-D5FEA3CF6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356" y="90616"/>
            <a:ext cx="8695985" cy="6516130"/>
          </a:xfrm>
        </p:spPr>
      </p:pic>
    </p:spTree>
    <p:extLst>
      <p:ext uri="{BB962C8B-B14F-4D97-AF65-F5344CB8AC3E}">
        <p14:creationId xmlns:p14="http://schemas.microsoft.com/office/powerpoint/2010/main" val="574625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12409-00C4-0614-EF6C-DB63D1A9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212283" cy="149961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</a:rPr>
              <a:t>Comparison with other polarized proton runs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A8D43-6D38-791E-CA6B-15ECE62D5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581" y="1867711"/>
            <a:ext cx="4681068" cy="46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46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9D94F-B10B-E67E-04E1-86458A25F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157" y="4968375"/>
            <a:ext cx="7772400" cy="1463040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Power and </a:t>
            </a:r>
            <a:r>
              <a:rPr lang="en-US" sz="72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Cryo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Use</a:t>
            </a:r>
            <a:endParaRPr lang="en-US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14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3285-837E-3426-4E57-3EC289CF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8C6CB-9672-887F-8258-FA037F72F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DD167-4C7D-1282-88AD-BD4008F6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13" y="304800"/>
            <a:ext cx="11054529" cy="645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30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5F484-92C3-D721-C519-FE5AD2B0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8030B-10DD-84E2-A727-3416E290A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DB2505-8278-19B5-0974-349EC86C5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45" y="0"/>
            <a:ext cx="10372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64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A1FB8F-5B14-7ED1-66B1-6B78D6F8A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46" y="0"/>
            <a:ext cx="9391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13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856A64-4A9E-A82F-B390-D0C25BC7B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81" y="0"/>
            <a:ext cx="9302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52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DAA5B2-E72A-7F98-8015-550E1AE24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24" y="0"/>
            <a:ext cx="9847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7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2768C-0334-8F10-FA6B-A02E9CAEA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Run22 Schedule Timeline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E3E8A-65BC-AFFB-6D9C-0EC9D0ACE9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Blue cooldown begins: 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11/28/2021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Yellow cooldown begins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: 11/30/2021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Blue 4K reached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: 11/29/2021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First circulating bunch (Au) in Blue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: 12/03/2022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Yellow 4K reached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: 12/02/2021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First circulating bunch in Yellow (Au)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: 12/05/2022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CeC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PoP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Start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: 11/24/2021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416FD-49C7-6238-E280-CFB81118D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5601318" cy="4023360"/>
          </a:xfrm>
        </p:spPr>
        <p:txBody>
          <a:bodyPr vert="horz" lIns="45720" tIns="45720" rIns="45720" bIns="45720" rtlCol="0" anchor="t">
            <a:normAutofit fontScale="92500" lnSpcReduction="10000"/>
          </a:bodyPr>
          <a:lstStyle/>
          <a:p>
            <a:pPr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Physics Start for Polarized Protons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: 12/22/2022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End Physics Operations: 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04/18/2022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Begin 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Cryo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Warmup: 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04/18/2022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RHIC Activities End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: 04/18/2022 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Cryo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Warmup Complete: 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05/03/2022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  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57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B888E-B100-7EE7-34E6-1B7BAA81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20 cryo-weeks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cooldown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678DC-F792-9636-6B6B-24CFEE005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909" y="201849"/>
            <a:ext cx="7149809" cy="645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03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B888E-B100-7EE7-34E6-1B7BAA81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20 cryo-weeks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warm up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583291-F007-7306-47CB-61F28A93A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775" y="123825"/>
            <a:ext cx="751522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25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70708-2ACE-E81F-74D7-6121DB14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Useful Links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0712F-4EC1-5555-F0EE-534531A0B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Machine/Detector Planning Page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pPr marL="127635" lvl="1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http://server.c-ad.bnl.gov/esfd/RMEM_22/rhic_planning.htm</a:t>
            </a:r>
            <a:endParaRPr lang="en-US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RHIC Run Overview (FY01-FY22)</a:t>
            </a:r>
          </a:p>
          <a:p>
            <a:pPr marL="127635" lvl="1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https://www.rhichome.bnl.gov/RHIC/Runs/index.html#Run-22</a:t>
            </a:r>
            <a:endParaRPr lang="en-US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RHIC Retreat Page (FY22)</a:t>
            </a:r>
          </a:p>
          <a:p>
            <a:pPr marL="127635" lvl="1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https://indico.bnl.gov/event/15353/</a:t>
            </a:r>
            <a:endParaRPr lang="en-US">
              <a:solidFill>
                <a:schemeClr val="accent1">
                  <a:lumMod val="50000"/>
                </a:schemeClr>
              </a:solidFill>
              <a:latin typeface="Rockwell"/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Store Statistics</a:t>
            </a:r>
          </a:p>
          <a:p>
            <a:pPr marL="127635" lvl="1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https://www.cadops.bnl.gov/AGS/Operations/Run22/</a:t>
            </a:r>
            <a:endParaRPr lang="en-US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Scheduling Physicist</a:t>
            </a:r>
          </a:p>
          <a:p>
            <a:pPr marL="127635" lvl="1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https://www.c-ad.bnl.gov/esfd/Scheduling_Physicist/FY22_Collider-Accelerator_Schedule.htm</a:t>
            </a:r>
            <a:endParaRPr lang="en-US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2212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F9A4-BC60-4068-94B6-E68A351EE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Mode Timeline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E98747-2FC1-E9BC-53E0-F7D39F245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7924" y="2286000"/>
            <a:ext cx="10247871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Mode 1A: 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polarized p on polarized p at 254.2 GeV particle energy</a:t>
            </a:r>
          </a:p>
          <a:p>
            <a:pPr lvl="2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  <a:ea typeface="+mn-lt"/>
                <a:cs typeface="+mn-lt"/>
              </a:rPr>
              <a:t>Beam Operation:  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12/03/2021 - 04/18/2022 [136 days, 128 days for physics] </a:t>
            </a:r>
          </a:p>
          <a:p>
            <a:pPr marL="310896" lvl="2" inden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 (interleaved with Mode 2A)</a:t>
            </a:r>
          </a:p>
          <a:p>
            <a:pPr marL="310896" lvl="2" inden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2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Mode 2A: </a:t>
            </a:r>
            <a:r>
              <a:rPr kumimoji="0" lang="en-US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197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Au</a:t>
            </a:r>
            <a:r>
              <a:rPr kumimoji="0" lang="en-US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79+</a:t>
            </a:r>
            <a:r>
              <a:rPr kumimoji="0" lang="en-US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in Yellow ring for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CeC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PoP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at 26.5 GeV/nucleon particle energy</a:t>
            </a:r>
          </a:p>
          <a:p>
            <a:pPr lvl="2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  <a:ea typeface="+mn-lt"/>
                <a:cs typeface="+mn-lt"/>
              </a:rPr>
              <a:t>Beam Operation:  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11/24/2021 - 04/18/2022 [145 days, 8 days for experiment] (interleaved with Mode 1A)</a:t>
            </a:r>
          </a:p>
          <a:p>
            <a:pPr marL="310896" lvl="2" inden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32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D5194-6D04-7DF2-BE71-BD998827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Run Coordinators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00746-18A5-3FD1-7DDE-BEAA90901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83686"/>
            <a:ext cx="5404020" cy="4505438"/>
          </a:xfrm>
        </p:spPr>
        <p:txBody>
          <a:bodyPr vert="horz" lIns="45720" tIns="45720" rIns="45720" bIns="45720" rtlCol="0" anchor="t">
            <a:normAutofit fontScale="92500" lnSpcReduction="20000"/>
          </a:bodyPr>
          <a:lstStyle/>
          <a:p>
            <a:pPr marL="127635" lvl="1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Vincent </a:t>
            </a:r>
            <a:r>
              <a:rPr lang="en-US" sz="2400" b="1" dirty="0" err="1">
                <a:solidFill>
                  <a:schemeClr val="bg1"/>
                </a:solidFill>
              </a:rPr>
              <a:t>Schoefer</a:t>
            </a:r>
            <a:r>
              <a:rPr lang="en-US" sz="2400" b="1" dirty="0">
                <a:solidFill>
                  <a:schemeClr val="bg1"/>
                </a:solidFill>
              </a:rPr>
              <a:t> [RHIC Operations]</a:t>
            </a:r>
            <a:endParaRPr lang="en-US" b="1" dirty="0">
              <a:solidFill>
                <a:schemeClr val="bg1"/>
              </a:solidFill>
            </a:endParaRPr>
          </a:p>
          <a:p>
            <a:pPr marL="310515" lvl="2" indent="0">
              <a:buNone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e-mail: schoefer@bnl.gov</a:t>
            </a:r>
          </a:p>
          <a:p>
            <a:pPr marL="310515" lvl="2" indent="0">
              <a:buNone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Office Phone: (631) 344-8453</a:t>
            </a:r>
          </a:p>
          <a:p>
            <a:pPr marL="310515" lvl="2" indent="0">
              <a:buNone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Modes of Operation: 1A, 2A</a:t>
            </a:r>
          </a:p>
          <a:p>
            <a:pPr marL="310515" lvl="2" indent="0">
              <a:buNone/>
            </a:pP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127635" lvl="1" indent="0">
              <a:buNone/>
            </a:pP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Vladimir Litvinenko [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CeC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Operations]</a:t>
            </a:r>
          </a:p>
          <a:p>
            <a:pPr marL="310515" lvl="2" indent="0">
              <a:buNone/>
            </a:pPr>
            <a:r>
              <a:rPr lang="en-US" sz="2400" dirty="0">
                <a:solidFill>
                  <a:schemeClr val="bg1"/>
                </a:solidFill>
                <a:latin typeface="TW Cen MT"/>
                <a:ea typeface="+mn-lt"/>
                <a:cs typeface="+mn-lt"/>
              </a:rPr>
              <a:t>e-mail: vl@bnl.gov</a:t>
            </a: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310515" lvl="2" indent="0">
              <a:buNone/>
            </a:pPr>
            <a:r>
              <a:rPr lang="en-US" sz="2400" dirty="0">
                <a:solidFill>
                  <a:schemeClr val="bg1"/>
                </a:solidFill>
                <a:latin typeface="TW Cen MT"/>
                <a:ea typeface="+mn-lt"/>
                <a:cs typeface="+mn-lt"/>
              </a:rPr>
              <a:t>Office Phone: 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(631) 344-2570</a:t>
            </a:r>
          </a:p>
          <a:p>
            <a:pPr marL="310515" lvl="2" indent="0">
              <a:buNone/>
            </a:pPr>
            <a:r>
              <a:rPr lang="en-US" sz="2400" dirty="0">
                <a:solidFill>
                  <a:schemeClr val="bg1"/>
                </a:solidFill>
                <a:latin typeface="TW Cen MT"/>
                <a:ea typeface="+mn-lt"/>
                <a:cs typeface="+mn-lt"/>
              </a:rPr>
              <a:t>Modes of Operation: 2A</a:t>
            </a:r>
          </a:p>
          <a:p>
            <a:pPr marL="310515" lvl="2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127635" lvl="1" indent="0">
              <a:buNone/>
            </a:pP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Igor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Pinayev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[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CeC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Operations]</a:t>
            </a:r>
          </a:p>
          <a:p>
            <a:pPr marL="310515" lvl="2" indent="0">
              <a:buNone/>
            </a:pPr>
            <a:r>
              <a:rPr lang="en-US" sz="2400" dirty="0">
                <a:solidFill>
                  <a:schemeClr val="bg1"/>
                </a:solidFill>
                <a:latin typeface="TW Cen MT"/>
              </a:rPr>
              <a:t>e-mail: pinayev@bnl.gov</a:t>
            </a: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310515" lvl="2" indent="0">
              <a:buNone/>
            </a:pPr>
            <a:r>
              <a:rPr lang="en-US" sz="2400" dirty="0">
                <a:solidFill>
                  <a:schemeClr val="bg1"/>
                </a:solidFill>
                <a:latin typeface="TW Cen MT"/>
              </a:rPr>
              <a:t>Office Phone: 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(631) 344-5706</a:t>
            </a:r>
          </a:p>
          <a:p>
            <a:pPr marL="310515" lvl="2" indent="0">
              <a:buNone/>
            </a:pPr>
            <a:r>
              <a:rPr lang="en-US" sz="2400" dirty="0">
                <a:solidFill>
                  <a:schemeClr val="bg1"/>
                </a:solidFill>
                <a:latin typeface="TW Cen MT"/>
              </a:rPr>
              <a:t>Modes of Operation: 2A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4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94DFF-4C8C-5BD6-D632-3F2C75C3A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739" y="4944620"/>
            <a:ext cx="7101017" cy="1463040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Run Overview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1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A53A7-891B-C425-B622-5BF25564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Major accomplishments and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41FB1-B5C5-DF34-6DB8-B3FE9BB09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36" y="1923536"/>
            <a:ext cx="11821297" cy="4934464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OPPIS LEBT modified (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Einzel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lenses replaced by quadrupoles) for higher transmission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ultiple start-up issues:  AGS cold snake short to ground, Booster vacuum restoration, Siemens rheostat repair, AGS high leakage current during high-pot, AGS cable tray damage in conduit under road, AGS dipole coil replacement, vacuum leak in Yellow IR7 triplet, stuck vacuum valve in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BtA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- replaced with spool piece,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cryo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control upgrade completion delayed full 4K cool-down by 13 days (time used to setup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CeC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electron beam), BNL site-wide power outage of 86 sec on 12/02/2021 - about 1 day recovery (found a helical magnet in Blue snake bi9 damaged after recovery)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prepared new bunch split and merge scheme to reduce peak current at AGS injection and thereby emittance: additional bunch split on intermediate energy level in Booster and recombination at AGS before extraction (not used with Westinghouse MG)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40 Ohm injection kickers (used for low energy runs) inadvertently installed for Run-22 resulting in a kick too weak by 10-15%, switched to nominal 25 Ohm resistors for Blue and Yellow on 4/4/2022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helical dipole 2 of Blue snake bi9 found to be open (possibly damage in power outage), need to run with configuration like in Run-3 (Yellow snake with same problem): 2 inner helical dipoles turned off, 2 outer helical dipoles a full strength with field reversed - provides a partial snake with 90% spin rotation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after power dip on 12/13/21 found helical magnet 4 in Blue snake bi9 also damaged, reconfigured again to use helical magnets 1 and 3 for a partial snake (can be done from outside)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work on 7b-qd1 quench detection system requires 5x longer energy ramp for 3 days (12/25-27/2021)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changed store energy from γ = 271.635 (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Gγ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= 487.0) to γ = 270.938 (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Gγ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= 485.75) to have nearly vertical spin direction in all locations with bo9 partial snake  - in particular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pC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polarimeters and STAR, beginning with fill no. 32934 (01/02/2022)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Siemens MG set damage on 01/12/2021, switch to Westinghouse MG, switched back to Siemens on 03/08/2022 with new brushes and re-surfaced rings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no abort kicker pre-fires in physics with RHIC abort kicker relays and delayed aborts (first time ever for a high energy run)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520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099AD-203A-A80B-DB42-396526AA7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077" y="0"/>
            <a:ext cx="10792087" cy="149961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RHIC Energies, Species Combinations, and Luminosities (Run-1 to Run-22)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35551-FC78-CF65-B9AF-F936FB837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433" y="1418022"/>
            <a:ext cx="8778384" cy="543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90602-C570-287F-931C-493B1ABE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398" y="805348"/>
            <a:ext cx="4069204" cy="95624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Run Parameters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33E244-4747-23FF-5136-8583493BA6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938865"/>
              </p:ext>
            </p:extLst>
          </p:nvPr>
        </p:nvGraphicFramePr>
        <p:xfrm>
          <a:off x="263610" y="2378558"/>
          <a:ext cx="11607113" cy="2400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549">
                  <a:extLst>
                    <a:ext uri="{9D8B030D-6E8A-4147-A177-3AD203B41FA5}">
                      <a16:colId xmlns:a16="http://schemas.microsoft.com/office/drawing/2014/main" val="3518060646"/>
                    </a:ext>
                  </a:extLst>
                </a:gridCol>
                <a:gridCol w="1564730">
                  <a:extLst>
                    <a:ext uri="{9D8B030D-6E8A-4147-A177-3AD203B41FA5}">
                      <a16:colId xmlns:a16="http://schemas.microsoft.com/office/drawing/2014/main" val="3964309747"/>
                    </a:ext>
                  </a:extLst>
                </a:gridCol>
                <a:gridCol w="1025901">
                  <a:extLst>
                    <a:ext uri="{9D8B030D-6E8A-4147-A177-3AD203B41FA5}">
                      <a16:colId xmlns:a16="http://schemas.microsoft.com/office/drawing/2014/main" val="47525138"/>
                    </a:ext>
                  </a:extLst>
                </a:gridCol>
                <a:gridCol w="902184">
                  <a:extLst>
                    <a:ext uri="{9D8B030D-6E8A-4147-A177-3AD203B41FA5}">
                      <a16:colId xmlns:a16="http://schemas.microsoft.com/office/drawing/2014/main" val="1913286026"/>
                    </a:ext>
                  </a:extLst>
                </a:gridCol>
                <a:gridCol w="1615826">
                  <a:extLst>
                    <a:ext uri="{9D8B030D-6E8A-4147-A177-3AD203B41FA5}">
                      <a16:colId xmlns:a16="http://schemas.microsoft.com/office/drawing/2014/main" val="509531904"/>
                    </a:ext>
                  </a:extLst>
                </a:gridCol>
                <a:gridCol w="1216213">
                  <a:extLst>
                    <a:ext uri="{9D8B030D-6E8A-4147-A177-3AD203B41FA5}">
                      <a16:colId xmlns:a16="http://schemas.microsoft.com/office/drawing/2014/main" val="3694059263"/>
                    </a:ext>
                  </a:extLst>
                </a:gridCol>
                <a:gridCol w="1442081">
                  <a:extLst>
                    <a:ext uri="{9D8B030D-6E8A-4147-A177-3AD203B41FA5}">
                      <a16:colId xmlns:a16="http://schemas.microsoft.com/office/drawing/2014/main" val="1295378863"/>
                    </a:ext>
                  </a:extLst>
                </a:gridCol>
                <a:gridCol w="1311772">
                  <a:extLst>
                    <a:ext uri="{9D8B030D-6E8A-4147-A177-3AD203B41FA5}">
                      <a16:colId xmlns:a16="http://schemas.microsoft.com/office/drawing/2014/main" val="1820288600"/>
                    </a:ext>
                  </a:extLst>
                </a:gridCol>
                <a:gridCol w="1753857">
                  <a:extLst>
                    <a:ext uri="{9D8B030D-6E8A-4147-A177-3AD203B41FA5}">
                      <a16:colId xmlns:a16="http://schemas.microsoft.com/office/drawing/2014/main" val="2311901201"/>
                    </a:ext>
                  </a:extLst>
                </a:gridCol>
              </a:tblGrid>
              <a:tr h="990718">
                <a:tc>
                  <a:txBody>
                    <a:bodyPr/>
                    <a:lstStyle/>
                    <a:p>
                      <a:r>
                        <a:rPr lang="en-US" dirty="0"/>
                        <a:t>Mode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Energy/</a:t>
                      </a:r>
                    </a:p>
                    <a:p>
                      <a:r>
                        <a:rPr lang="en-US" dirty="0"/>
                        <a:t>Nucleon</a:t>
                      </a:r>
                    </a:p>
                    <a:p>
                      <a:r>
                        <a:rPr lang="en-US" dirty="0"/>
                        <a:t>[GeV]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No. Bunches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Ions/</a:t>
                      </a:r>
                    </a:p>
                    <a:p>
                      <a:r>
                        <a:rPr lang="en-US" dirty="0"/>
                        <a:t>bunch</a:t>
                      </a:r>
                    </a:p>
                    <a:p>
                      <a:r>
                        <a:rPr lang="en-US" dirty="0"/>
                        <a:t>[10</a:t>
                      </a:r>
                      <a:r>
                        <a:rPr lang="en-US" baseline="30000" dirty="0"/>
                        <a:t>9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Β</a:t>
                      </a:r>
                      <a:r>
                        <a:rPr lang="en-US" dirty="0"/>
                        <a:t>*</a:t>
                      </a:r>
                    </a:p>
                    <a:p>
                      <a:r>
                        <a:rPr lang="en-US" dirty="0"/>
                        <a:t>[m]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rms emittance</a:t>
                      </a:r>
                    </a:p>
                    <a:p>
                      <a:r>
                        <a:rPr lang="en-US" dirty="0"/>
                        <a:t>[</a:t>
                      </a:r>
                      <a:r>
                        <a:rPr lang="en-US" dirty="0" err="1"/>
                        <a:t>μm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Run Avg. Store Polarization</a:t>
                      </a:r>
                    </a:p>
                    <a:p>
                      <a:r>
                        <a:rPr lang="en-US" dirty="0"/>
                        <a:t>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Luminosity</a:t>
                      </a:r>
                    </a:p>
                    <a:p>
                      <a:r>
                        <a:rPr lang="en-US" dirty="0"/>
                        <a:t>[pb</a:t>
                      </a:r>
                      <a:r>
                        <a:rPr lang="en-US" baseline="30000" dirty="0"/>
                        <a:t>-1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Luminosity </a:t>
                      </a:r>
                    </a:p>
                    <a:p>
                      <a:r>
                        <a:rPr lang="en-US" dirty="0"/>
                        <a:t>[rel. to Run-17]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506"/>
                  </a:ext>
                </a:extLst>
              </a:tr>
              <a:tr h="227363">
                <a:tc>
                  <a:txBody>
                    <a:bodyPr/>
                    <a:lstStyle/>
                    <a:p>
                      <a:r>
                        <a:rPr lang="en-US"/>
                        <a:t>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 3" panose="05040102010807070707" pitchFamily="18" charset="2"/>
                        </a:rPr>
                        <a:t>1.51.21.0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Wingdings 3" panose="05040102010807070707" pitchFamily="18" charset="2"/>
                        </a:rPr>
                        <a:t>2.53.6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Blue: 50</a:t>
                      </a:r>
                    </a:p>
                    <a:p>
                      <a:r>
                        <a:rPr lang="en-US" dirty="0"/>
                        <a:t>Yellow: 49.5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807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1.48x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127758"/>
                  </a:ext>
                </a:extLst>
              </a:tr>
              <a:tr h="571802">
                <a:tc>
                  <a:txBody>
                    <a:bodyPr/>
                    <a:lstStyle/>
                    <a:p>
                      <a:r>
                        <a:rPr lang="en-US" dirty="0"/>
                        <a:t>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Wingdings 3" panose="05040102010807070707" pitchFamily="18" charset="2"/>
                        </a:rPr>
                        <a:t>5.0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 3" panose="05040102010807070707" pitchFamily="18" charset="2"/>
                        </a:rPr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89805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B180B28-3AA2-3444-48F5-9A6E97765719}"/>
              </a:ext>
            </a:extLst>
          </p:cNvPr>
          <p:cNvSpPr txBox="1"/>
          <p:nvPr/>
        </p:nvSpPr>
        <p:spPr>
          <a:xfrm>
            <a:off x="354227" y="5165124"/>
            <a:ext cx="1151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Total 18 days setup for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Nominal store length of 8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</a:rPr>
              <a:t>first β</a:t>
            </a:r>
            <a:r>
              <a:rPr lang="en-US" sz="2400" b="0" i="0" baseline="30000" dirty="0">
                <a:solidFill>
                  <a:schemeClr val="bg1"/>
                </a:solidFill>
                <a:effectLst/>
              </a:rPr>
              <a:t>*</a:t>
            </a:r>
            <a:r>
              <a:rPr lang="en-US" sz="2400" b="0" i="0" dirty="0">
                <a:solidFill>
                  <a:schemeClr val="bg1"/>
                </a:solidFill>
                <a:effectLst/>
              </a:rPr>
              <a:t>-squeeze immediately after energy ramp, second β</a:t>
            </a:r>
            <a:r>
              <a:rPr lang="en-US" sz="2400" b="0" i="0" baseline="30000" dirty="0">
                <a:solidFill>
                  <a:schemeClr val="bg1"/>
                </a:solidFill>
                <a:effectLst/>
              </a:rPr>
              <a:t>*</a:t>
            </a:r>
            <a:r>
              <a:rPr lang="en-US" sz="2400" b="0" i="0" dirty="0">
                <a:solidFill>
                  <a:schemeClr val="bg1"/>
                </a:solidFill>
                <a:effectLst/>
              </a:rPr>
              <a:t>-squeeze after 3h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75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1673</TotalTime>
  <Words>1193</Words>
  <Application>Microsoft Office PowerPoint</Application>
  <PresentationFormat>Widescreen</PresentationFormat>
  <Paragraphs>135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Rockwell</vt:lpstr>
      <vt:lpstr>Tw Cen MT</vt:lpstr>
      <vt:lpstr>Tw Cen MT</vt:lpstr>
      <vt:lpstr>Tw Cen MT Condensed</vt:lpstr>
      <vt:lpstr>Wingdings</vt:lpstr>
      <vt:lpstr>Wingdings 3</vt:lpstr>
      <vt:lpstr>Integral</vt:lpstr>
      <vt:lpstr>Run 2022</vt:lpstr>
      <vt:lpstr>Run22 Schedule</vt:lpstr>
      <vt:lpstr>Run22 Schedule Timeline</vt:lpstr>
      <vt:lpstr>Mode Timeline</vt:lpstr>
      <vt:lpstr>Run Coordinators</vt:lpstr>
      <vt:lpstr>Run Overview</vt:lpstr>
      <vt:lpstr>Major accomplishments and events</vt:lpstr>
      <vt:lpstr>RHIC Energies, Species Combinations, and Luminosities (Run-1 to Run-22)</vt:lpstr>
      <vt:lpstr>Run Parameters</vt:lpstr>
      <vt:lpstr>Time Spent per Mode</vt:lpstr>
      <vt:lpstr>PowerPoint Presentation</vt:lpstr>
      <vt:lpstr>PowerPoint Presentation</vt:lpstr>
      <vt:lpstr>Failure Hours by System/Group</vt:lpstr>
      <vt:lpstr>CeC Operations</vt:lpstr>
      <vt:lpstr>Cec results from run-22</vt:lpstr>
      <vt:lpstr>Cec results from run-22</vt:lpstr>
      <vt:lpstr>Luminosity for Polarized Proton Physics</vt:lpstr>
      <vt:lpstr>PowerPoint Presentation</vt:lpstr>
      <vt:lpstr>Siemens vs Westinghouse polarization</vt:lpstr>
      <vt:lpstr>PowerPoint Presentation</vt:lpstr>
      <vt:lpstr>PowerPoint Presentation</vt:lpstr>
      <vt:lpstr>PowerPoint Presentation</vt:lpstr>
      <vt:lpstr>Comparison with other polarized proton runs</vt:lpstr>
      <vt:lpstr>Power and Cryo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 cryo-weeks cooldown</vt:lpstr>
      <vt:lpstr>20 cryo-weeks warm up</vt:lpstr>
      <vt:lpstr>Useful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Tustin, Gage</dc:creator>
  <cp:lastModifiedBy>Tustin, Gage</cp:lastModifiedBy>
  <cp:revision>255</cp:revision>
  <dcterms:created xsi:type="dcterms:W3CDTF">2022-04-26T19:46:30Z</dcterms:created>
  <dcterms:modified xsi:type="dcterms:W3CDTF">2022-08-02T19:23:32Z</dcterms:modified>
</cp:coreProperties>
</file>