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/>
    <p:restoredTop sz="94694"/>
  </p:normalViewPr>
  <p:slideViewPr>
    <p:cSldViewPr snapToGrid="0">
      <p:cViewPr varScale="1">
        <p:scale>
          <a:sx n="120" d="100"/>
          <a:sy n="120" d="100"/>
        </p:scale>
        <p:origin x="20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B5666-620A-6048-9D96-F6DC6577A0F1}" type="datetimeFigureOut">
              <a:rPr lang="en-US" smtClean="0"/>
              <a:t>4/24/23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28A21-4E62-B14F-9A92-B935B0B10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73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33991-2B54-18EE-D931-E455B85E5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C418A2-8F5D-87CE-2247-7253EEED98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930BB-94BA-6193-3331-48035F9CB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47EE-D8F6-2445-BF4B-8AB4FE6924A6}" type="datetime1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629CD-7F3E-3A6F-8191-71956E7C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C6A58-2F3D-4CA1-CA41-36429BFFB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23F54-4D8F-AA4C-B517-7FAEE85B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1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71F66-6B47-19B4-917F-F36A9E2C8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B738EA-B577-276C-8E96-DDE14CC1D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7DACE-B652-8C12-725F-C570AD36B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BB5A-5989-0D4E-82EB-21ACF65E06C1}" type="datetime1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E388A-8611-CD72-F023-3F34A5D3C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4921B-0FB4-FC92-0016-25E514663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23F54-4D8F-AA4C-B517-7FAEE85B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9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4DCAF6-C161-FCE0-430E-6E5D761593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684D55-47C8-729D-F2BD-E8E00F7C8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B0225-C393-95AE-45D8-6C38F4FC4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A42A5-0176-184B-AB1D-32825205F259}" type="datetime1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BE051-B3AB-2E2A-99DE-5C5ACD6F0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75356-9ED4-ADC8-6B8C-86BBD8C6D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23F54-4D8F-AA4C-B517-7FAEE85B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5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E1613-828F-F05E-C0B9-A1BD6D29D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26E9A-3A9C-50C9-CDA4-7185A5B53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4E5DC-B150-1204-83A9-2C9E477D1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B426-62FD-5847-8D82-1774CE01CF33}" type="datetime1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81F7A-04D0-5302-AD61-C5DCE836A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F2FF8-470A-098C-E75B-03DF0277F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23F54-4D8F-AA4C-B517-7FAEE85B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5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AABB7-F079-7CAB-155B-F3FBCC55B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9F567-B168-49B3-2536-B45FDDC50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E5928-FF8A-26DF-1F27-24EF76016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2AB8-F20B-224F-A95C-07227843325D}" type="datetime1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42409-0F72-73C4-E14E-4AD92D474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4719C-1199-7EC4-3F97-B67553062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23F54-4D8F-AA4C-B517-7FAEE85B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9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D1CE9-29A6-6348-F33C-25C8C5C23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F2675-07D6-056B-3B55-328F336F24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60CDA5-D2E9-CA54-1529-1B354AEDD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0D4D91-299E-40E1-A995-A3C09206B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59EB6-F76A-C44B-B82E-FAFEC5BA9616}" type="datetime1">
              <a:rPr lang="en-US" smtClean="0"/>
              <a:t>4/24/23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450B0D-E594-1345-4D45-BFE865534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92262A-647B-AAEE-4636-40CD39172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23F54-4D8F-AA4C-B517-7FAEE85B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61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C420B-7D42-E71F-8102-819441A4F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6DE2D-5615-7167-11B5-AB509D2CBC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653044-EAEA-6350-4D64-8BE193586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5318C0-C0E3-D164-3B67-A4D36D589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6E0892-3935-5FB9-1131-CE1891B8E0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67BD91-F6E8-6F75-7214-686DF525A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928B-49D5-5D45-A51C-F66647C15707}" type="datetime1">
              <a:rPr lang="en-US" smtClean="0"/>
              <a:t>4/24/23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68AB5C-96F7-4C08-3B96-1F8FFB82A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3E22E5-5520-55B9-E583-300DAAA52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23F54-4D8F-AA4C-B517-7FAEE85B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620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A3CD5-70E8-9ADD-B51D-B148E65C2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369D69-36AC-EC1F-033B-259194159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67658-0AD9-5648-BF12-9DDC001FBAE0}" type="datetime1">
              <a:rPr lang="en-US" smtClean="0"/>
              <a:t>4/24/23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8326DD-9AB3-4B63-4008-725B7DE70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12B9C7-F6EA-9F3B-9893-7985DDDFF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23F54-4D8F-AA4C-B517-7FAEE85B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916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71EF48-87F7-06D0-6D27-0492892B1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116C-1628-E442-9907-FFBAF5177F44}" type="datetime1">
              <a:rPr lang="en-US" smtClean="0"/>
              <a:t>4/24/23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6F7B50-5354-745B-3375-7B65523D2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58C1C-9615-31A8-91E6-EC1212943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23F54-4D8F-AA4C-B517-7FAEE85B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03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04FBD-793B-6CB4-72D0-2EDB11C47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AEF0F-B870-0A6F-211C-FA5CB7F06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CE207-E712-977B-272F-FABBB48A52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A2FF8-9562-5613-DAC1-5201E5170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4DA56-06D3-A34D-8238-A5105ABE93F7}" type="datetime1">
              <a:rPr lang="en-US" smtClean="0"/>
              <a:t>4/24/23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90358B-FE36-C1D0-41F4-472AA4110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C5371C-01F7-837D-98DF-A19CAC096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23F54-4D8F-AA4C-B517-7FAEE85B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0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E9E77-510F-4320-1E13-B32FAF5A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D67876-137A-8B79-2D74-364E7D0A83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76632-ADFA-9745-59CC-EE7D43552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F102B2-143F-A658-1F7B-3CF2ABB31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8D18-9EFE-BD4E-A538-FE92BE5B01B7}" type="datetime1">
              <a:rPr lang="en-US" smtClean="0"/>
              <a:t>4/24/23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1C56EC-492D-599E-C350-C065B7C59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FD653B-8E83-2ED4-3B3A-31AAEAB33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23F54-4D8F-AA4C-B517-7FAEE85B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2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93EEF4-2AEF-44CC-C6CB-BC929D9F5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6397D-2A15-569C-9616-613088C32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3D1BE-1843-A308-1B38-FAD95456D5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AE2D3-F8ED-F74B-ADDD-6D3A048F115B}" type="datetime1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7C327-C18F-A4FC-C80C-E4B2CA3A0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81B9B-C912-6FB6-6CD2-93C95F344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23F54-4D8F-AA4C-B517-7FAEE85B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2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FC664-B92C-47A0-502A-AF882BD925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RHIC Machine/</a:t>
            </a:r>
            <a:r>
              <a:rPr lang="en-US" dirty="0" err="1"/>
              <a:t>Expt</a:t>
            </a:r>
            <a:r>
              <a:rPr lang="en-US" dirty="0"/>
              <a:t> Planning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15CD06-2CA7-5723-F7B2-9D0739F260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Jamie Dunlop</a:t>
            </a:r>
          </a:p>
          <a:p>
            <a:r>
              <a:rPr lang="en-US" dirty="0"/>
              <a:t>April 25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D85AE7-FEC1-3238-19F9-DE7C96D70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23F54-4D8F-AA4C-B517-7FAEE85BC6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26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E0163-3684-6A5B-FFC2-A4258EB9D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40931"/>
            <a:ext cx="10515600" cy="1325563"/>
          </a:xfrm>
        </p:spPr>
        <p:txBody>
          <a:bodyPr/>
          <a:lstStyle/>
          <a:p>
            <a:r>
              <a:rPr lang="en-US" dirty="0"/>
              <a:t>Calendar Run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ED425-8203-32CC-2018-9A7A8C7BE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5545" y="4024882"/>
            <a:ext cx="4045060" cy="2221651"/>
          </a:xfrm>
        </p:spPr>
        <p:txBody>
          <a:bodyPr/>
          <a:lstStyle/>
          <a:p>
            <a:r>
              <a:rPr lang="en-US" dirty="0"/>
              <a:t>Cooldown May 8</a:t>
            </a:r>
          </a:p>
          <a:p>
            <a:r>
              <a:rPr lang="en-US" dirty="0"/>
              <a:t>Nominally 20 </a:t>
            </a:r>
            <a:r>
              <a:rPr lang="en-US" dirty="0" err="1"/>
              <a:t>cryoweeks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ends Sept 25</a:t>
            </a:r>
          </a:p>
          <a:p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048FF69-DFEB-82B5-5F14-1FABA98D08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983669" y="280263"/>
            <a:ext cx="2826327" cy="36576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C574ADA-E332-B5F3-849B-13F5719DA4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641269" y="280264"/>
            <a:ext cx="2826327" cy="36576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DC713BB-1CE1-344A-FEC4-5F1FD57354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8298870" y="277202"/>
            <a:ext cx="2826327" cy="365760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5943365-ABD7-0898-3418-3F1338869F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983668" y="3306908"/>
            <a:ext cx="2826327" cy="36576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C2EBCD-0CEE-B75A-1DA5-41214E73F0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4652616" y="3306908"/>
            <a:ext cx="2826327" cy="3657600"/>
          </a:xfrm>
          <a:prstGeom prst="rect">
            <a:avLst/>
          </a:prstGeom>
        </p:spPr>
      </p:pic>
      <p:sp>
        <p:nvSpPr>
          <p:cNvPr id="27" name="Oval 26">
            <a:extLst>
              <a:ext uri="{FF2B5EF4-FFF2-40B4-BE49-F238E27FC236}">
                <a16:creationId xmlns:a16="http://schemas.microsoft.com/office/drawing/2014/main" id="{7E0A3F3C-9448-7DA8-A0F3-A1E4804B41E8}"/>
              </a:ext>
            </a:extLst>
          </p:cNvPr>
          <p:cNvSpPr/>
          <p:nvPr/>
        </p:nvSpPr>
        <p:spPr>
          <a:xfrm>
            <a:off x="1095154" y="1414131"/>
            <a:ext cx="372140" cy="244548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7017BB7-3F5A-BF54-84F6-A421DC231C16}"/>
              </a:ext>
            </a:extLst>
          </p:cNvPr>
          <p:cNvSpPr/>
          <p:nvPr/>
        </p:nvSpPr>
        <p:spPr>
          <a:xfrm>
            <a:off x="4784654" y="5543108"/>
            <a:ext cx="372140" cy="24454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7C2192F-3D75-C438-FB82-DB43CDE76A00}"/>
              </a:ext>
            </a:extLst>
          </p:cNvPr>
          <p:cNvSpPr/>
          <p:nvPr/>
        </p:nvSpPr>
        <p:spPr>
          <a:xfrm>
            <a:off x="1095154" y="5170969"/>
            <a:ext cx="372140" cy="24454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F938D3F-B677-4C08-5B47-2CC125242D68}"/>
              </a:ext>
            </a:extLst>
          </p:cNvPr>
          <p:cNvSpPr/>
          <p:nvPr/>
        </p:nvSpPr>
        <p:spPr>
          <a:xfrm>
            <a:off x="195891" y="3471320"/>
            <a:ext cx="372140" cy="244548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B0804E8-A210-0032-03FD-0A3F05406760}"/>
              </a:ext>
            </a:extLst>
          </p:cNvPr>
          <p:cNvSpPr txBox="1"/>
          <p:nvPr/>
        </p:nvSpPr>
        <p:spPr>
          <a:xfrm>
            <a:off x="568031" y="3408928"/>
            <a:ext cx="16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 Cooldown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CC71181-23A9-4356-C36A-5DAC39F68B39}"/>
              </a:ext>
            </a:extLst>
          </p:cNvPr>
          <p:cNvSpPr/>
          <p:nvPr/>
        </p:nvSpPr>
        <p:spPr>
          <a:xfrm>
            <a:off x="2549232" y="3464225"/>
            <a:ext cx="372140" cy="24454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51E4EF9-FDC0-5087-0D24-8970BBFB2E41}"/>
              </a:ext>
            </a:extLst>
          </p:cNvPr>
          <p:cNvSpPr txBox="1"/>
          <p:nvPr/>
        </p:nvSpPr>
        <p:spPr>
          <a:xfrm>
            <a:off x="2921372" y="3401833"/>
            <a:ext cx="1057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 weeks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71529A1D-5653-7C34-96F4-E9261BDB017A}"/>
              </a:ext>
            </a:extLst>
          </p:cNvPr>
          <p:cNvSpPr/>
          <p:nvPr/>
        </p:nvSpPr>
        <p:spPr>
          <a:xfrm>
            <a:off x="4654487" y="3464229"/>
            <a:ext cx="372140" cy="24454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FF163E5-2D00-DB6E-331D-4BD7A0BF3D3B}"/>
              </a:ext>
            </a:extLst>
          </p:cNvPr>
          <p:cNvSpPr txBox="1"/>
          <p:nvPr/>
        </p:nvSpPr>
        <p:spPr>
          <a:xfrm>
            <a:off x="5026627" y="3401837"/>
            <a:ext cx="1057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 weeks</a:t>
            </a:r>
          </a:p>
        </p:txBody>
      </p:sp>
      <p:sp>
        <p:nvSpPr>
          <p:cNvPr id="36" name="Slide Number Placeholder 35">
            <a:extLst>
              <a:ext uri="{FF2B5EF4-FFF2-40B4-BE49-F238E27FC236}">
                <a16:creationId xmlns:a16="http://schemas.microsoft.com/office/drawing/2014/main" id="{E5744022-AD3F-AA48-8F2A-5EAE32CF9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23F54-4D8F-AA4C-B517-7FAEE85BC6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3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8B5E1-972A-A458-08A0-91CF3314F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A6F58-7A95-7C6F-EC81-098B38966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effectLst/>
                <a:latin typeface="TimesNewRomanPSMT"/>
              </a:rPr>
              <a:t>The PAC continues to strongly support focusing in Run 23 on </a:t>
            </a:r>
            <a:r>
              <a:rPr lang="en-US" sz="2000" dirty="0" err="1">
                <a:effectLst/>
                <a:latin typeface="TimesNewRomanPSMT"/>
              </a:rPr>
              <a:t>sPHENIX</a:t>
            </a:r>
            <a:r>
              <a:rPr lang="en-US" sz="2000" dirty="0">
                <a:effectLst/>
                <a:latin typeface="TimesNewRomanPSMT"/>
              </a:rPr>
              <a:t> commissioning using 200 GeV </a:t>
            </a:r>
            <a:r>
              <a:rPr lang="en-US" sz="2000" dirty="0" err="1">
                <a:effectLst/>
                <a:latin typeface="TimesNewRomanPSMT"/>
              </a:rPr>
              <a:t>Au+Au</a:t>
            </a:r>
            <a:r>
              <a:rPr lang="en-US" sz="2000" dirty="0">
                <a:effectLst/>
                <a:latin typeface="TimesNewRomanPSMT"/>
              </a:rPr>
              <a:t> collisions. This is the highest priority and must come first.</a:t>
            </a:r>
          </a:p>
          <a:p>
            <a:r>
              <a:rPr lang="en-US" sz="2000" dirty="0">
                <a:effectLst/>
                <a:latin typeface="TimesNewRomanPSMT"/>
              </a:rPr>
              <a:t>Successful detector commissioning should be followed by continued running of 200 GeV </a:t>
            </a:r>
            <a:r>
              <a:rPr lang="en-US" sz="2000" dirty="0" err="1">
                <a:effectLst/>
                <a:latin typeface="TimesNewRomanPSMT"/>
              </a:rPr>
              <a:t>Au+Au</a:t>
            </a:r>
            <a:r>
              <a:rPr lang="en-US" sz="2000" dirty="0">
                <a:effectLst/>
                <a:latin typeface="TimesNewRomanPSMT"/>
              </a:rPr>
              <a:t> collisions to begin the </a:t>
            </a:r>
            <a:r>
              <a:rPr lang="en-US" sz="2000" dirty="0" err="1">
                <a:effectLst/>
                <a:latin typeface="TimesNewRomanPSMT"/>
              </a:rPr>
              <a:t>sPHENIX</a:t>
            </a:r>
            <a:r>
              <a:rPr lang="en-US" sz="2000" dirty="0">
                <a:effectLst/>
                <a:latin typeface="TimesNewRomanPSMT"/>
              </a:rPr>
              <a:t> scientific program. A central goal of this part of Run 23 can be referred to as “physics commissioning”</a:t>
            </a:r>
          </a:p>
          <a:p>
            <a:r>
              <a:rPr lang="en-US" sz="2000" dirty="0">
                <a:effectLst/>
                <a:latin typeface="TimesNewRomanPSMT"/>
              </a:rPr>
              <a:t>The allocation and deployment of beam time and computing resources during Run 23 should be guided by the perspective that successful </a:t>
            </a:r>
            <a:r>
              <a:rPr lang="en-US" sz="2000" dirty="0" err="1">
                <a:effectLst/>
                <a:latin typeface="TimesNewRomanPSMT"/>
              </a:rPr>
              <a:t>sPHENIX</a:t>
            </a:r>
            <a:r>
              <a:rPr lang="en-US" sz="2000" dirty="0">
                <a:effectLst/>
                <a:latin typeface="TimesNewRomanPSMT"/>
              </a:rPr>
              <a:t> installation, detector commissioning and “physics commissioning” is the prerequisite to successful operation of </a:t>
            </a:r>
            <a:r>
              <a:rPr lang="en-US" sz="2000" dirty="0" err="1">
                <a:effectLst/>
                <a:latin typeface="TimesNewRomanPSMT"/>
              </a:rPr>
              <a:t>sPHENIX</a:t>
            </a:r>
            <a:r>
              <a:rPr lang="en-US" sz="2000" dirty="0">
                <a:effectLst/>
                <a:latin typeface="TimesNewRomanPSMT"/>
              </a:rPr>
              <a:t> in Runs 24 and 25 so as to accomplish its science goals, which are the overarching priority for RHIC in 2023-25. </a:t>
            </a:r>
          </a:p>
          <a:p>
            <a:r>
              <a:rPr lang="en-US" sz="2000" dirty="0">
                <a:effectLst/>
                <a:latin typeface="TimesNewRomanPSMT"/>
              </a:rPr>
              <a:t>STAR has made a strong case for a broad, diverse, and complementary science program that it will be able to carry out using </a:t>
            </a:r>
            <a:r>
              <a:rPr lang="en-US" sz="2000" dirty="0" err="1">
                <a:effectLst/>
                <a:latin typeface="TimesNewRomanPSMT"/>
              </a:rPr>
              <a:t>Au+Au</a:t>
            </a:r>
            <a:r>
              <a:rPr lang="en-US" sz="2000" dirty="0">
                <a:effectLst/>
                <a:latin typeface="TimesNewRomanPSMT"/>
              </a:rPr>
              <a:t> data, beginning in Run 23. We commend STAR for its plans and look forward to seeing their measurements to come.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F2447-5B64-2FAE-85BD-1EF8D4850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23F54-4D8F-AA4C-B517-7FAEE85BC6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717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826A1-6B94-3D4D-E6A7-2436C66A3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12" y="-277813"/>
            <a:ext cx="10515600" cy="1325563"/>
          </a:xfrm>
        </p:spPr>
        <p:txBody>
          <a:bodyPr/>
          <a:lstStyle/>
          <a:p>
            <a:r>
              <a:rPr lang="en-US" dirty="0"/>
              <a:t>Costs of RHIC Running with full </a:t>
            </a:r>
            <a:r>
              <a:rPr lang="en-US" dirty="0" err="1"/>
              <a:t>Cryo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88026-C345-046C-FD50-E38B6D177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112" y="5514974"/>
            <a:ext cx="10515600" cy="1325563"/>
          </a:xfrm>
        </p:spPr>
        <p:txBody>
          <a:bodyPr/>
          <a:lstStyle/>
          <a:p>
            <a:r>
              <a:rPr lang="en-US" dirty="0"/>
              <a:t>Effective communication needed for efficient use of time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CC6236-6A9E-E679-55DA-BB4950CE1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8" y="679466"/>
            <a:ext cx="8285229" cy="48355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0A4DC83-A7E3-7B14-03B2-9581BECA682B}"/>
              </a:ext>
            </a:extLst>
          </p:cNvPr>
          <p:cNvSpPr txBox="1"/>
          <p:nvPr/>
        </p:nvSpPr>
        <p:spPr>
          <a:xfrm>
            <a:off x="8585267" y="2005029"/>
            <a:ext cx="31447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hour of RHIC running uses enough energy to drive a Chevy Bolt ~100k miles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998B98-0475-6646-D206-B1E72CCDA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23F54-4D8F-AA4C-B517-7FAEE85BC6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747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252</Words>
  <Application>Microsoft Macintosh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TimesNewRomanPSMT</vt:lpstr>
      <vt:lpstr>Office Theme</vt:lpstr>
      <vt:lpstr>RHIC Machine/Expt Planning Meeting</vt:lpstr>
      <vt:lpstr>Calendar Run 2023</vt:lpstr>
      <vt:lpstr>PAC Recommendations</vt:lpstr>
      <vt:lpstr>Costs of RHIC Running with full Cryo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RHIC Machine/Expt Planning Meeting</dc:title>
  <dc:creator>Dunlop, James C</dc:creator>
  <cp:lastModifiedBy>Dunlop, James C</cp:lastModifiedBy>
  <cp:revision>3</cp:revision>
  <dcterms:created xsi:type="dcterms:W3CDTF">2023-04-24T16:33:08Z</dcterms:created>
  <dcterms:modified xsi:type="dcterms:W3CDTF">2023-04-25T13:04:21Z</dcterms:modified>
</cp:coreProperties>
</file>