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389" r:id="rId2"/>
    <p:sldId id="520" r:id="rId3"/>
    <p:sldId id="523" r:id="rId4"/>
    <p:sldId id="524" r:id="rId5"/>
    <p:sldId id="525" r:id="rId6"/>
  </p:sldIdLst>
  <p:sldSz cx="9144000" cy="6858000" type="screen4x3"/>
  <p:notesSz cx="6997700" cy="92710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99"/>
    <a:srgbClr val="042B7F"/>
    <a:srgbClr val="04246C"/>
    <a:srgbClr val="0000FF"/>
    <a:srgbClr val="0B6B1B"/>
    <a:srgbClr val="1E045E"/>
    <a:srgbClr val="0E8C23"/>
    <a:srgbClr val="13B92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4" autoAdjust="0"/>
    <p:restoredTop sz="83179" autoAdjust="0"/>
  </p:normalViewPr>
  <p:slideViewPr>
    <p:cSldViewPr>
      <p:cViewPr varScale="1">
        <p:scale>
          <a:sx n="111" d="100"/>
          <a:sy n="111" d="100"/>
        </p:scale>
        <p:origin x="-1650"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86" y="-102"/>
      </p:cViewPr>
      <p:guideLst>
        <p:guide orient="horz" pos="2920"/>
        <p:guide pos="22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3713" cy="463550"/>
          </a:xfrm>
          <a:prstGeom prst="rect">
            <a:avLst/>
          </a:prstGeom>
          <a:noFill/>
          <a:ln w="9525">
            <a:noFill/>
            <a:miter lim="800000"/>
            <a:headEnd/>
            <a:tailEnd/>
          </a:ln>
        </p:spPr>
        <p:txBody>
          <a:bodyPr vert="horz" wrap="square" lIns="92953" tIns="46477" rIns="92953" bIns="46477" numCol="1" anchor="t" anchorCtr="0" compatLnSpc="1">
            <a:prstTxWarp prst="textNoShape">
              <a:avLst/>
            </a:prstTxWarp>
          </a:bodyPr>
          <a:lstStyle>
            <a:lvl1pPr defTabSz="930275" eaLnBrk="0" hangingPunct="0">
              <a:defRPr sz="1200">
                <a:latin typeface="Arial" charset="0"/>
                <a:ea typeface="ＭＳ Ｐゴシック" pitchFamily="-128" charset="-128"/>
                <a:cs typeface="+mn-cs"/>
              </a:defRPr>
            </a:lvl1pPr>
          </a:lstStyle>
          <a:p>
            <a:pPr>
              <a:defRPr/>
            </a:pPr>
            <a:endParaRPr lang="en-US" dirty="0"/>
          </a:p>
        </p:txBody>
      </p:sp>
      <p:sp>
        <p:nvSpPr>
          <p:cNvPr id="16387" name="Rectangle 3"/>
          <p:cNvSpPr>
            <a:spLocks noGrp="1" noChangeArrowheads="1"/>
          </p:cNvSpPr>
          <p:nvPr>
            <p:ph type="dt" sz="quarter" idx="1"/>
          </p:nvPr>
        </p:nvSpPr>
        <p:spPr bwMode="auto">
          <a:xfrm>
            <a:off x="3963988" y="0"/>
            <a:ext cx="3033712" cy="463550"/>
          </a:xfrm>
          <a:prstGeom prst="rect">
            <a:avLst/>
          </a:prstGeom>
          <a:noFill/>
          <a:ln w="9525">
            <a:noFill/>
            <a:miter lim="800000"/>
            <a:headEnd/>
            <a:tailEnd/>
          </a:ln>
        </p:spPr>
        <p:txBody>
          <a:bodyPr vert="horz" wrap="square" lIns="92953" tIns="46477" rIns="92953" bIns="46477" numCol="1" anchor="t" anchorCtr="0" compatLnSpc="1">
            <a:prstTxWarp prst="textNoShape">
              <a:avLst/>
            </a:prstTxWarp>
          </a:bodyPr>
          <a:lstStyle>
            <a:lvl1pPr algn="r" defTabSz="930275" eaLnBrk="0" hangingPunct="0">
              <a:defRPr sz="1200">
                <a:latin typeface="Arial" charset="0"/>
                <a:ea typeface="ＭＳ Ｐゴシック" pitchFamily="-128" charset="-128"/>
                <a:cs typeface="+mn-cs"/>
              </a:defRPr>
            </a:lvl1pPr>
          </a:lstStyle>
          <a:p>
            <a:pPr>
              <a:defRPr/>
            </a:pPr>
            <a:endParaRPr lang="en-US" dirty="0"/>
          </a:p>
        </p:txBody>
      </p:sp>
      <p:sp>
        <p:nvSpPr>
          <p:cNvPr id="16388" name="Rectangle 4"/>
          <p:cNvSpPr>
            <a:spLocks noGrp="1" noChangeArrowheads="1"/>
          </p:cNvSpPr>
          <p:nvPr>
            <p:ph type="ftr" sz="quarter" idx="2"/>
          </p:nvPr>
        </p:nvSpPr>
        <p:spPr bwMode="auto">
          <a:xfrm>
            <a:off x="0" y="8807450"/>
            <a:ext cx="3033713" cy="463550"/>
          </a:xfrm>
          <a:prstGeom prst="rect">
            <a:avLst/>
          </a:prstGeom>
          <a:noFill/>
          <a:ln w="9525">
            <a:noFill/>
            <a:miter lim="800000"/>
            <a:headEnd/>
            <a:tailEnd/>
          </a:ln>
        </p:spPr>
        <p:txBody>
          <a:bodyPr vert="horz" wrap="square" lIns="92953" tIns="46477" rIns="92953" bIns="46477" numCol="1" anchor="b" anchorCtr="0" compatLnSpc="1">
            <a:prstTxWarp prst="textNoShape">
              <a:avLst/>
            </a:prstTxWarp>
          </a:bodyPr>
          <a:lstStyle>
            <a:lvl1pPr defTabSz="930275" eaLnBrk="0" hangingPunct="0">
              <a:defRPr sz="1200">
                <a:latin typeface="Arial" charset="0"/>
                <a:ea typeface="ＭＳ Ｐゴシック" pitchFamily="-128" charset="-128"/>
                <a:cs typeface="+mn-cs"/>
              </a:defRPr>
            </a:lvl1pPr>
          </a:lstStyle>
          <a:p>
            <a:pPr>
              <a:defRPr/>
            </a:pPr>
            <a:endParaRPr lang="en-US" dirty="0"/>
          </a:p>
        </p:txBody>
      </p:sp>
      <p:sp>
        <p:nvSpPr>
          <p:cNvPr id="16389" name="Rectangle 5"/>
          <p:cNvSpPr>
            <a:spLocks noGrp="1" noChangeArrowheads="1"/>
          </p:cNvSpPr>
          <p:nvPr>
            <p:ph type="sldNum" sz="quarter" idx="3"/>
          </p:nvPr>
        </p:nvSpPr>
        <p:spPr bwMode="auto">
          <a:xfrm>
            <a:off x="3963988" y="8807450"/>
            <a:ext cx="3033712" cy="463550"/>
          </a:xfrm>
          <a:prstGeom prst="rect">
            <a:avLst/>
          </a:prstGeom>
          <a:noFill/>
          <a:ln w="9525">
            <a:noFill/>
            <a:miter lim="800000"/>
            <a:headEnd/>
            <a:tailEnd/>
          </a:ln>
        </p:spPr>
        <p:txBody>
          <a:bodyPr vert="horz" wrap="square" lIns="92953" tIns="46477" rIns="92953" bIns="46477" numCol="1" anchor="b" anchorCtr="0" compatLnSpc="1">
            <a:prstTxWarp prst="textNoShape">
              <a:avLst/>
            </a:prstTxWarp>
          </a:bodyPr>
          <a:lstStyle>
            <a:lvl1pPr algn="r" defTabSz="930275" eaLnBrk="0" hangingPunct="0">
              <a:defRPr sz="1200">
                <a:latin typeface="Arial" charset="0"/>
                <a:ea typeface="ＭＳ Ｐゴシック" pitchFamily="-128" charset="-128"/>
                <a:cs typeface="+mn-cs"/>
              </a:defRPr>
            </a:lvl1pPr>
          </a:lstStyle>
          <a:p>
            <a:pPr>
              <a:defRPr/>
            </a:pPr>
            <a:fld id="{3A76B745-74A3-4958-A951-3571C1AD550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3713" cy="463550"/>
          </a:xfrm>
          <a:prstGeom prst="rect">
            <a:avLst/>
          </a:prstGeom>
          <a:noFill/>
          <a:ln w="9525">
            <a:noFill/>
            <a:miter lim="800000"/>
            <a:headEnd/>
            <a:tailEnd/>
          </a:ln>
        </p:spPr>
        <p:txBody>
          <a:bodyPr vert="horz" wrap="square" lIns="92953" tIns="46477" rIns="92953" bIns="46477" numCol="1" anchor="t" anchorCtr="0" compatLnSpc="1">
            <a:prstTxWarp prst="textNoShape">
              <a:avLst/>
            </a:prstTxWarp>
          </a:bodyPr>
          <a:lstStyle>
            <a:lvl1pPr defTabSz="930275" eaLnBrk="0" hangingPunct="0">
              <a:defRPr sz="1200">
                <a:latin typeface="Arial" charset="0"/>
                <a:ea typeface="ＭＳ Ｐゴシック" pitchFamily="-128" charset="-128"/>
                <a:cs typeface="+mn-cs"/>
              </a:defRPr>
            </a:lvl1pPr>
          </a:lstStyle>
          <a:p>
            <a:pPr>
              <a:defRPr/>
            </a:pPr>
            <a:endParaRPr lang="en-US" dirty="0"/>
          </a:p>
        </p:txBody>
      </p:sp>
      <p:sp>
        <p:nvSpPr>
          <p:cNvPr id="3075" name="Rectangle 3"/>
          <p:cNvSpPr>
            <a:spLocks noGrp="1" noChangeArrowheads="1"/>
          </p:cNvSpPr>
          <p:nvPr>
            <p:ph type="dt" idx="1"/>
          </p:nvPr>
        </p:nvSpPr>
        <p:spPr bwMode="auto">
          <a:xfrm>
            <a:off x="3963988" y="0"/>
            <a:ext cx="3033712" cy="463550"/>
          </a:xfrm>
          <a:prstGeom prst="rect">
            <a:avLst/>
          </a:prstGeom>
          <a:noFill/>
          <a:ln w="9525">
            <a:noFill/>
            <a:miter lim="800000"/>
            <a:headEnd/>
            <a:tailEnd/>
          </a:ln>
        </p:spPr>
        <p:txBody>
          <a:bodyPr vert="horz" wrap="square" lIns="92953" tIns="46477" rIns="92953" bIns="46477" numCol="1" anchor="t" anchorCtr="0" compatLnSpc="1">
            <a:prstTxWarp prst="textNoShape">
              <a:avLst/>
            </a:prstTxWarp>
          </a:bodyPr>
          <a:lstStyle>
            <a:lvl1pPr algn="r" defTabSz="930275" eaLnBrk="0" hangingPunct="0">
              <a:defRPr sz="1200">
                <a:latin typeface="Arial" charset="0"/>
                <a:ea typeface="ＭＳ Ｐゴシック" pitchFamily="-128" charset="-128"/>
                <a:cs typeface="+mn-cs"/>
              </a:defRPr>
            </a:lvl1pPr>
          </a:lstStyle>
          <a:p>
            <a:pPr>
              <a:defRPr/>
            </a:pPr>
            <a:endParaRPr lang="en-US" dirty="0"/>
          </a:p>
        </p:txBody>
      </p:sp>
      <p:sp>
        <p:nvSpPr>
          <p:cNvPr id="10244" name="Rectangle 4"/>
          <p:cNvSpPr>
            <a:spLocks noGrp="1" noRot="1" noChangeAspec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3450" y="4403725"/>
            <a:ext cx="5130800" cy="4171950"/>
          </a:xfrm>
          <a:prstGeom prst="rect">
            <a:avLst/>
          </a:prstGeom>
          <a:noFill/>
          <a:ln w="9525">
            <a:noFill/>
            <a:miter lim="800000"/>
            <a:headEnd/>
            <a:tailEnd/>
          </a:ln>
        </p:spPr>
        <p:txBody>
          <a:bodyPr vert="horz" wrap="square" lIns="92953" tIns="46477" rIns="92953" bIns="4647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07450"/>
            <a:ext cx="3033713" cy="463550"/>
          </a:xfrm>
          <a:prstGeom prst="rect">
            <a:avLst/>
          </a:prstGeom>
          <a:noFill/>
          <a:ln w="9525">
            <a:noFill/>
            <a:miter lim="800000"/>
            <a:headEnd/>
            <a:tailEnd/>
          </a:ln>
        </p:spPr>
        <p:txBody>
          <a:bodyPr vert="horz" wrap="square" lIns="92953" tIns="46477" rIns="92953" bIns="46477" numCol="1" anchor="b" anchorCtr="0" compatLnSpc="1">
            <a:prstTxWarp prst="textNoShape">
              <a:avLst/>
            </a:prstTxWarp>
          </a:bodyPr>
          <a:lstStyle>
            <a:lvl1pPr defTabSz="930275" eaLnBrk="0" hangingPunct="0">
              <a:defRPr sz="1200">
                <a:latin typeface="Arial" charset="0"/>
                <a:ea typeface="ＭＳ Ｐゴシック" pitchFamily="-128" charset="-128"/>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3963988" y="8807450"/>
            <a:ext cx="3033712" cy="463550"/>
          </a:xfrm>
          <a:prstGeom prst="rect">
            <a:avLst/>
          </a:prstGeom>
          <a:noFill/>
          <a:ln w="9525">
            <a:noFill/>
            <a:miter lim="800000"/>
            <a:headEnd/>
            <a:tailEnd/>
          </a:ln>
        </p:spPr>
        <p:txBody>
          <a:bodyPr vert="horz" wrap="square" lIns="92953" tIns="46477" rIns="92953" bIns="46477" numCol="1" anchor="b" anchorCtr="0" compatLnSpc="1">
            <a:prstTxWarp prst="textNoShape">
              <a:avLst/>
            </a:prstTxWarp>
          </a:bodyPr>
          <a:lstStyle>
            <a:lvl1pPr algn="r" defTabSz="930275" eaLnBrk="0" hangingPunct="0">
              <a:defRPr sz="1200">
                <a:latin typeface="Arial" charset="0"/>
                <a:ea typeface="ＭＳ Ｐゴシック" pitchFamily="-128" charset="-128"/>
                <a:cs typeface="+mn-cs"/>
              </a:defRPr>
            </a:lvl1pPr>
          </a:lstStyle>
          <a:p>
            <a:pPr>
              <a:defRPr/>
            </a:pPr>
            <a:fld id="{1893202F-CF91-4C53-A895-26D41943601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1182688" y="695325"/>
            <a:ext cx="4635500" cy="3476625"/>
          </a:xfrm>
          <a:ln/>
        </p:spPr>
      </p:sp>
      <p:sp>
        <p:nvSpPr>
          <p:cNvPr id="11267" name="Rectangle 3"/>
          <p:cNvSpPr>
            <a:spLocks noGrp="1" noChangeArrowheads="1"/>
          </p:cNvSpPr>
          <p:nvPr>
            <p:ph type="body" idx="1"/>
          </p:nvPr>
        </p:nvSpPr>
        <p:spPr>
          <a:xfrm>
            <a:off x="933450" y="4402138"/>
            <a:ext cx="5130800" cy="4173537"/>
          </a:xfrm>
          <a:noFill/>
          <a:ln/>
        </p:spPr>
        <p:txBody>
          <a:bodyPr/>
          <a:lstStyle/>
          <a:p>
            <a:endParaRPr lang="en-US" dirty="0" smtClean="0">
              <a:latin typeface="Arial" pitchFamily="34" charset="0"/>
              <a:ea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893202F-CF91-4C53-A895-26D419436013}"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893202F-CF91-4C53-A895-26D419436013}"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893202F-CF91-4C53-A895-26D419436013}"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893202F-CF91-4C53-A895-26D419436013}" type="slidenum">
              <a:rPr lang="en-US" smtClean="0"/>
              <a:pPr>
                <a:defRPr/>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6" descr="ppt_BG_Title_BNL_bluePassionwhite"/>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171" name="Rectangle 3"/>
          <p:cNvSpPr>
            <a:spLocks noGrp="1" noChangeArrowheads="1"/>
          </p:cNvSpPr>
          <p:nvPr>
            <p:ph type="ctrTitle"/>
          </p:nvPr>
        </p:nvSpPr>
        <p:spPr>
          <a:xfrm>
            <a:off x="457200" y="457200"/>
            <a:ext cx="6172200" cy="1600200"/>
          </a:xfrm>
        </p:spPr>
        <p:txBody>
          <a:bodyPr anchor="b"/>
          <a:lstStyle>
            <a:lvl1pPr algn="r">
              <a:defRPr sz="3800">
                <a:solidFill>
                  <a:schemeClr val="bg1"/>
                </a:solidFill>
              </a:defRPr>
            </a:lvl1pPr>
          </a:lstStyle>
          <a:p>
            <a:r>
              <a:rPr lang="en-US"/>
              <a:t>Click to edit Master title style</a:t>
            </a:r>
          </a:p>
        </p:txBody>
      </p:sp>
      <p:sp>
        <p:nvSpPr>
          <p:cNvPr id="7172" name="Rectangle 4"/>
          <p:cNvSpPr>
            <a:spLocks noGrp="1" noChangeArrowheads="1"/>
          </p:cNvSpPr>
          <p:nvPr>
            <p:ph type="subTitle" idx="1"/>
          </p:nvPr>
        </p:nvSpPr>
        <p:spPr>
          <a:xfrm>
            <a:off x="457200" y="2286000"/>
            <a:ext cx="6172200" cy="990600"/>
          </a:xfrm>
        </p:spPr>
        <p:txBody>
          <a:bodyPr/>
          <a:lstStyle>
            <a:lvl1pPr marL="0" indent="0" algn="r">
              <a:buFont typeface="Wingdings" pitchFamily="48" charset="2"/>
              <a:buNone/>
              <a:defRPr sz="1900" i="1">
                <a:solidFill>
                  <a:schemeClr val="bg1"/>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8C622C2-78B0-4AC5-8026-553F589F2AFF}" type="datetime1">
              <a:rPr lang="en-US"/>
              <a:pPr>
                <a:defRPr/>
              </a:pPr>
              <a:t>1/5/2010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F0EB5B5-7891-4DDB-B7A8-EEA4748D971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955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1341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5658289-2B87-4CCB-8195-0830F085A705}" type="datetime1">
              <a:rPr lang="en-US"/>
              <a:pPr>
                <a:defRPr/>
              </a:pPr>
              <a:t>1/5/2010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3AF0DB-2B82-414B-BC2E-FEDA41DA407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5A99E20-1275-49B8-AB68-A37F8A23E803}" type="datetime1">
              <a:rPr lang="en-US"/>
              <a:pPr>
                <a:defRPr/>
              </a:pPr>
              <a:t>1/5/2010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783D56E-CF58-48DB-9859-5D577ABEE5D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12996A3-CFC6-43A5-90DB-AF1141B209C6}" type="datetime1">
              <a:rPr lang="en-US"/>
              <a:pPr>
                <a:defRPr/>
              </a:pPr>
              <a:t>1/5/2010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49CF8C1-A238-4A28-B153-EC937AAD7E7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828800"/>
            <a:ext cx="3733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3733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E267F151-4F9A-468A-9545-56D75F1B3582}" type="datetime1">
              <a:rPr lang="en-US"/>
              <a:pPr>
                <a:defRPr/>
              </a:pPr>
              <a:t>1/5/2010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A4A681D-C136-463C-817B-09C95575F07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C892031A-DBBE-4E3A-8600-F2AE3EBC2EC7}" type="datetime1">
              <a:rPr lang="en-US"/>
              <a:pPr>
                <a:defRPr/>
              </a:pPr>
              <a:t>1/5/2010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546F3C6-C1CC-4413-A7F9-3A853AC926C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0A21F3A-3287-4EE1-B70D-222303418C90}" type="datetime1">
              <a:rPr lang="en-US"/>
              <a:pPr>
                <a:defRPr/>
              </a:pPr>
              <a:t>1/5/2010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58F55864-09A3-41D8-B284-9EC237F8F4C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E5782E8-883D-43F2-B1A9-62D091797644}" type="datetime1">
              <a:rPr lang="en-US"/>
              <a:pPr>
                <a:defRPr/>
              </a:pPr>
              <a:t>1/5/2010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277528B-F4F9-4E0C-A4F0-CCD122817A7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FC2F8D5-36AA-4B34-ABD2-6CE36B6FD22B}" type="datetime1">
              <a:rPr lang="en-US"/>
              <a:pPr>
                <a:defRPr/>
              </a:pPr>
              <a:t>1/5/2010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42BE9AC-BB94-4B35-8EF4-9705E32DB46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7F01BA0-E8DE-42C4-A874-049076D8C4BA}" type="datetime1">
              <a:rPr lang="en-US"/>
              <a:pPr>
                <a:defRPr/>
              </a:pPr>
              <a:t>1/5/2010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634D01B-8AFA-4785-96C7-E8F2CA02CB7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descr="REVBG_Slide4_Blue"/>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762000" y="1828800"/>
            <a:ext cx="76200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057400" y="6223000"/>
            <a:ext cx="1143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400">
                <a:solidFill>
                  <a:schemeClr val="accent1"/>
                </a:solidFill>
                <a:latin typeface="Arial" charset="0"/>
                <a:ea typeface="ＭＳ Ｐゴシック" pitchFamily="-128" charset="-128"/>
                <a:cs typeface="+mn-cs"/>
              </a:defRPr>
            </a:lvl1pPr>
          </a:lstStyle>
          <a:p>
            <a:pPr>
              <a:defRPr/>
            </a:pPr>
            <a:fld id="{87E042C2-FACD-4A40-B75F-8A9F93EA1671}" type="datetime1">
              <a:rPr lang="en-US"/>
              <a:pPr>
                <a:defRPr/>
              </a:pPr>
              <a:t>1/5/2010</a:t>
            </a:fld>
            <a:endParaRPr lang="en-US" dirty="0"/>
          </a:p>
        </p:txBody>
      </p:sp>
      <p:sp>
        <p:nvSpPr>
          <p:cNvPr id="1029" name="Rectangle 5"/>
          <p:cNvSpPr>
            <a:spLocks noGrp="1" noChangeArrowheads="1"/>
          </p:cNvSpPr>
          <p:nvPr>
            <p:ph type="ftr" sz="quarter" idx="3"/>
          </p:nvPr>
        </p:nvSpPr>
        <p:spPr bwMode="auto">
          <a:xfrm>
            <a:off x="3181350" y="6235700"/>
            <a:ext cx="30099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eaLnBrk="0" hangingPunct="0">
              <a:defRPr sz="1400">
                <a:latin typeface="Arial" charset="0"/>
                <a:ea typeface="ＭＳ Ｐゴシック" pitchFamily="-128" charset="-128"/>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324600" y="6235700"/>
            <a:ext cx="990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400">
                <a:solidFill>
                  <a:srgbClr val="042B7F"/>
                </a:solidFill>
                <a:latin typeface="Arial" charset="0"/>
                <a:ea typeface="ＭＳ Ｐゴシック" pitchFamily="48" charset="-128"/>
                <a:cs typeface="+mn-cs"/>
              </a:defRPr>
            </a:lvl1pPr>
          </a:lstStyle>
          <a:p>
            <a:pPr>
              <a:defRPr/>
            </a:pPr>
            <a:fld id="{A3446682-1843-4EC0-950D-B015D47ED0E7}" type="slidenum">
              <a:rPr lang="en-US"/>
              <a:pPr>
                <a:defRPr/>
              </a:pPr>
              <a:t>‹#›</a:t>
            </a:fld>
            <a:endParaRPr lang="en-US" dirty="0"/>
          </a:p>
        </p:txBody>
      </p:sp>
      <p:sp>
        <p:nvSpPr>
          <p:cNvPr id="1031" name="Rectangle 2"/>
          <p:cNvSpPr>
            <a:spLocks noGrp="1" noChangeArrowheads="1"/>
          </p:cNvSpPr>
          <p:nvPr>
            <p:ph type="title"/>
          </p:nvPr>
        </p:nvSpPr>
        <p:spPr bwMode="auto">
          <a:xfrm>
            <a:off x="381000" y="304800"/>
            <a:ext cx="8382000" cy="10906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l" rtl="0" eaLnBrk="0" fontAlgn="base" hangingPunct="0">
        <a:lnSpc>
          <a:spcPct val="80000"/>
        </a:lnSpc>
        <a:spcBef>
          <a:spcPct val="0"/>
        </a:spcBef>
        <a:spcAft>
          <a:spcPct val="0"/>
        </a:spcAft>
        <a:defRPr sz="3600" b="1">
          <a:solidFill>
            <a:srgbClr val="042B7F"/>
          </a:solidFill>
          <a:latin typeface="+mj-lt"/>
          <a:ea typeface="+mj-ea"/>
          <a:cs typeface="ＭＳ Ｐゴシック"/>
        </a:defRPr>
      </a:lvl1pPr>
      <a:lvl2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2pPr>
      <a:lvl3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3pPr>
      <a:lvl4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4pPr>
      <a:lvl5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5pPr>
      <a:lvl6pPr marL="457200" algn="l" rtl="0" fontAlgn="base">
        <a:lnSpc>
          <a:spcPct val="80000"/>
        </a:lnSpc>
        <a:spcBef>
          <a:spcPct val="0"/>
        </a:spcBef>
        <a:spcAft>
          <a:spcPct val="0"/>
        </a:spcAft>
        <a:defRPr sz="3600" b="1">
          <a:solidFill>
            <a:srgbClr val="042B7F"/>
          </a:solidFill>
          <a:latin typeface="Arial" charset="0"/>
          <a:ea typeface="ＭＳ Ｐゴシック" pitchFamily="48" charset="-128"/>
        </a:defRPr>
      </a:lvl6pPr>
      <a:lvl7pPr marL="914400" algn="l" rtl="0" fontAlgn="base">
        <a:lnSpc>
          <a:spcPct val="80000"/>
        </a:lnSpc>
        <a:spcBef>
          <a:spcPct val="0"/>
        </a:spcBef>
        <a:spcAft>
          <a:spcPct val="0"/>
        </a:spcAft>
        <a:defRPr sz="3600" b="1">
          <a:solidFill>
            <a:srgbClr val="042B7F"/>
          </a:solidFill>
          <a:latin typeface="Arial" charset="0"/>
          <a:ea typeface="ＭＳ Ｐゴシック" pitchFamily="48" charset="-128"/>
        </a:defRPr>
      </a:lvl7pPr>
      <a:lvl8pPr marL="1371600" algn="l" rtl="0" fontAlgn="base">
        <a:lnSpc>
          <a:spcPct val="80000"/>
        </a:lnSpc>
        <a:spcBef>
          <a:spcPct val="0"/>
        </a:spcBef>
        <a:spcAft>
          <a:spcPct val="0"/>
        </a:spcAft>
        <a:defRPr sz="3600" b="1">
          <a:solidFill>
            <a:srgbClr val="042B7F"/>
          </a:solidFill>
          <a:latin typeface="Arial" charset="0"/>
          <a:ea typeface="ＭＳ Ｐゴシック" pitchFamily="48" charset="-128"/>
        </a:defRPr>
      </a:lvl8pPr>
      <a:lvl9pPr marL="1828800" algn="l" rtl="0" fontAlgn="base">
        <a:lnSpc>
          <a:spcPct val="80000"/>
        </a:lnSpc>
        <a:spcBef>
          <a:spcPct val="0"/>
        </a:spcBef>
        <a:spcAft>
          <a:spcPct val="0"/>
        </a:spcAft>
        <a:defRPr sz="3600" b="1">
          <a:solidFill>
            <a:srgbClr val="042B7F"/>
          </a:solidFill>
          <a:latin typeface="Arial" charset="0"/>
          <a:ea typeface="ＭＳ Ｐゴシック" pitchFamily="48" charset="-128"/>
        </a:defRPr>
      </a:lvl9pPr>
    </p:titleStyle>
    <p:bodyStyle>
      <a:lvl1pPr marL="342900" indent="-342900" algn="l" rtl="0" eaLnBrk="0" fontAlgn="base" hangingPunct="0">
        <a:spcBef>
          <a:spcPct val="20000"/>
        </a:spcBef>
        <a:spcAft>
          <a:spcPct val="0"/>
        </a:spcAft>
        <a:buClr>
          <a:srgbClr val="042B7F"/>
        </a:buClr>
        <a:buSzPct val="110000"/>
        <a:buFont typeface="Wingdings" pitchFamily="2" charset="2"/>
        <a:buChar char="§"/>
        <a:defRPr sz="2400">
          <a:solidFill>
            <a:schemeClr val="tx1"/>
          </a:solidFill>
          <a:latin typeface="+mn-lt"/>
          <a:ea typeface="+mn-ea"/>
          <a:cs typeface="ＭＳ Ｐゴシック"/>
        </a:defRPr>
      </a:lvl1pPr>
      <a:lvl2pPr marL="742950" indent="-285750" algn="l" rtl="0" eaLnBrk="0" fontAlgn="base" hangingPunct="0">
        <a:spcBef>
          <a:spcPct val="20000"/>
        </a:spcBef>
        <a:spcAft>
          <a:spcPct val="0"/>
        </a:spcAft>
        <a:buClr>
          <a:srgbClr val="042B7F"/>
        </a:buClr>
        <a:buSzPct val="90000"/>
        <a:buFont typeface="Symbol" pitchFamily="18" charset="2"/>
        <a:buChar char="·"/>
        <a:defRPr sz="2000">
          <a:solidFill>
            <a:schemeClr val="tx1"/>
          </a:solidFill>
          <a:latin typeface="+mn-lt"/>
          <a:ea typeface="+mn-ea"/>
          <a:cs typeface="ＭＳ Ｐゴシック"/>
        </a:defRPr>
      </a:lvl2pPr>
      <a:lvl3pPr marL="1085850" indent="-228600" algn="l" rtl="0" eaLnBrk="0" fontAlgn="base" hangingPunct="0">
        <a:lnSpc>
          <a:spcPct val="80000"/>
        </a:lnSpc>
        <a:spcBef>
          <a:spcPct val="20000"/>
        </a:spcBef>
        <a:spcAft>
          <a:spcPct val="0"/>
        </a:spcAft>
        <a:buClr>
          <a:srgbClr val="042B7F"/>
        </a:buClr>
        <a:buSzPct val="90000"/>
        <a:buChar char="-"/>
        <a:defRPr sz="2000">
          <a:solidFill>
            <a:schemeClr val="tx1"/>
          </a:solidFill>
          <a:latin typeface="+mn-lt"/>
          <a:ea typeface="+mn-ea"/>
          <a:cs typeface="ＭＳ Ｐゴシック"/>
        </a:defRPr>
      </a:lvl3pPr>
      <a:lvl4pPr marL="1428750" indent="-228600" algn="l" rtl="0" eaLnBrk="0" fontAlgn="base" hangingPunct="0">
        <a:lnSpc>
          <a:spcPct val="80000"/>
        </a:lnSpc>
        <a:spcBef>
          <a:spcPct val="20000"/>
        </a:spcBef>
        <a:spcAft>
          <a:spcPct val="0"/>
        </a:spcAft>
        <a:buClr>
          <a:srgbClr val="042B7F"/>
        </a:buClr>
        <a:buSzPct val="90000"/>
        <a:buFont typeface="Arial" pitchFamily="34" charset="0"/>
        <a:buChar char="+"/>
        <a:defRPr sz="2000">
          <a:solidFill>
            <a:schemeClr val="tx1"/>
          </a:solidFill>
          <a:latin typeface="+mn-lt"/>
          <a:ea typeface="+mn-ea"/>
          <a:cs typeface="ＭＳ Ｐゴシック"/>
        </a:defRPr>
      </a:lvl4pPr>
      <a:lvl5pPr marL="1771650" indent="-228600" algn="l" rtl="0" eaLnBrk="0" fontAlgn="base" hangingPunct="0">
        <a:lnSpc>
          <a:spcPct val="80000"/>
        </a:lnSpc>
        <a:spcBef>
          <a:spcPct val="20000"/>
        </a:spcBef>
        <a:spcAft>
          <a:spcPct val="0"/>
        </a:spcAft>
        <a:buClr>
          <a:srgbClr val="042B7F"/>
        </a:buClr>
        <a:buSzPct val="90000"/>
        <a:buFont typeface="Arial" pitchFamily="34" charset="0"/>
        <a:buChar char="•"/>
        <a:defRPr sz="2000">
          <a:solidFill>
            <a:schemeClr val="tx1"/>
          </a:solidFill>
          <a:latin typeface="+mn-lt"/>
          <a:ea typeface="+mn-ea"/>
          <a:cs typeface="ＭＳ Ｐゴシック"/>
        </a:defRPr>
      </a:lvl5pPr>
      <a:lvl6pPr marL="22288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6pPr>
      <a:lvl7pPr marL="26860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7pPr>
      <a:lvl8pPr marL="31432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8pPr>
      <a:lvl9pPr marL="36004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file:///C:\GRD\TIME%20MEETING\how_to_change_a_vw_belt.wmv"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4294967295"/>
          </p:nvPr>
        </p:nvSpPr>
        <p:spPr>
          <a:xfrm>
            <a:off x="609600" y="2133600"/>
            <a:ext cx="7150100" cy="3548062"/>
          </a:xfrm>
        </p:spPr>
        <p:txBody>
          <a:bodyPr/>
          <a:lstStyle/>
          <a:p>
            <a:pPr marL="0" indent="0">
              <a:lnSpc>
                <a:spcPct val="90000"/>
              </a:lnSpc>
              <a:buNone/>
            </a:pPr>
            <a:r>
              <a:rPr lang="en-US" sz="2800" b="1" dirty="0" smtClean="0">
                <a:solidFill>
                  <a:schemeClr val="bg1"/>
                </a:solidFill>
              </a:rPr>
              <a:t>7 Variable Model to Manage Things</a:t>
            </a:r>
          </a:p>
          <a:p>
            <a:pPr marL="0" indent="0">
              <a:lnSpc>
                <a:spcPct val="90000"/>
              </a:lnSpc>
              <a:buFont typeface="Wingdings" pitchFamily="2" charset="2"/>
              <a:buNone/>
            </a:pPr>
            <a:endParaRPr lang="en-US" b="1" dirty="0" smtClean="0">
              <a:solidFill>
                <a:schemeClr val="bg1"/>
              </a:solidFill>
            </a:endParaRPr>
          </a:p>
          <a:p>
            <a:pPr marL="0" indent="0">
              <a:lnSpc>
                <a:spcPct val="90000"/>
              </a:lnSpc>
              <a:buFont typeface="Wingdings" pitchFamily="2" charset="2"/>
              <a:buNone/>
            </a:pPr>
            <a:endParaRPr lang="en-US" b="1" dirty="0" smtClean="0">
              <a:solidFill>
                <a:schemeClr val="bg1"/>
              </a:solidFill>
            </a:endParaRPr>
          </a:p>
          <a:p>
            <a:pPr marL="0" indent="0">
              <a:lnSpc>
                <a:spcPct val="70000"/>
              </a:lnSpc>
              <a:buFont typeface="Wingdings" pitchFamily="2" charset="2"/>
              <a:buNone/>
            </a:pPr>
            <a:r>
              <a:rPr lang="en-US" b="1" dirty="0" smtClean="0">
                <a:solidFill>
                  <a:schemeClr val="bg1"/>
                </a:solidFill>
              </a:rPr>
              <a:t>Collider-Accelerator Department</a:t>
            </a:r>
          </a:p>
          <a:p>
            <a:pPr marL="0" indent="0">
              <a:lnSpc>
                <a:spcPct val="70000"/>
              </a:lnSpc>
              <a:buFont typeface="Wingdings" pitchFamily="2" charset="2"/>
              <a:buNone/>
            </a:pPr>
            <a:r>
              <a:rPr lang="en-US" b="1" dirty="0" smtClean="0">
                <a:solidFill>
                  <a:schemeClr val="bg1"/>
                </a:solidFill>
              </a:rPr>
              <a:t>1-5-2010</a:t>
            </a:r>
          </a:p>
        </p:txBody>
      </p:sp>
      <p:sp>
        <p:nvSpPr>
          <p:cNvPr id="579587" name="Rectangle 3"/>
          <p:cNvSpPr>
            <a:spLocks noGrp="1" noChangeArrowheads="1"/>
          </p:cNvSpPr>
          <p:nvPr>
            <p:ph type="ctrTitle" idx="4294967295"/>
          </p:nvPr>
        </p:nvSpPr>
        <p:spPr>
          <a:xfrm>
            <a:off x="595313" y="361950"/>
            <a:ext cx="8153400" cy="1143000"/>
          </a:xfrm>
          <a:effectLst>
            <a:outerShdw dist="35921" dir="2700000" algn="ctr" rotWithShape="0">
              <a:schemeClr val="bg2"/>
            </a:outerShdw>
          </a:effectLst>
        </p:spPr>
        <p:txBody>
          <a:bodyPr/>
          <a:lstStyle/>
          <a:p>
            <a:pPr>
              <a:defRPr/>
            </a:pPr>
            <a:r>
              <a:rPr lang="en-US" dirty="0" smtClean="0">
                <a:solidFill>
                  <a:schemeClr val="bg1"/>
                </a:solidFill>
                <a:cs typeface="+mj-cs"/>
              </a:rPr>
              <a:t>Take 5 for Safety</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Variable Model to Manage Things</a:t>
            </a:r>
            <a:endParaRPr lang="en-US" dirty="0"/>
          </a:p>
        </p:txBody>
      </p:sp>
      <p:sp>
        <p:nvSpPr>
          <p:cNvPr id="3" name="Content Placeholder 2"/>
          <p:cNvSpPr>
            <a:spLocks noGrp="1"/>
          </p:cNvSpPr>
          <p:nvPr>
            <p:ph idx="1"/>
          </p:nvPr>
        </p:nvSpPr>
        <p:spPr>
          <a:xfrm>
            <a:off x="152400" y="1371600"/>
            <a:ext cx="8991600" cy="4648200"/>
          </a:xfrm>
        </p:spPr>
        <p:txBody>
          <a:bodyPr/>
          <a:lstStyle/>
          <a:p>
            <a:r>
              <a:rPr lang="en-US" dirty="0" smtClean="0">
                <a:solidFill>
                  <a:srgbClr val="042B7F"/>
                </a:solidFill>
              </a:rPr>
              <a:t>5 Independent Variables (safety example)</a:t>
            </a:r>
          </a:p>
          <a:p>
            <a:pPr lvl="1"/>
            <a:r>
              <a:rPr lang="en-US" dirty="0" smtClean="0">
                <a:solidFill>
                  <a:srgbClr val="042B7F"/>
                </a:solidFill>
              </a:rPr>
              <a:t>Management commitment</a:t>
            </a:r>
          </a:p>
          <a:p>
            <a:pPr lvl="1"/>
            <a:r>
              <a:rPr lang="en-US" dirty="0" smtClean="0">
                <a:solidFill>
                  <a:srgbClr val="042B7F"/>
                </a:solidFill>
              </a:rPr>
              <a:t>Accountability from Director down to and including individual workers</a:t>
            </a:r>
          </a:p>
          <a:p>
            <a:pPr lvl="1"/>
            <a:r>
              <a:rPr lang="en-US" dirty="0" smtClean="0">
                <a:solidFill>
                  <a:srgbClr val="042B7F"/>
                </a:solidFill>
              </a:rPr>
              <a:t>Workforce* involvement in safety activities and training</a:t>
            </a:r>
          </a:p>
          <a:p>
            <a:pPr lvl="1"/>
            <a:r>
              <a:rPr lang="en-US" dirty="0" smtClean="0">
                <a:solidFill>
                  <a:srgbClr val="042B7F"/>
                </a:solidFill>
              </a:rPr>
              <a:t>Safety systems, procedures and practices</a:t>
            </a:r>
          </a:p>
          <a:p>
            <a:pPr lvl="1"/>
            <a:r>
              <a:rPr lang="en-US" dirty="0" smtClean="0">
                <a:solidFill>
                  <a:srgbClr val="042B7F"/>
                </a:solidFill>
              </a:rPr>
              <a:t>Safety organization and safety specialists</a:t>
            </a:r>
          </a:p>
          <a:p>
            <a:r>
              <a:rPr lang="en-US" dirty="0" smtClean="0">
                <a:solidFill>
                  <a:srgbClr val="042B7F"/>
                </a:solidFill>
              </a:rPr>
              <a:t>2 Dependent variables</a:t>
            </a:r>
          </a:p>
          <a:p>
            <a:pPr lvl="1"/>
            <a:r>
              <a:rPr lang="en-US" dirty="0" smtClean="0">
                <a:solidFill>
                  <a:srgbClr val="042B7F"/>
                </a:solidFill>
              </a:rPr>
              <a:t>Safe equipment</a:t>
            </a:r>
          </a:p>
          <a:p>
            <a:pPr lvl="1"/>
            <a:r>
              <a:rPr lang="en-US" dirty="0" smtClean="0">
                <a:solidFill>
                  <a:srgbClr val="042B7F"/>
                </a:solidFill>
              </a:rPr>
              <a:t>Safety-aware workforce</a:t>
            </a:r>
          </a:p>
          <a:p>
            <a:r>
              <a:rPr lang="en-US" sz="2000" dirty="0" smtClean="0">
                <a:solidFill>
                  <a:srgbClr val="042B7F"/>
                </a:solidFill>
              </a:rPr>
              <a:t>Above model can be applied to manage other things:</a:t>
            </a:r>
          </a:p>
          <a:p>
            <a:pPr lvl="1"/>
            <a:r>
              <a:rPr lang="en-US" dirty="0" smtClean="0">
                <a:solidFill>
                  <a:srgbClr val="042B7F"/>
                </a:solidFill>
              </a:rPr>
              <a:t>Insert quality, housekeeping, security, etc. for safety</a:t>
            </a:r>
          </a:p>
          <a:p>
            <a:pPr lvl="1">
              <a:buNone/>
            </a:pPr>
            <a:endParaRPr lang="en-US" sz="1200" dirty="0" smtClean="0">
              <a:solidFill>
                <a:srgbClr val="042B7F"/>
              </a:solidFill>
            </a:endParaRPr>
          </a:p>
          <a:p>
            <a:pPr lvl="1">
              <a:buNone/>
            </a:pPr>
            <a:r>
              <a:rPr lang="en-US" sz="1400" dirty="0" smtClean="0">
                <a:solidFill>
                  <a:srgbClr val="042B7F"/>
                </a:solidFill>
              </a:rPr>
              <a:t>*managers, supervisors and workers</a:t>
            </a:r>
          </a:p>
        </p:txBody>
      </p:sp>
      <p:sp>
        <p:nvSpPr>
          <p:cNvPr id="4" name="Slide Number Placeholder 3"/>
          <p:cNvSpPr>
            <a:spLocks noGrp="1"/>
          </p:cNvSpPr>
          <p:nvPr>
            <p:ph type="sldNum" sz="quarter" idx="12"/>
          </p:nvPr>
        </p:nvSpPr>
        <p:spPr/>
        <p:txBody>
          <a:bodyPr/>
          <a:lstStyle/>
          <a:p>
            <a:pPr>
              <a:defRPr/>
            </a:pPr>
            <a:fld id="{A783D56E-CF58-48DB-9859-5D577ABEE5D6}"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Variable Model to Manage Things</a:t>
            </a:r>
            <a:endParaRPr lang="en-US" dirty="0"/>
          </a:p>
        </p:txBody>
      </p:sp>
      <p:sp>
        <p:nvSpPr>
          <p:cNvPr id="3" name="Content Placeholder 2"/>
          <p:cNvSpPr>
            <a:spLocks noGrp="1"/>
          </p:cNvSpPr>
          <p:nvPr>
            <p:ph idx="1"/>
          </p:nvPr>
        </p:nvSpPr>
        <p:spPr>
          <a:xfrm>
            <a:off x="152400" y="1371600"/>
            <a:ext cx="8991600" cy="4953000"/>
          </a:xfrm>
        </p:spPr>
        <p:txBody>
          <a:bodyPr/>
          <a:lstStyle/>
          <a:p>
            <a:r>
              <a:rPr lang="en-US" sz="2000" dirty="0" smtClean="0">
                <a:solidFill>
                  <a:srgbClr val="042B7F"/>
                </a:solidFill>
              </a:rPr>
              <a:t>Four variables are less important (safety example)</a:t>
            </a:r>
          </a:p>
          <a:p>
            <a:pPr lvl="1"/>
            <a:r>
              <a:rPr lang="en-US" sz="1600" dirty="0" smtClean="0">
                <a:solidFill>
                  <a:srgbClr val="042B7F"/>
                </a:solidFill>
              </a:rPr>
              <a:t>Workplaces that appear to have safe equipment and facilities, good safety systems, and plenty of safety experts have mediocre safety records</a:t>
            </a:r>
            <a:endParaRPr lang="en-US" sz="1600" dirty="0" smtClean="0">
              <a:solidFill>
                <a:schemeClr val="bg1">
                  <a:lumMod val="85000"/>
                </a:schemeClr>
              </a:solidFill>
            </a:endParaRPr>
          </a:p>
          <a:p>
            <a:r>
              <a:rPr lang="en-US" sz="2000" dirty="0" smtClean="0">
                <a:solidFill>
                  <a:srgbClr val="042B7F"/>
                </a:solidFill>
              </a:rPr>
              <a:t>Three variables are fundamental and they compel excellence</a:t>
            </a:r>
          </a:p>
          <a:p>
            <a:pPr lvl="1"/>
            <a:r>
              <a:rPr lang="en-US" sz="1600" dirty="0" smtClean="0">
                <a:solidFill>
                  <a:srgbClr val="042B7F"/>
                </a:solidFill>
              </a:rPr>
              <a:t>Management commitment of resources and people to achieve injury-free workplace</a:t>
            </a:r>
          </a:p>
          <a:p>
            <a:pPr lvl="1"/>
            <a:r>
              <a:rPr lang="en-US" sz="1600" dirty="0" smtClean="0">
                <a:solidFill>
                  <a:srgbClr val="042B7F"/>
                </a:solidFill>
              </a:rPr>
              <a:t>Accountability for achieving injury-free workplace</a:t>
            </a:r>
          </a:p>
          <a:p>
            <a:pPr lvl="1"/>
            <a:r>
              <a:rPr lang="en-US" sz="1600" dirty="0" smtClean="0">
                <a:solidFill>
                  <a:srgbClr val="042B7F"/>
                </a:solidFill>
              </a:rPr>
              <a:t>Workforce involvement</a:t>
            </a:r>
          </a:p>
          <a:p>
            <a:r>
              <a:rPr lang="en-US" sz="2000" dirty="0" smtClean="0">
                <a:solidFill>
                  <a:srgbClr val="042B7F"/>
                </a:solidFill>
              </a:rPr>
              <a:t>Difficult to measure and assess these three fundamental variables but certain behaviors alert you to their presence, examples:</a:t>
            </a:r>
          </a:p>
          <a:p>
            <a:pPr lvl="1"/>
            <a:r>
              <a:rPr lang="en-US" sz="1600" dirty="0" smtClean="0">
                <a:solidFill>
                  <a:srgbClr val="042B7F"/>
                </a:solidFill>
              </a:rPr>
              <a:t>Managers, supervisors and workers perform workplace safety observations</a:t>
            </a:r>
          </a:p>
          <a:p>
            <a:pPr lvl="1"/>
            <a:r>
              <a:rPr lang="en-US" sz="1600" dirty="0" smtClean="0">
                <a:solidFill>
                  <a:srgbClr val="042B7F"/>
                </a:solidFill>
              </a:rPr>
              <a:t>Workers are held accountable for following safety rules*</a:t>
            </a:r>
          </a:p>
          <a:p>
            <a:pPr lvl="1"/>
            <a:r>
              <a:rPr lang="en-US" sz="1600" dirty="0" smtClean="0">
                <a:solidFill>
                  <a:srgbClr val="042B7F"/>
                </a:solidFill>
              </a:rPr>
              <a:t>Managers and supervisors are held accountable for injury-rate results</a:t>
            </a:r>
          </a:p>
          <a:p>
            <a:pPr lvl="1"/>
            <a:r>
              <a:rPr lang="en-US" sz="1600" dirty="0" smtClean="0">
                <a:solidFill>
                  <a:srgbClr val="042B7F"/>
                </a:solidFill>
              </a:rPr>
              <a:t>All members of workforce are involved in a safety activity beyond their normal job</a:t>
            </a:r>
          </a:p>
          <a:p>
            <a:pPr lvl="2"/>
            <a:endParaRPr lang="en-US" sz="1200" dirty="0" smtClean="0">
              <a:solidFill>
                <a:srgbClr val="000099"/>
              </a:solidFill>
            </a:endParaRPr>
          </a:p>
          <a:p>
            <a:pPr lvl="2">
              <a:buNone/>
            </a:pPr>
            <a:r>
              <a:rPr lang="en-US" sz="1200" dirty="0" smtClean="0">
                <a:solidFill>
                  <a:srgbClr val="000066"/>
                </a:solidFill>
              </a:rPr>
              <a:t>*Fortunately, </a:t>
            </a:r>
            <a:r>
              <a:rPr lang="en-US" sz="1200" kern="1200" dirty="0" smtClean="0">
                <a:solidFill>
                  <a:srgbClr val="000066"/>
                </a:solidFill>
                <a:ea typeface="ＭＳ Ｐゴシック" pitchFamily="48" charset="-128"/>
              </a:rPr>
              <a:t>only a small portion of unsafe behaviors are done deliberately with the actions and consequences intended (e.g. criminal activity, substance abuse, reckless noncompliance, sabotage, etc.), which require disciplinary action of appropriate severity.  Otherwise, C-AD uses the Just Culture method to assign blame.</a:t>
            </a:r>
            <a:endParaRPr lang="en-US" sz="1200" dirty="0" smtClean="0">
              <a:solidFill>
                <a:srgbClr val="000066"/>
              </a:solidFill>
            </a:endParaRPr>
          </a:p>
          <a:p>
            <a:pPr lvl="2"/>
            <a:endParaRPr lang="en-US" sz="1600" dirty="0" smtClean="0">
              <a:solidFill>
                <a:srgbClr val="042B7F"/>
              </a:solidFill>
            </a:endParaRPr>
          </a:p>
        </p:txBody>
      </p:sp>
      <p:sp>
        <p:nvSpPr>
          <p:cNvPr id="4" name="Slide Number Placeholder 3"/>
          <p:cNvSpPr>
            <a:spLocks noGrp="1"/>
          </p:cNvSpPr>
          <p:nvPr>
            <p:ph type="sldNum" sz="quarter" idx="12"/>
          </p:nvPr>
        </p:nvSpPr>
        <p:spPr/>
        <p:txBody>
          <a:bodyPr/>
          <a:lstStyle/>
          <a:p>
            <a:pPr>
              <a:defRPr/>
            </a:pPr>
            <a:fld id="{A783D56E-CF58-48DB-9859-5D577ABEE5D6}"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Housekeeping at C-AD</a:t>
            </a:r>
            <a:endParaRPr lang="en-US" dirty="0"/>
          </a:p>
        </p:txBody>
      </p:sp>
      <p:sp>
        <p:nvSpPr>
          <p:cNvPr id="3" name="Content Placeholder 2"/>
          <p:cNvSpPr>
            <a:spLocks noGrp="1"/>
          </p:cNvSpPr>
          <p:nvPr>
            <p:ph idx="1"/>
          </p:nvPr>
        </p:nvSpPr>
        <p:spPr>
          <a:xfrm>
            <a:off x="762000" y="1371600"/>
            <a:ext cx="8153400" cy="4724400"/>
          </a:xfrm>
        </p:spPr>
        <p:txBody>
          <a:bodyPr/>
          <a:lstStyle/>
          <a:p>
            <a:r>
              <a:rPr lang="en-US" sz="2000" dirty="0" smtClean="0">
                <a:solidFill>
                  <a:srgbClr val="042B7F"/>
                </a:solidFill>
              </a:rPr>
              <a:t>OPM 1.7.1, C-AD Housekeeping Policy</a:t>
            </a:r>
          </a:p>
          <a:p>
            <a:pPr lvl="1"/>
            <a:r>
              <a:rPr lang="en-US" sz="1600" dirty="0" smtClean="0">
                <a:solidFill>
                  <a:srgbClr val="042B7F"/>
                </a:solidFill>
              </a:rPr>
              <a:t>Defines roles and responsibilities of C-AD and F&amp;O</a:t>
            </a:r>
          </a:p>
          <a:p>
            <a:pPr lvl="1"/>
            <a:r>
              <a:rPr lang="en-US" sz="1600" dirty="0" smtClean="0">
                <a:solidFill>
                  <a:srgbClr val="042B7F"/>
                </a:solidFill>
              </a:rPr>
              <a:t>Defines housekeeping practices</a:t>
            </a:r>
          </a:p>
          <a:p>
            <a:pPr lvl="1"/>
            <a:r>
              <a:rPr lang="en-US" sz="1600" dirty="0" smtClean="0">
                <a:solidFill>
                  <a:srgbClr val="042B7F"/>
                </a:solidFill>
              </a:rPr>
              <a:t>Lists common housekeeping problems at C-AD</a:t>
            </a:r>
          </a:p>
          <a:p>
            <a:r>
              <a:rPr lang="en-US" sz="2000" dirty="0" smtClean="0">
                <a:solidFill>
                  <a:srgbClr val="042B7F"/>
                </a:solidFill>
              </a:rPr>
              <a:t>BNL has provided housekeeping checklists</a:t>
            </a:r>
          </a:p>
          <a:p>
            <a:r>
              <a:rPr lang="en-US" sz="2000" dirty="0" smtClean="0">
                <a:solidFill>
                  <a:srgbClr val="042B7F"/>
                </a:solidFill>
              </a:rPr>
              <a:t>However, housekeeping is not excellent at C-AD:</a:t>
            </a:r>
          </a:p>
          <a:p>
            <a:pPr lvl="1"/>
            <a:r>
              <a:rPr lang="en-US" sz="1600" dirty="0" smtClean="0">
                <a:solidFill>
                  <a:srgbClr val="042B7F"/>
                </a:solidFill>
              </a:rPr>
              <a:t>Building 1101 is an unattractive place</a:t>
            </a:r>
          </a:p>
          <a:p>
            <a:pPr lvl="1"/>
            <a:r>
              <a:rPr lang="en-US" sz="1600" dirty="0" smtClean="0">
                <a:solidFill>
                  <a:srgbClr val="042B7F"/>
                </a:solidFill>
              </a:rPr>
              <a:t>Building 918 has too much material in storage; leftover lengths of cable</a:t>
            </a:r>
          </a:p>
          <a:p>
            <a:pPr lvl="1"/>
            <a:r>
              <a:rPr lang="en-US" sz="1600" dirty="0" smtClean="0">
                <a:solidFill>
                  <a:srgbClr val="042B7F"/>
                </a:solidFill>
              </a:rPr>
              <a:t>C-AD is giving storage space away to NSLS II</a:t>
            </a:r>
          </a:p>
          <a:p>
            <a:pPr lvl="1"/>
            <a:r>
              <a:rPr lang="en-US" sz="1600" dirty="0" smtClean="0">
                <a:solidFill>
                  <a:srgbClr val="042B7F"/>
                </a:solidFill>
              </a:rPr>
              <a:t>Clean-up of some work areas is not occurring at the end of each day</a:t>
            </a:r>
          </a:p>
          <a:p>
            <a:pPr lvl="1"/>
            <a:r>
              <a:rPr lang="en-US" sz="1600" dirty="0" smtClean="0">
                <a:solidFill>
                  <a:srgbClr val="042B7F"/>
                </a:solidFill>
              </a:rPr>
              <a:t>Aisle ways and electrical panels occasionally blocked</a:t>
            </a:r>
          </a:p>
          <a:p>
            <a:pPr lvl="1"/>
            <a:r>
              <a:rPr lang="en-US" sz="1600" dirty="0" smtClean="0">
                <a:solidFill>
                  <a:srgbClr val="042B7F"/>
                </a:solidFill>
              </a:rPr>
              <a:t>High storage on top of cabinets; tie wraps on floor, offices messy …</a:t>
            </a:r>
          </a:p>
          <a:p>
            <a:r>
              <a:rPr lang="en-US" sz="2000" dirty="0" smtClean="0">
                <a:solidFill>
                  <a:srgbClr val="042B7F"/>
                </a:solidFill>
              </a:rPr>
              <a:t>Which variable still needs work? </a:t>
            </a:r>
          </a:p>
          <a:p>
            <a:pPr lvl="1"/>
            <a:r>
              <a:rPr lang="en-US" sz="1600" dirty="0" smtClean="0">
                <a:solidFill>
                  <a:srgbClr val="042B7F"/>
                </a:solidFill>
              </a:rPr>
              <a:t>Resource commitment by managers, accountability, or workforce participation?</a:t>
            </a:r>
            <a:endParaRPr lang="en-US" sz="1600" dirty="0">
              <a:solidFill>
                <a:srgbClr val="042B7F"/>
              </a:solidFill>
            </a:endParaRPr>
          </a:p>
        </p:txBody>
      </p:sp>
      <p:sp>
        <p:nvSpPr>
          <p:cNvPr id="4" name="Slide Number Placeholder 3"/>
          <p:cNvSpPr>
            <a:spLocks noGrp="1"/>
          </p:cNvSpPr>
          <p:nvPr>
            <p:ph type="sldNum" sz="quarter" idx="12"/>
          </p:nvPr>
        </p:nvSpPr>
        <p:spPr/>
        <p:txBody>
          <a:bodyPr/>
          <a:lstStyle/>
          <a:p>
            <a:pPr>
              <a:defRPr/>
            </a:pPr>
            <a:fld id="{A783D56E-CF58-48DB-9859-5D577ABEE5D6}"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Not to Change a Belt</a:t>
            </a:r>
            <a:endParaRPr lang="en-US" dirty="0"/>
          </a:p>
        </p:txBody>
      </p:sp>
      <p:sp>
        <p:nvSpPr>
          <p:cNvPr id="4" name="Slide Number Placeholder 3"/>
          <p:cNvSpPr>
            <a:spLocks noGrp="1"/>
          </p:cNvSpPr>
          <p:nvPr>
            <p:ph type="sldNum" sz="quarter" idx="12"/>
          </p:nvPr>
        </p:nvSpPr>
        <p:spPr/>
        <p:txBody>
          <a:bodyPr/>
          <a:lstStyle/>
          <a:p>
            <a:pPr>
              <a:defRPr/>
            </a:pPr>
            <a:fld id="{A783D56E-CF58-48DB-9859-5D577ABEE5D6}" type="slidenum">
              <a:rPr lang="en-US" smtClean="0"/>
              <a:pPr>
                <a:defRPr/>
              </a:pPr>
              <a:t>5</a:t>
            </a:fld>
            <a:endParaRPr lang="en-US" dirty="0"/>
          </a:p>
        </p:txBody>
      </p:sp>
      <p:pic>
        <p:nvPicPr>
          <p:cNvPr id="5" name="how_to_change_a_vw_belt.wmv">
            <a:hlinkClick r:id="" action="ppaction://media"/>
          </p:cNvPr>
          <p:cNvPicPr>
            <a:picLocks noGrp="1" noRot="1" noChangeAspect="1"/>
          </p:cNvPicPr>
          <p:nvPr>
            <p:ph idx="1"/>
            <a:videoFile r:link="rId1"/>
          </p:nvPr>
        </p:nvPicPr>
        <p:blipFill>
          <a:blip r:embed="rId4" cstate="print"/>
          <a:stretch>
            <a:fillRect/>
          </a:stretch>
        </p:blipFill>
        <p:spPr>
          <a:xfrm>
            <a:off x="2667000" y="2343150"/>
            <a:ext cx="3810000" cy="28575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remove"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theme/theme1.xml><?xml version="1.0" encoding="utf-8"?>
<a:theme xmlns:a="http://schemas.openxmlformats.org/drawingml/2006/main" name="Blank Presentation">
  <a:themeElements>
    <a:clrScheme name="Blank Presentation 13">
      <a:dk1>
        <a:srgbClr val="322F31"/>
      </a:dk1>
      <a:lt1>
        <a:srgbClr val="FFFFFF"/>
      </a:lt1>
      <a:dk2>
        <a:srgbClr val="322F31"/>
      </a:dk2>
      <a:lt2>
        <a:srgbClr val="322F31"/>
      </a:lt2>
      <a:accent1>
        <a:srgbClr val="8071B4"/>
      </a:accent1>
      <a:accent2>
        <a:srgbClr val="8071B4"/>
      </a:accent2>
      <a:accent3>
        <a:srgbClr val="FFFFFF"/>
      </a:accent3>
      <a:accent4>
        <a:srgbClr val="292728"/>
      </a:accent4>
      <a:accent5>
        <a:srgbClr val="C0BBD6"/>
      </a:accent5>
      <a:accent6>
        <a:srgbClr val="7366A3"/>
      </a:accent6>
      <a:hlink>
        <a:srgbClr val="8071B4"/>
      </a:hlink>
      <a:folHlink>
        <a:srgbClr val="8071B4"/>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322F31"/>
        </a:dk1>
        <a:lt1>
          <a:srgbClr val="FFFFFF"/>
        </a:lt1>
        <a:dk2>
          <a:srgbClr val="322F31"/>
        </a:dk2>
        <a:lt2>
          <a:srgbClr val="322F31"/>
        </a:lt2>
        <a:accent1>
          <a:srgbClr val="8071B4"/>
        </a:accent1>
        <a:accent2>
          <a:srgbClr val="8071B4"/>
        </a:accent2>
        <a:accent3>
          <a:srgbClr val="FFFFFF"/>
        </a:accent3>
        <a:accent4>
          <a:srgbClr val="292728"/>
        </a:accent4>
        <a:accent5>
          <a:srgbClr val="C0BBD6"/>
        </a:accent5>
        <a:accent6>
          <a:srgbClr val="7366A3"/>
        </a:accent6>
        <a:hlink>
          <a:srgbClr val="8071B4"/>
        </a:hlink>
        <a:folHlink>
          <a:srgbClr val="8071B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11196</TotalTime>
  <Words>405</Words>
  <Application>Microsoft Office PowerPoint</Application>
  <PresentationFormat>On-screen Show (4:3)</PresentationFormat>
  <Paragraphs>58</Paragraphs>
  <Slides>5</Slides>
  <Notes>5</Notes>
  <HiddenSlides>0</HiddenSlides>
  <MMClips>1</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Blank Presentation</vt:lpstr>
      <vt:lpstr>Take 5 for Safety</vt:lpstr>
      <vt:lpstr>7 Variable Model to Manage Things</vt:lpstr>
      <vt:lpstr>7 Variable Model to Manage Things</vt:lpstr>
      <vt:lpstr>Managing Housekeeping at C-AD</vt:lpstr>
      <vt:lpstr>How Not to Change a Belt</vt:lpstr>
    </vt:vector>
  </TitlesOfParts>
  <Company>BNL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Safety Software QA </dc:subject>
  <dc:creator>Ed Lessard</dc:creator>
  <cp:lastModifiedBy>Guillaume Robert-Demolaize</cp:lastModifiedBy>
  <cp:revision>643</cp:revision>
  <cp:lastPrinted>2007-07-02T19:06:14Z</cp:lastPrinted>
  <dcterms:created xsi:type="dcterms:W3CDTF">2007-06-28T20:22:43Z</dcterms:created>
  <dcterms:modified xsi:type="dcterms:W3CDTF">2010-01-05T17:34:30Z</dcterms:modified>
</cp:coreProperties>
</file>