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81" r:id="rId2"/>
    <p:sldId id="278" r:id="rId3"/>
    <p:sldId id="280" r:id="rId4"/>
    <p:sldId id="27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96" y="-4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ingrassia\My%20Documents\EXCEL\QUARETRLY\quarterly\fy10\fy10q1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ingrassia\My%20Documents\EXCEL\QUARETRLY\quarterly\fy10\fy10q2.xls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Documents%20and%20Settings\ingrassia\My%20Documents\EXCEL\QUARETRLY\quarterly\fy10\fy10q2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ingrassia\My%20Documents\EXCEL\QUARETRLY\quarterly\fy10\fy10q1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ingrassia\My%20Documents\EXCEL\QUARETRLY\quarterly\fy10\fy10q1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5.5702965868636385E-2"/>
          <c:y val="0.15915129669840083"/>
          <c:w val="0.80607197309885426"/>
          <c:h val="0.77851509301634292"/>
        </c:manualLayout>
      </c:layout>
      <c:barChart>
        <c:barDir val="col"/>
        <c:grouping val="stacked"/>
        <c:ser>
          <c:idx val="0"/>
          <c:order val="0"/>
          <c:tx>
            <c:strRef>
              <c:f>NORMAL!$BC$704</c:f>
              <c:strCache>
                <c:ptCount val="1"/>
                <c:pt idx="0">
                  <c:v>Physics</c:v>
                </c:pt>
              </c:strCache>
            </c:strRef>
          </c:tx>
          <c:spPr>
            <a:solidFill>
              <a:srgbClr val="339966"/>
            </a:solidFill>
            <a:ln w="12700">
              <a:solidFill>
                <a:srgbClr val="000000"/>
              </a:solidFill>
              <a:prstDash val="solid"/>
            </a:ln>
          </c:spPr>
          <c:cat>
            <c:strRef>
              <c:f>NORMAL!$BG$703:$BK$703</c:f>
              <c:strCache>
                <c:ptCount val="5"/>
                <c:pt idx="0">
                  <c:v>FY10-week 09:</c:v>
                </c:pt>
                <c:pt idx="1">
                  <c:v>FY10-week 10:</c:v>
                </c:pt>
                <c:pt idx="2">
                  <c:v>FY10-week 11:</c:v>
                </c:pt>
                <c:pt idx="3">
                  <c:v>FY10-week 12:</c:v>
                </c:pt>
                <c:pt idx="4">
                  <c:v>FY10-week 13:</c:v>
                </c:pt>
              </c:strCache>
            </c:strRef>
          </c:cat>
          <c:val>
            <c:numRef>
              <c:f>NORMAL!$BG$704:$BK$704</c:f>
              <c:numCache>
                <c:formatCode>0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ser>
          <c:idx val="1"/>
          <c:order val="1"/>
          <c:tx>
            <c:strRef>
              <c:f>NORMAL!$BC$705</c:f>
              <c:strCache>
                <c:ptCount val="1"/>
                <c:pt idx="0">
                  <c:v>Machine Development</c:v>
                </c:pt>
              </c:strCache>
            </c:strRef>
          </c:tx>
          <c:spPr>
            <a:solidFill>
              <a:srgbClr val="FFFF00"/>
            </a:solidFill>
            <a:ln w="12700">
              <a:solidFill>
                <a:srgbClr val="000000"/>
              </a:solidFill>
              <a:prstDash val="solid"/>
            </a:ln>
          </c:spPr>
          <c:val>
            <c:numRef>
              <c:f>NORMAL!$BG$705:$BK$705</c:f>
              <c:numCache>
                <c:formatCode>0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ser>
          <c:idx val="2"/>
          <c:order val="2"/>
          <c:tx>
            <c:strRef>
              <c:f>NORMAL!$BC$712</c:f>
              <c:strCache>
                <c:ptCount val="1"/>
                <c:pt idx="0">
                  <c:v>Beam         Studies</c:v>
                </c:pt>
              </c:strCache>
            </c:strRef>
          </c:tx>
          <c:spPr>
            <a:solidFill>
              <a:srgbClr val="FFFFCC"/>
            </a:solidFill>
            <a:ln w="12700">
              <a:solidFill>
                <a:srgbClr val="000000"/>
              </a:solidFill>
              <a:prstDash val="solid"/>
            </a:ln>
          </c:spPr>
          <c:val>
            <c:numRef>
              <c:f>NORMAL!$BG$712:$BK$712</c:f>
              <c:numCache>
                <c:formatCode>0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ser>
          <c:idx val="4"/>
          <c:order val="3"/>
          <c:tx>
            <c:strRef>
              <c:f>NORMAL!$BC$707</c:f>
              <c:strCache>
                <c:ptCount val="1"/>
                <c:pt idx="0">
                  <c:v>Experimental setup</c:v>
                </c:pt>
              </c:strCache>
            </c:strRef>
          </c:tx>
          <c:spPr>
            <a:solidFill>
              <a:srgbClr val="FF9900"/>
            </a:solidFill>
            <a:ln w="12700">
              <a:solidFill>
                <a:srgbClr val="000000"/>
              </a:solidFill>
              <a:prstDash val="solid"/>
            </a:ln>
          </c:spPr>
          <c:dLbls>
            <c:dLbl>
              <c:idx val="2"/>
              <c:spPr/>
              <c:txPr>
                <a:bodyPr/>
                <a:lstStyle/>
                <a:p>
                  <a:pPr>
                    <a:defRPr sz="1400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</c:dLbl>
            <c:dLbl>
              <c:idx val="4"/>
              <c:layout/>
              <c:showVal val="1"/>
            </c:dLbl>
            <c:delete val="1"/>
          </c:dLbls>
          <c:val>
            <c:numRef>
              <c:f>NORMAL!$BG$707:$BK$707</c:f>
              <c:numCache>
                <c:formatCode>0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0.17</c:v>
                </c:pt>
                <c:pt idx="4">
                  <c:v>12.5</c:v>
                </c:pt>
              </c:numCache>
            </c:numRef>
          </c:val>
        </c:ser>
        <c:ser>
          <c:idx val="5"/>
          <c:order val="4"/>
          <c:tx>
            <c:strRef>
              <c:f>NORMAL!$BC$706</c:f>
              <c:strCache>
                <c:ptCount val="1"/>
                <c:pt idx="0">
                  <c:v>Setup</c:v>
                </c:pt>
              </c:strCache>
            </c:strRef>
          </c:tx>
          <c:spPr>
            <a:solidFill>
              <a:srgbClr val="969696"/>
            </a:solidFill>
            <a:ln w="12700">
              <a:solidFill>
                <a:srgbClr val="000000"/>
              </a:solidFill>
              <a:prstDash val="solid"/>
            </a:ln>
          </c:spPr>
          <c:dLbls>
            <c:dLbl>
              <c:idx val="0"/>
              <c:layout/>
              <c:spPr/>
              <c:txPr>
                <a:bodyPr/>
                <a:lstStyle/>
                <a:p>
                  <a:pPr>
                    <a:defRPr sz="1400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showVal val="1"/>
            </c:dLbl>
            <c:dLbl>
              <c:idx val="1"/>
              <c:layout/>
              <c:spPr/>
              <c:txPr>
                <a:bodyPr/>
                <a:lstStyle/>
                <a:p>
                  <a:pPr>
                    <a:defRPr sz="1400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showVal val="1"/>
            </c:dLbl>
            <c:dLbl>
              <c:idx val="2"/>
              <c:layout/>
              <c:spPr/>
              <c:txPr>
                <a:bodyPr/>
                <a:lstStyle/>
                <a:p>
                  <a:pPr>
                    <a:defRPr sz="1400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showVal val="1"/>
            </c:dLbl>
            <c:dLbl>
              <c:idx val="3"/>
              <c:layout/>
              <c:spPr/>
              <c:txPr>
                <a:bodyPr/>
                <a:lstStyle/>
                <a:p>
                  <a:pPr>
                    <a:defRPr sz="1400" b="1"/>
                  </a:pPr>
                  <a:endParaRPr lang="en-US"/>
                </a:p>
              </c:txPr>
              <c:showVal val="1"/>
            </c:dLbl>
            <c:dLbl>
              <c:idx val="4"/>
              <c:layout/>
              <c:spPr/>
              <c:txPr>
                <a:bodyPr/>
                <a:lstStyle/>
                <a:p>
                  <a:pPr>
                    <a:defRPr sz="1400" b="1"/>
                  </a:pPr>
                  <a:endParaRPr lang="en-US"/>
                </a:p>
              </c:txPr>
              <c:showVal val="1"/>
            </c:dLbl>
            <c:delete val="1"/>
          </c:dLbls>
          <c:val>
            <c:numRef>
              <c:f>NORMAL!$BG$706:$BK$706</c:f>
              <c:numCache>
                <c:formatCode>0</c:formatCode>
                <c:ptCount val="5"/>
                <c:pt idx="0">
                  <c:v>27.5</c:v>
                </c:pt>
                <c:pt idx="1">
                  <c:v>63.83</c:v>
                </c:pt>
                <c:pt idx="2">
                  <c:v>103.39999999999999</c:v>
                </c:pt>
                <c:pt idx="3">
                  <c:v>87.27</c:v>
                </c:pt>
                <c:pt idx="4">
                  <c:v>101.82</c:v>
                </c:pt>
              </c:numCache>
            </c:numRef>
          </c:val>
        </c:ser>
        <c:ser>
          <c:idx val="6"/>
          <c:order val="5"/>
          <c:tx>
            <c:strRef>
              <c:f>NORMAL!$BC$708</c:f>
              <c:strCache>
                <c:ptCount val="1"/>
                <c:pt idx="0">
                  <c:v>Scheduled Maintenance</c:v>
                </c:pt>
              </c:strCache>
            </c:strRef>
          </c:tx>
          <c:spPr>
            <a:solidFill>
              <a:srgbClr val="0066CC"/>
            </a:solidFill>
            <a:ln w="12700">
              <a:solidFill>
                <a:srgbClr val="000000"/>
              </a:solidFill>
              <a:prstDash val="solid"/>
            </a:ln>
          </c:spPr>
          <c:dLbls>
            <c:dLbl>
              <c:idx val="0"/>
              <c:delete val="1"/>
            </c:dLbl>
            <c:dLbl>
              <c:idx val="4"/>
              <c:spPr/>
              <c:txPr>
                <a:bodyPr/>
                <a:lstStyle/>
                <a:p>
                  <a:pPr>
                    <a:defRPr sz="1400" b="1"/>
                  </a:pPr>
                  <a:endParaRPr lang="en-US"/>
                </a:p>
              </c:txPr>
            </c:dLbl>
            <c:txPr>
              <a:bodyPr/>
              <a:lstStyle/>
              <a:p>
                <a:pPr>
                  <a:defRPr sz="1400" b="0"/>
                </a:pPr>
                <a:endParaRPr lang="en-US"/>
              </a:p>
            </c:txPr>
            <c:showVal val="1"/>
          </c:dLbls>
          <c:val>
            <c:numRef>
              <c:f>NORMAL!$BG$708:$BK$708</c:f>
              <c:numCache>
                <c:formatCode>0</c:formatCode>
                <c:ptCount val="5"/>
                <c:pt idx="0">
                  <c:v>0</c:v>
                </c:pt>
                <c:pt idx="1">
                  <c:v>53.77</c:v>
                </c:pt>
                <c:pt idx="2">
                  <c:v>32.200000000000003</c:v>
                </c:pt>
                <c:pt idx="3">
                  <c:v>14.7</c:v>
                </c:pt>
                <c:pt idx="4">
                  <c:v>1.58</c:v>
                </c:pt>
              </c:numCache>
            </c:numRef>
          </c:val>
        </c:ser>
        <c:ser>
          <c:idx val="7"/>
          <c:order val="6"/>
          <c:tx>
            <c:strRef>
              <c:f>NORMAL!$BC$711</c:f>
              <c:strCache>
                <c:ptCount val="1"/>
                <c:pt idx="0">
                  <c:v>Scheduled Shutdown</c:v>
                </c:pt>
              </c:strCache>
            </c:strRef>
          </c:tx>
          <c:spPr>
            <a:solidFill>
              <a:srgbClr val="000000"/>
            </a:solidFill>
            <a:ln w="12700">
              <a:solidFill>
                <a:srgbClr val="000000"/>
              </a:solidFill>
              <a:prstDash val="solid"/>
            </a:ln>
          </c:spPr>
          <c:dLbls>
            <c:dLbl>
              <c:idx val="0"/>
              <c:layout/>
              <c:showVal val="1"/>
            </c:dLbl>
            <c:dLbl>
              <c:idx val="1"/>
              <c:layout/>
              <c:showVal val="1"/>
            </c:dLbl>
            <c:delete val="1"/>
          </c:dLbls>
          <c:val>
            <c:numRef>
              <c:f>NORMAL!$BG$711:$BK$711</c:f>
              <c:numCache>
                <c:formatCode>0</c:formatCode>
                <c:ptCount val="5"/>
                <c:pt idx="0">
                  <c:v>140.5</c:v>
                </c:pt>
                <c:pt idx="1">
                  <c:v>9.6300000000000008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ser>
          <c:idx val="8"/>
          <c:order val="7"/>
          <c:tx>
            <c:strRef>
              <c:f>NORMAL!$BC$710</c:f>
              <c:strCache>
                <c:ptCount val="1"/>
                <c:pt idx="0">
                  <c:v>Unscheduled shutdown</c:v>
                </c:pt>
              </c:strCache>
            </c:strRef>
          </c:tx>
          <c:spPr>
            <a:solidFill>
              <a:srgbClr val="800000"/>
            </a:solidFill>
            <a:ln w="12700">
              <a:solidFill>
                <a:srgbClr val="000000"/>
              </a:solidFill>
              <a:prstDash val="solid"/>
            </a:ln>
          </c:spPr>
          <c:dLbls>
            <c:dLbl>
              <c:idx val="3"/>
              <c:layout/>
              <c:showVal val="1"/>
            </c:dLbl>
            <c:delete val="1"/>
          </c:dLbls>
          <c:val>
            <c:numRef>
              <c:f>NORMAL!$BG$710:$BK$710</c:f>
              <c:numCache>
                <c:formatCode>0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17.05</c:v>
                </c:pt>
                <c:pt idx="4">
                  <c:v>0</c:v>
                </c:pt>
              </c:numCache>
            </c:numRef>
          </c:val>
        </c:ser>
        <c:ser>
          <c:idx val="3"/>
          <c:order val="8"/>
          <c:tx>
            <c:strRef>
              <c:f>NORMAL!$BC$709</c:f>
              <c:strCache>
                <c:ptCount val="1"/>
                <c:pt idx="0">
                  <c:v>Machine     failures</c:v>
                </c:pt>
              </c:strCache>
            </c:strRef>
          </c:tx>
          <c:spPr>
            <a:solidFill>
              <a:srgbClr val="FF0000"/>
            </a:solidFill>
            <a:ln w="12700">
              <a:solidFill>
                <a:srgbClr val="000000"/>
              </a:solidFill>
              <a:prstDash val="solid"/>
            </a:ln>
          </c:spPr>
          <c:dLbls>
            <c:dLbl>
              <c:idx val="0"/>
              <c:spPr/>
              <c:txPr>
                <a:bodyPr/>
                <a:lstStyle/>
                <a:p>
                  <a:pPr>
                    <a:defRPr sz="1400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</c:dLbl>
            <c:dLbl>
              <c:idx val="1"/>
              <c:layout/>
              <c:spPr/>
              <c:txPr>
                <a:bodyPr/>
                <a:lstStyle/>
                <a:p>
                  <a:pPr>
                    <a:defRPr sz="1400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showVal val="1"/>
            </c:dLbl>
            <c:dLbl>
              <c:idx val="2"/>
              <c:layout/>
              <c:spPr/>
              <c:txPr>
                <a:bodyPr/>
                <a:lstStyle/>
                <a:p>
                  <a:pPr>
                    <a:defRPr sz="1400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showVal val="1"/>
            </c:dLbl>
            <c:dLbl>
              <c:idx val="3"/>
              <c:layout/>
              <c:spPr/>
              <c:txPr>
                <a:bodyPr/>
                <a:lstStyle/>
                <a:p>
                  <a:pPr>
                    <a:defRPr sz="1400" b="1"/>
                  </a:pPr>
                  <a:endParaRPr lang="en-US"/>
                </a:p>
              </c:txPr>
              <c:showVal val="1"/>
            </c:dLbl>
            <c:dLbl>
              <c:idx val="4"/>
              <c:layout/>
              <c:spPr/>
              <c:txPr>
                <a:bodyPr/>
                <a:lstStyle/>
                <a:p>
                  <a:pPr>
                    <a:defRPr sz="1400" b="1"/>
                  </a:pPr>
                  <a:endParaRPr lang="en-US"/>
                </a:p>
              </c:txPr>
              <c:showVal val="1"/>
            </c:dLbl>
            <c:delete val="1"/>
          </c:dLbls>
          <c:val>
            <c:numRef>
              <c:f>NORMAL!$BG$709:$BK$709</c:f>
              <c:numCache>
                <c:formatCode>0</c:formatCode>
                <c:ptCount val="5"/>
                <c:pt idx="0">
                  <c:v>0</c:v>
                </c:pt>
                <c:pt idx="1">
                  <c:v>39.770000000000003</c:v>
                </c:pt>
                <c:pt idx="2">
                  <c:v>33.400000000000006</c:v>
                </c:pt>
                <c:pt idx="3">
                  <c:v>48.809999999999995</c:v>
                </c:pt>
                <c:pt idx="4">
                  <c:v>52.100000000000009</c:v>
                </c:pt>
              </c:numCache>
            </c:numRef>
          </c:val>
        </c:ser>
        <c:overlap val="100"/>
        <c:axId val="70612096"/>
        <c:axId val="70613632"/>
      </c:barChart>
      <c:catAx>
        <c:axId val="70612096"/>
        <c:scaling>
          <c:orientation val="minMax"/>
        </c:scaling>
        <c:axPos val="b"/>
        <c:numFmt formatCode="0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0613632"/>
        <c:crosses val="autoZero"/>
        <c:lblAlgn val="ctr"/>
        <c:lblOffset val="100"/>
        <c:tickLblSkip val="1"/>
        <c:tickMarkSkip val="1"/>
      </c:catAx>
      <c:valAx>
        <c:axId val="70613632"/>
        <c:scaling>
          <c:orientation val="minMax"/>
          <c:max val="168"/>
          <c:min val="0"/>
        </c:scaling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HOURS</a:t>
                </a:r>
              </a:p>
            </c:rich>
          </c:tx>
          <c:layout>
            <c:manualLayout>
              <c:xMode val="edge"/>
              <c:yMode val="edge"/>
              <c:x val="4.4208664898320177E-3"/>
              <c:y val="0.50530531826757763"/>
            </c:manualLayout>
          </c:layout>
          <c:spPr>
            <a:noFill/>
            <a:ln w="25400">
              <a:noFill/>
            </a:ln>
          </c:spPr>
        </c:title>
        <c:numFmt formatCode="0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0612096"/>
        <c:crosses val="autoZero"/>
        <c:crossBetween val="between"/>
        <c:majorUnit val="24"/>
        <c:minorUnit val="12"/>
      </c:valAx>
      <c:spPr>
        <a:noFill/>
        <a:ln w="12700">
          <a:solidFill>
            <a:srgbClr val="808080"/>
          </a:solidFill>
          <a:prstDash val="solid"/>
        </a:ln>
      </c:spPr>
    </c:plotArea>
    <c:plotVisOnly val="1"/>
    <c:dispBlanksAs val="gap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1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plotArea>
      <c:layout>
        <c:manualLayout>
          <c:layoutTarget val="inner"/>
          <c:xMode val="edge"/>
          <c:yMode val="edge"/>
          <c:x val="5.365857918776927E-2"/>
          <c:y val="0.15915129669840075"/>
          <c:w val="0.80325110440530478"/>
          <c:h val="0.77851509301634314"/>
        </c:manualLayout>
      </c:layout>
      <c:barChart>
        <c:barDir val="col"/>
        <c:grouping val="stacked"/>
        <c:ser>
          <c:idx val="0"/>
          <c:order val="0"/>
          <c:tx>
            <c:strRef>
              <c:f>NORMAL!$C$704</c:f>
              <c:strCache>
                <c:ptCount val="1"/>
                <c:pt idx="0">
                  <c:v>Physics</c:v>
                </c:pt>
              </c:strCache>
            </c:strRef>
          </c:tx>
          <c:spPr>
            <a:solidFill>
              <a:srgbClr val="339966"/>
            </a:solidFill>
            <a:ln w="12700">
              <a:solidFill>
                <a:srgbClr val="000000"/>
              </a:solidFill>
              <a:prstDash val="solid"/>
            </a:ln>
          </c:spPr>
          <c:dLbls>
            <c:dLbl>
              <c:idx val="0"/>
              <c:layout/>
              <c:spPr/>
              <c:txPr>
                <a:bodyPr/>
                <a:lstStyle/>
                <a:p>
                  <a:pPr>
                    <a:defRPr sz="1400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showVal val="1"/>
            </c:dLbl>
            <c:delete val="1"/>
          </c:dLbls>
          <c:cat>
            <c:strRef>
              <c:f>NORMAL!$G$703:$J$703</c:f>
              <c:strCache>
                <c:ptCount val="4"/>
                <c:pt idx="0">
                  <c:v>FY10-week 14:</c:v>
                </c:pt>
                <c:pt idx="1">
                  <c:v>FY10-week 15:</c:v>
                </c:pt>
                <c:pt idx="2">
                  <c:v>FY10-week 16:</c:v>
                </c:pt>
                <c:pt idx="3">
                  <c:v>FY10-week 17:</c:v>
                </c:pt>
              </c:strCache>
            </c:strRef>
          </c:cat>
          <c:val>
            <c:numRef>
              <c:f>NORMAL!$G$704:$J$704</c:f>
              <c:numCache>
                <c:formatCode>0</c:formatCode>
                <c:ptCount val="4"/>
                <c:pt idx="0">
                  <c:v>44.480000000000004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er>
          <c:idx val="1"/>
          <c:order val="1"/>
          <c:tx>
            <c:strRef>
              <c:f>NORMAL!$C$705</c:f>
              <c:strCache>
                <c:ptCount val="1"/>
                <c:pt idx="0">
                  <c:v>Machine Development</c:v>
                </c:pt>
              </c:strCache>
            </c:strRef>
          </c:tx>
          <c:spPr>
            <a:solidFill>
              <a:srgbClr val="FFFF00"/>
            </a:solidFill>
            <a:ln w="12700">
              <a:solidFill>
                <a:srgbClr val="000000"/>
              </a:solidFill>
              <a:prstDash val="solid"/>
            </a:ln>
          </c:spPr>
          <c:val>
            <c:numRef>
              <c:f>NORMAL!$G$705:$J$705</c:f>
              <c:numCache>
                <c:formatCode>0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er>
          <c:idx val="2"/>
          <c:order val="2"/>
          <c:tx>
            <c:strRef>
              <c:f>NORMAL!$C$712</c:f>
              <c:strCache>
                <c:ptCount val="1"/>
                <c:pt idx="0">
                  <c:v>Beam         Studies</c:v>
                </c:pt>
              </c:strCache>
            </c:strRef>
          </c:tx>
          <c:spPr>
            <a:solidFill>
              <a:srgbClr val="FFFFCC"/>
            </a:solidFill>
            <a:ln w="12700">
              <a:solidFill>
                <a:srgbClr val="000000"/>
              </a:solidFill>
              <a:prstDash val="solid"/>
            </a:ln>
          </c:spPr>
          <c:val>
            <c:numRef>
              <c:f>NORMAL!$G$712:$J$712</c:f>
              <c:numCache>
                <c:formatCode>0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er>
          <c:idx val="4"/>
          <c:order val="3"/>
          <c:tx>
            <c:strRef>
              <c:f>NORMAL!$C$707</c:f>
              <c:strCache>
                <c:ptCount val="1"/>
                <c:pt idx="0">
                  <c:v>Experimenter setup</c:v>
                </c:pt>
              </c:strCache>
            </c:strRef>
          </c:tx>
          <c:spPr>
            <a:solidFill>
              <a:srgbClr val="FF9900"/>
            </a:solidFill>
            <a:ln w="12700">
              <a:solidFill>
                <a:srgbClr val="000000"/>
              </a:solidFill>
              <a:prstDash val="solid"/>
            </a:ln>
          </c:spPr>
          <c:dLbls>
            <c:dLbl>
              <c:idx val="1"/>
              <c:delete val="1"/>
            </c:dLbl>
            <c:txPr>
              <a:bodyPr/>
              <a:lstStyle/>
              <a:p>
                <a:pPr>
                  <a:defRPr sz="14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Val val="1"/>
          </c:dLbls>
          <c:val>
            <c:numRef>
              <c:f>NORMAL!$G$707:$J$707</c:f>
              <c:numCache>
                <c:formatCode>0</c:formatCode>
                <c:ptCount val="4"/>
                <c:pt idx="0">
                  <c:v>25</c:v>
                </c:pt>
                <c:pt idx="1">
                  <c:v>0</c:v>
                </c:pt>
                <c:pt idx="2">
                  <c:v>0</c:v>
                </c:pt>
                <c:pt idx="3">
                  <c:v>-1</c:v>
                </c:pt>
              </c:numCache>
            </c:numRef>
          </c:val>
        </c:ser>
        <c:ser>
          <c:idx val="5"/>
          <c:order val="4"/>
          <c:tx>
            <c:strRef>
              <c:f>NORMAL!$C$706</c:f>
              <c:strCache>
                <c:ptCount val="1"/>
                <c:pt idx="0">
                  <c:v>Setup</c:v>
                </c:pt>
              </c:strCache>
            </c:strRef>
          </c:tx>
          <c:spPr>
            <a:solidFill>
              <a:srgbClr val="969696"/>
            </a:solidFill>
            <a:ln w="12700">
              <a:solidFill>
                <a:srgbClr val="000000"/>
              </a:solidFill>
              <a:prstDash val="solid"/>
            </a:ln>
          </c:spPr>
          <c:dLbls>
            <c:dLbl>
              <c:idx val="0"/>
              <c:layout/>
              <c:spPr/>
              <c:txPr>
                <a:bodyPr/>
                <a:lstStyle/>
                <a:p>
                  <a:pPr>
                    <a:defRPr sz="1400" b="1"/>
                  </a:pPr>
                  <a:endParaRPr lang="en-US"/>
                </a:p>
              </c:txPr>
              <c:showVal val="1"/>
            </c:dLbl>
            <c:delete val="1"/>
          </c:dLbls>
          <c:val>
            <c:numRef>
              <c:f>NORMAL!$G$706:$J$706</c:f>
              <c:numCache>
                <c:formatCode>0</c:formatCode>
                <c:ptCount val="4"/>
                <c:pt idx="0">
                  <c:v>66.13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er>
          <c:idx val="6"/>
          <c:order val="5"/>
          <c:tx>
            <c:strRef>
              <c:f>NORMAL!$C$708</c:f>
              <c:strCache>
                <c:ptCount val="1"/>
                <c:pt idx="0">
                  <c:v>Scheduled Maintenance</c:v>
                </c:pt>
              </c:strCache>
            </c:strRef>
          </c:tx>
          <c:spPr>
            <a:solidFill>
              <a:srgbClr val="0000FF"/>
            </a:solidFill>
            <a:ln w="12700">
              <a:solidFill>
                <a:srgbClr val="000000"/>
              </a:solidFill>
              <a:prstDash val="solid"/>
            </a:ln>
          </c:spPr>
          <c:dLbls>
            <c:dLbl>
              <c:idx val="2"/>
              <c:layout/>
              <c:spPr/>
              <c:txPr>
                <a:bodyPr/>
                <a:lstStyle/>
                <a:p>
                  <a:pPr>
                    <a:defRPr sz="1400" b="1" i="0" u="none" strike="noStrike" baseline="0">
                      <a:solidFill>
                        <a:srgbClr val="FFFFFF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showVal val="1"/>
            </c:dLbl>
            <c:delete val="1"/>
          </c:dLbls>
          <c:val>
            <c:numRef>
              <c:f>NORMAL!$G$708:$J$708</c:f>
              <c:numCache>
                <c:formatCode>0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er>
          <c:idx val="7"/>
          <c:order val="6"/>
          <c:tx>
            <c:strRef>
              <c:f>NORMAL!$C$711</c:f>
              <c:strCache>
                <c:ptCount val="1"/>
                <c:pt idx="0">
                  <c:v>Scheduled Shutdown</c:v>
                </c:pt>
              </c:strCache>
            </c:strRef>
          </c:tx>
          <c:spPr>
            <a:solidFill>
              <a:srgbClr val="000000"/>
            </a:solidFill>
            <a:ln w="12700">
              <a:solidFill>
                <a:srgbClr val="000000"/>
              </a:solidFill>
              <a:prstDash val="solid"/>
            </a:ln>
          </c:spPr>
          <c:val>
            <c:numRef>
              <c:f>NORMAL!$G$711:$J$711</c:f>
              <c:numCache>
                <c:formatCode>0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er>
          <c:idx val="8"/>
          <c:order val="7"/>
          <c:tx>
            <c:strRef>
              <c:f>NORMAL!$C$710</c:f>
              <c:strCache>
                <c:ptCount val="1"/>
                <c:pt idx="0">
                  <c:v>Unscheduled shutdown</c:v>
                </c:pt>
              </c:strCache>
            </c:strRef>
          </c:tx>
          <c:spPr>
            <a:solidFill>
              <a:srgbClr val="800000"/>
            </a:solidFill>
            <a:ln w="12700">
              <a:solidFill>
                <a:srgbClr val="000000"/>
              </a:solidFill>
              <a:prstDash val="solid"/>
            </a:ln>
          </c:spPr>
          <c:val>
            <c:numRef>
              <c:f>NORMAL!$G$710:$J$710</c:f>
              <c:numCache>
                <c:formatCode>0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er>
          <c:idx val="3"/>
          <c:order val="8"/>
          <c:tx>
            <c:strRef>
              <c:f>NORMAL!$C$709</c:f>
              <c:strCache>
                <c:ptCount val="1"/>
                <c:pt idx="0">
                  <c:v>Machine    failures</c:v>
                </c:pt>
              </c:strCache>
            </c:strRef>
          </c:tx>
          <c:spPr>
            <a:solidFill>
              <a:srgbClr val="FF0000"/>
            </a:solidFill>
            <a:ln w="12700">
              <a:solidFill>
                <a:srgbClr val="000000"/>
              </a:solidFill>
              <a:prstDash val="solid"/>
            </a:ln>
          </c:spPr>
          <c:dLbls>
            <c:dLbl>
              <c:idx val="0"/>
              <c:layout/>
              <c:spPr/>
              <c:txPr>
                <a:bodyPr/>
                <a:lstStyle/>
                <a:p>
                  <a:pPr>
                    <a:defRPr sz="1400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showVal val="1"/>
            </c:dLbl>
            <c:delete val="1"/>
          </c:dLbls>
          <c:val>
            <c:numRef>
              <c:f>NORMAL!$G$709:$J$709</c:f>
              <c:numCache>
                <c:formatCode>0</c:formatCode>
                <c:ptCount val="4"/>
                <c:pt idx="0">
                  <c:v>33.39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overlap val="100"/>
        <c:axId val="82628608"/>
        <c:axId val="82630144"/>
      </c:barChart>
      <c:catAx>
        <c:axId val="82628608"/>
        <c:scaling>
          <c:orientation val="minMax"/>
        </c:scaling>
        <c:axPos val="b"/>
        <c:numFmt formatCode="0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2630144"/>
        <c:crosses val="autoZero"/>
        <c:lblAlgn val="ctr"/>
        <c:lblOffset val="100"/>
        <c:tickLblSkip val="1"/>
        <c:tickMarkSkip val="1"/>
      </c:catAx>
      <c:valAx>
        <c:axId val="82630144"/>
        <c:scaling>
          <c:orientation val="minMax"/>
          <c:max val="168"/>
          <c:min val="0"/>
        </c:scaling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HOURS</a:t>
                </a:r>
              </a:p>
            </c:rich>
          </c:tx>
          <c:layout>
            <c:manualLayout>
              <c:xMode val="edge"/>
              <c:yMode val="edge"/>
              <c:x val="4.0650549671706355E-3"/>
              <c:y val="0.50530531826757763"/>
            </c:manualLayout>
          </c:layout>
          <c:spPr>
            <a:noFill/>
            <a:ln w="25400">
              <a:noFill/>
            </a:ln>
          </c:spPr>
        </c:title>
        <c:numFmt formatCode="0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2628608"/>
        <c:crosses val="autoZero"/>
        <c:crossBetween val="between"/>
        <c:majorUnit val="24"/>
        <c:minorUnit val="12"/>
      </c:valAx>
      <c:spPr>
        <a:noFill/>
        <a:ln w="12700">
          <a:solidFill>
            <a:srgbClr val="808080"/>
          </a:solidFill>
          <a:prstDash val="solid"/>
        </a:ln>
      </c:spPr>
    </c:plotArea>
    <c:plotVisOnly val="1"/>
    <c:dispBlanksAs val="gap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0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 sz="115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 sz="1475" b="1" i="0" u="none" strike="noStrike" baseline="0">
                <a:solidFill>
                  <a:srgbClr val="000000"/>
                </a:solidFill>
                <a:latin typeface="Arial"/>
                <a:cs typeface="Arial"/>
              </a:rPr>
              <a:t>INTEGRATED </a:t>
            </a:r>
            <a:r>
              <a:rPr lang="en-US" sz="1475" b="1" i="0" u="none" strike="noStrike" baseline="0">
                <a:solidFill>
                  <a:srgbClr val="FF0000"/>
                </a:solidFill>
                <a:latin typeface="Arial"/>
                <a:cs typeface="Arial"/>
              </a:rPr>
              <a:t>FAILURES</a:t>
            </a:r>
            <a:r>
              <a:rPr lang="en-US" sz="1475" b="1" i="0" u="none" strike="noStrike" baseline="0">
                <a:solidFill>
                  <a:srgbClr val="000000"/>
                </a:solidFill>
                <a:latin typeface="Arial"/>
                <a:cs typeface="Arial"/>
              </a:rPr>
              <a:t> (GREATER THAN ONE HOUR) </a:t>
            </a:r>
            <a:r>
              <a:rPr lang="en-US" sz="1475" b="1" i="0" u="none" strike="noStrike" baseline="0">
                <a:solidFill>
                  <a:srgbClr val="FF0000"/>
                </a:solidFill>
                <a:latin typeface="Arial"/>
                <a:cs typeface="Arial"/>
              </a:rPr>
              <a:t>BY SYSTEM -- JANUARY 2010</a:t>
            </a:r>
          </a:p>
        </c:rich>
      </c:tx>
      <c:layout>
        <c:manualLayout>
          <c:xMode val="edge"/>
          <c:yMode val="edge"/>
          <c:x val="0.19577134844287661"/>
          <c:y val="2.5641025641025661E-2"/>
        </c:manualLayout>
      </c:layout>
      <c:spPr>
        <a:noFill/>
        <a:ln w="25400">
          <a:noFill/>
        </a:ln>
      </c:spPr>
    </c:title>
    <c:view3D>
      <c:rotX val="10"/>
      <c:hPercent val="100"/>
      <c:rotY val="60"/>
      <c:depthPercent val="100"/>
      <c:perspective val="30"/>
    </c:view3D>
    <c:floor>
      <c:spPr>
        <a:gradFill rotWithShape="0">
          <a:gsLst>
            <a:gs pos="0">
              <a:srgbClr val="808080"/>
            </a:gs>
            <a:gs pos="100000">
              <a:srgbClr val="808080">
                <a:gamma/>
                <a:tint val="0"/>
                <a:invGamma/>
              </a:srgbClr>
            </a:gs>
          </a:gsLst>
          <a:lin ang="5400000" scaled="1"/>
        </a:gradFill>
        <a:ln w="3175">
          <a:solidFill>
            <a:srgbClr val="000000"/>
          </a:solidFill>
          <a:prstDash val="solid"/>
        </a:ln>
      </c:spPr>
    </c:floor>
    <c:sideWall>
      <c:spPr>
        <a:noFill/>
        <a:ln w="25400">
          <a:noFill/>
        </a:ln>
      </c:spPr>
    </c:sideWall>
    <c:backWall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9.7749719015346501E-2"/>
          <c:y val="5.7014597851629184E-2"/>
          <c:w val="0.84039440395601783"/>
          <c:h val="0.79800768297069335"/>
        </c:manualLayout>
      </c:layout>
      <c:bar3DChart>
        <c:barDir val="col"/>
        <c:grouping val="standard"/>
        <c:ser>
          <c:idx val="14"/>
          <c:order val="0"/>
          <c:tx>
            <c:strRef>
              <c:f>NORMAL!$B$854</c:f>
              <c:strCache>
                <c:ptCount val="1"/>
                <c:pt idx="0">
                  <c:v>PS_booster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</c:spPr>
          <c:cat>
            <c:strRef>
              <c:f>NORMAL!$B$843</c:f>
              <c:strCache>
                <c:ptCount val="1"/>
                <c:pt idx="0">
                  <c:v>12/29/09/1 to 01/05/10/1</c:v>
                </c:pt>
              </c:strCache>
            </c:strRef>
          </c:cat>
          <c:val>
            <c:numRef>
              <c:f>NORMAL!$B$855</c:f>
              <c:numCache>
                <c:formatCode>0.0</c:formatCode>
                <c:ptCount val="1"/>
                <c:pt idx="0">
                  <c:v>1.5</c:v>
                </c:pt>
              </c:numCache>
            </c:numRef>
          </c:val>
        </c:ser>
        <c:ser>
          <c:idx val="0"/>
          <c:order val="1"/>
          <c:tx>
            <c:strRef>
              <c:f>NORMAL!$B$860</c:f>
              <c:strCache>
                <c:ptCount val="1"/>
                <c:pt idx="0">
                  <c:v>PPS_AGS</c:v>
                </c:pt>
              </c:strCache>
            </c:strRef>
          </c:tx>
          <c:spPr>
            <a:solidFill>
              <a:schemeClr val="accent6">
                <a:lumMod val="40000"/>
                <a:lumOff val="60000"/>
              </a:schemeClr>
            </a:solidFill>
          </c:spPr>
          <c:val>
            <c:numRef>
              <c:f>NORMAL!$B$861</c:f>
              <c:numCache>
                <c:formatCode>0.0</c:formatCode>
                <c:ptCount val="1"/>
                <c:pt idx="0">
                  <c:v>1.77</c:v>
                </c:pt>
              </c:numCache>
            </c:numRef>
          </c:val>
        </c:ser>
        <c:ser>
          <c:idx val="1"/>
          <c:order val="2"/>
          <c:tx>
            <c:strRef>
              <c:f>NORMAL!$B$866</c:f>
              <c:strCache>
                <c:ptCount val="1"/>
                <c:pt idx="0">
                  <c:v>HumanError</c:v>
                </c:pt>
              </c:strCache>
            </c:strRef>
          </c:tx>
          <c:spPr>
            <a:solidFill>
              <a:schemeClr val="bg1">
                <a:lumMod val="95000"/>
              </a:schemeClr>
            </a:solidFill>
          </c:spPr>
          <c:val>
            <c:numRef>
              <c:f>NORMAL!$B$867</c:f>
              <c:numCache>
                <c:formatCode>0.0</c:formatCode>
                <c:ptCount val="1"/>
                <c:pt idx="0">
                  <c:v>4.3099999999999996</c:v>
                </c:pt>
              </c:numCache>
            </c:numRef>
          </c:val>
        </c:ser>
        <c:ser>
          <c:idx val="2"/>
          <c:order val="3"/>
          <c:tx>
            <c:strRef>
              <c:f>NORMAL!$B$876</c:f>
              <c:strCache>
                <c:ptCount val="1"/>
                <c:pt idx="0">
                  <c:v>RHIC_ps</c:v>
                </c:pt>
              </c:strCache>
            </c:strRef>
          </c:tx>
          <c:spPr>
            <a:solidFill>
              <a:schemeClr val="tx2">
                <a:lumMod val="75000"/>
              </a:schemeClr>
            </a:solidFill>
          </c:spPr>
          <c:val>
            <c:numRef>
              <c:f>NORMAL!$B$877</c:f>
              <c:numCache>
                <c:formatCode>0.0</c:formatCode>
                <c:ptCount val="1"/>
                <c:pt idx="0">
                  <c:v>5.1499999999999995</c:v>
                </c:pt>
              </c:numCache>
            </c:numRef>
          </c:val>
        </c:ser>
        <c:ser>
          <c:idx val="3"/>
          <c:order val="4"/>
          <c:tx>
            <c:strRef>
              <c:f>NORMAL!$B$878</c:f>
              <c:strCache>
                <c:ptCount val="1"/>
                <c:pt idx="0">
                  <c:v>RHIC_Rf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</c:spPr>
          <c:val>
            <c:numRef>
              <c:f>NORMAL!$B$879</c:f>
              <c:numCache>
                <c:formatCode>0.0</c:formatCode>
                <c:ptCount val="1"/>
                <c:pt idx="0">
                  <c:v>6.44</c:v>
                </c:pt>
              </c:numCache>
            </c:numRef>
          </c:val>
        </c:ser>
        <c:ser>
          <c:idx val="4"/>
          <c:order val="5"/>
          <c:tx>
            <c:strRef>
              <c:f>NORMAL!$B$880</c:f>
              <c:strCache>
                <c:ptCount val="1"/>
                <c:pt idx="0">
                  <c:v>RHIC_Cryo</c:v>
                </c:pt>
              </c:strCache>
            </c:strRef>
          </c:tx>
          <c:spPr>
            <a:solidFill>
              <a:schemeClr val="accent1">
                <a:lumMod val="40000"/>
                <a:lumOff val="60000"/>
              </a:schemeClr>
            </a:solidFill>
          </c:spPr>
          <c:val>
            <c:numRef>
              <c:f>NORMAL!$B$881</c:f>
              <c:numCache>
                <c:formatCode>0.0</c:formatCode>
                <c:ptCount val="1"/>
                <c:pt idx="0">
                  <c:v>3.77</c:v>
                </c:pt>
              </c:numCache>
            </c:numRef>
          </c:val>
        </c:ser>
        <c:ser>
          <c:idx val="5"/>
          <c:order val="6"/>
          <c:tx>
            <c:strRef>
              <c:f>NORMAL!$B$884</c:f>
              <c:strCache>
                <c:ptCount val="1"/>
                <c:pt idx="0">
                  <c:v>RadMon_Intlk</c:v>
                </c:pt>
              </c:strCache>
            </c:strRef>
          </c:tx>
          <c:spPr>
            <a:solidFill>
              <a:srgbClr val="FF33CC"/>
            </a:solidFill>
          </c:spPr>
          <c:val>
            <c:numRef>
              <c:f>NORMAL!$B$885</c:f>
              <c:numCache>
                <c:formatCode>0.0</c:formatCode>
                <c:ptCount val="1"/>
                <c:pt idx="0">
                  <c:v>5.6599999999999993</c:v>
                </c:pt>
              </c:numCache>
            </c:numRef>
          </c:val>
        </c:ser>
        <c:ser>
          <c:idx val="6"/>
          <c:order val="7"/>
          <c:tx>
            <c:strRef>
              <c:f>NORMAL!$B$886</c:f>
              <c:strCache>
                <c:ptCount val="1"/>
                <c:pt idx="0">
                  <c:v>QuenchProtect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</c:spPr>
          <c:val>
            <c:numRef>
              <c:f>NORMAL!$B$887</c:f>
              <c:numCache>
                <c:formatCode>0.0</c:formatCode>
                <c:ptCount val="1"/>
                <c:pt idx="0">
                  <c:v>1.25</c:v>
                </c:pt>
              </c:numCache>
            </c:numRef>
          </c:val>
        </c:ser>
        <c:ser>
          <c:idx val="7"/>
          <c:order val="8"/>
          <c:tx>
            <c:strRef>
              <c:f>NORMAL!$B$888</c:f>
              <c:strCache>
                <c:ptCount val="1"/>
                <c:pt idx="0">
                  <c:v>QuenchDetect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</c:spPr>
          <c:val>
            <c:numRef>
              <c:f>NORMAL!$B$889</c:f>
              <c:numCache>
                <c:formatCode>0.0</c:formatCode>
                <c:ptCount val="1"/>
                <c:pt idx="0">
                  <c:v>1.25</c:v>
                </c:pt>
              </c:numCache>
            </c:numRef>
          </c:val>
        </c:ser>
        <c:ser>
          <c:idx val="8"/>
          <c:order val="9"/>
          <c:tx>
            <c:strRef>
              <c:f>NORMAL!$B$908</c:f>
              <c:strCache>
                <c:ptCount val="1"/>
                <c:pt idx="0">
                  <c:v>Sum&lt;1Hr.</c:v>
                </c:pt>
              </c:strCache>
            </c:strRef>
          </c:tx>
          <c:spPr>
            <a:solidFill>
              <a:schemeClr val="bg1"/>
            </a:solidFill>
          </c:spPr>
          <c:val>
            <c:numRef>
              <c:f>NORMAL!$B$909</c:f>
              <c:numCache>
                <c:formatCode>0.0</c:formatCode>
                <c:ptCount val="1"/>
                <c:pt idx="0">
                  <c:v>2.19</c:v>
                </c:pt>
              </c:numCache>
            </c:numRef>
          </c:val>
        </c:ser>
        <c:shape val="box"/>
        <c:axId val="81067392"/>
        <c:axId val="82658432"/>
        <c:axId val="82653184"/>
      </c:bar3DChart>
      <c:catAx>
        <c:axId val="81067392"/>
        <c:scaling>
          <c:orientation val="minMax"/>
        </c:scaling>
        <c:axPos val="b"/>
        <c:numFmt formatCode="General" sourceLinked="1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-1080000" vert="horz"/>
          <a:lstStyle/>
          <a:p>
            <a:pPr>
              <a:defRPr sz="1175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2658432"/>
        <c:crosses val="autoZero"/>
        <c:auto val="1"/>
        <c:lblAlgn val="ctr"/>
        <c:lblOffset val="100"/>
        <c:tickLblSkip val="2"/>
        <c:tickMarkSkip val="1"/>
        <c:noMultiLvlLbl val="1"/>
      </c:catAx>
      <c:valAx>
        <c:axId val="82658432"/>
        <c:scaling>
          <c:orientation val="minMax"/>
        </c:scaling>
        <c:axPos val="r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numFmt formatCode="0.0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75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1067392"/>
        <c:crosses val="max"/>
        <c:crossBetween val="between"/>
      </c:valAx>
      <c:serAx>
        <c:axId val="82653184"/>
        <c:scaling>
          <c:orientation val="minMax"/>
        </c:scaling>
        <c:axPos val="b"/>
        <c:numFmt formatCode="General" sourceLinked="1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2220000" vert="horz"/>
          <a:lstStyle/>
          <a:p>
            <a:pPr>
              <a:defRPr sz="9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2658432"/>
        <c:crosses val="autoZero"/>
        <c:tickLblSkip val="1"/>
        <c:tickMarkSkip val="1"/>
      </c:serAx>
      <c:spPr>
        <a:noFill/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/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 sz="18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n-US"/>
              <a:t>Failure Hours by Group/System - Q109   (failures &gt; 1 hr)</a:t>
            </a:r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'Quarterly data'!$H$89</c:f>
              <c:strCache>
                <c:ptCount val="1"/>
                <c:pt idx="0">
                  <c:v>failure hours</c:v>
                </c:pt>
              </c:strCache>
            </c:strRef>
          </c:tx>
          <c:spPr>
            <a:solidFill>
              <a:srgbClr val="FF0000"/>
            </a:solidFill>
          </c:spPr>
          <c:cat>
            <c:strRef>
              <c:f>'Quarterly data'!$G$90:$G$115</c:f>
              <c:strCache>
                <c:ptCount val="26"/>
                <c:pt idx="0">
                  <c:v>RadMonIntlk</c:v>
                </c:pt>
                <c:pt idx="1">
                  <c:v>PS_RHIC</c:v>
                </c:pt>
                <c:pt idx="2">
                  <c:v>QLI</c:v>
                </c:pt>
                <c:pt idx="3">
                  <c:v>HumanError</c:v>
                </c:pt>
                <c:pt idx="4">
                  <c:v>VacBooster</c:v>
                </c:pt>
                <c:pt idx="5">
                  <c:v>TMP7</c:v>
                </c:pt>
                <c:pt idx="6">
                  <c:v>PPS_Booster</c:v>
                </c:pt>
                <c:pt idx="7">
                  <c:v>CntrlsHdRHIC</c:v>
                </c:pt>
                <c:pt idx="8">
                  <c:v>PS_Bstr/BtA/LtB</c:v>
                </c:pt>
                <c:pt idx="9">
                  <c:v>PPS_AGS</c:v>
                </c:pt>
                <c:pt idx="10">
                  <c:v>PPS_RHIC</c:v>
                </c:pt>
                <c:pt idx="11">
                  <c:v>RfRHIC_Y</c:v>
                </c:pt>
                <c:pt idx="12">
                  <c:v>CryoRHIC</c:v>
                </c:pt>
                <c:pt idx="13">
                  <c:v>RfAGS</c:v>
                </c:pt>
                <c:pt idx="14">
                  <c:v>CntrlsSftwr</c:v>
                </c:pt>
                <c:pt idx="15">
                  <c:v>QuenchProtect</c:v>
                </c:pt>
                <c:pt idx="16">
                  <c:v>ES&amp;FD_AtR</c:v>
                </c:pt>
                <c:pt idx="17">
                  <c:v>ACG_RHIC</c:v>
                </c:pt>
                <c:pt idx="18">
                  <c:v>CoolACAGS</c:v>
                </c:pt>
                <c:pt idx="19">
                  <c:v>TMP6</c:v>
                </c:pt>
                <c:pt idx="20">
                  <c:v>Weather</c:v>
                </c:pt>
                <c:pt idx="21">
                  <c:v>ACG_Boost</c:v>
                </c:pt>
                <c:pt idx="22">
                  <c:v>InstAGS</c:v>
                </c:pt>
                <c:pt idx="23">
                  <c:v>WaterBoost/BtA</c:v>
                </c:pt>
                <c:pt idx="24">
                  <c:v>PS_AGS</c:v>
                </c:pt>
                <c:pt idx="25">
                  <c:v>RfBooster</c:v>
                </c:pt>
              </c:strCache>
            </c:strRef>
          </c:cat>
          <c:val>
            <c:numRef>
              <c:f>'Quarterly data'!$H$90:$H$115</c:f>
              <c:numCache>
                <c:formatCode>0.0</c:formatCode>
                <c:ptCount val="26"/>
                <c:pt idx="0">
                  <c:v>30.359999999999996</c:v>
                </c:pt>
                <c:pt idx="1">
                  <c:v>23.09</c:v>
                </c:pt>
                <c:pt idx="2">
                  <c:v>14.08</c:v>
                </c:pt>
                <c:pt idx="3">
                  <c:v>13.58</c:v>
                </c:pt>
                <c:pt idx="4">
                  <c:v>13</c:v>
                </c:pt>
                <c:pt idx="5">
                  <c:v>10.33</c:v>
                </c:pt>
                <c:pt idx="6">
                  <c:v>9.17</c:v>
                </c:pt>
                <c:pt idx="7">
                  <c:v>8.67</c:v>
                </c:pt>
                <c:pt idx="8">
                  <c:v>7.9</c:v>
                </c:pt>
                <c:pt idx="9">
                  <c:v>6.910000000000001</c:v>
                </c:pt>
                <c:pt idx="10">
                  <c:v>5.9300000000000024</c:v>
                </c:pt>
                <c:pt idx="11">
                  <c:v>5.8100000000000005</c:v>
                </c:pt>
                <c:pt idx="12">
                  <c:v>4.95</c:v>
                </c:pt>
                <c:pt idx="13">
                  <c:v>4.53</c:v>
                </c:pt>
                <c:pt idx="14">
                  <c:v>3.05</c:v>
                </c:pt>
                <c:pt idx="15">
                  <c:v>2.67</c:v>
                </c:pt>
                <c:pt idx="16">
                  <c:v>2.6</c:v>
                </c:pt>
                <c:pt idx="17">
                  <c:v>2.4</c:v>
                </c:pt>
                <c:pt idx="18">
                  <c:v>1.8</c:v>
                </c:pt>
                <c:pt idx="19">
                  <c:v>1.6500000000000001</c:v>
                </c:pt>
                <c:pt idx="20">
                  <c:v>1.5</c:v>
                </c:pt>
                <c:pt idx="21">
                  <c:v>1.07</c:v>
                </c:pt>
                <c:pt idx="22">
                  <c:v>1</c:v>
                </c:pt>
                <c:pt idx="23">
                  <c:v>1</c:v>
                </c:pt>
                <c:pt idx="24">
                  <c:v>0.98</c:v>
                </c:pt>
                <c:pt idx="25">
                  <c:v>0.98</c:v>
                </c:pt>
              </c:numCache>
            </c:numRef>
          </c:val>
        </c:ser>
        <c:axId val="82691968"/>
        <c:axId val="82693504"/>
      </c:barChart>
      <c:catAx>
        <c:axId val="82691968"/>
        <c:scaling>
          <c:orientation val="minMax"/>
        </c:scaling>
        <c:axPos val="b"/>
        <c:numFmt formatCode="General" sourceLinked="1"/>
        <c:tickLblPos val="nextTo"/>
        <c:txPr>
          <a:bodyPr rot="540000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82693504"/>
        <c:crosses val="autoZero"/>
        <c:auto val="1"/>
        <c:lblAlgn val="ctr"/>
        <c:lblOffset val="100"/>
      </c:catAx>
      <c:valAx>
        <c:axId val="82693504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sz="1200" b="1" dirty="0" smtClean="0"/>
                  <a:t>hours</a:t>
                </a:r>
                <a:endParaRPr lang="en-US" sz="1200" b="1" dirty="0"/>
              </a:p>
            </c:rich>
          </c:tx>
          <c:layout/>
        </c:title>
        <c:numFmt formatCode="0" sourceLinked="0"/>
        <c:tickLblPos val="nextTo"/>
        <c:txPr>
          <a:bodyPr rot="0" vert="horz"/>
          <a:lstStyle/>
          <a:p>
            <a:pPr>
              <a:defRPr sz="14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82691968"/>
        <c:crosses val="autoZero"/>
        <c:crossBetween val="between"/>
      </c:valAx>
      <c:spPr>
        <a:solidFill>
          <a:schemeClr val="bg1"/>
        </a:solidFill>
      </c:spPr>
    </c:plotArea>
    <c:plotVisOnly val="1"/>
    <c:dispBlanksAs val="gap"/>
  </c:chart>
  <c:spPr>
    <a:solidFill>
      <a:schemeClr val="bg1">
        <a:lumMod val="75000"/>
      </a:schemeClr>
    </a:solidFill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 sz="18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n-US"/>
              <a:t>Q109  Failure Hours by Group/System </a:t>
            </a:r>
          </a:p>
        </c:rich>
      </c:tx>
      <c:layout/>
    </c:title>
    <c:plotArea>
      <c:layout>
        <c:manualLayout>
          <c:layoutTarget val="inner"/>
          <c:xMode val="edge"/>
          <c:yMode val="edge"/>
          <c:x val="0.20811515748031498"/>
          <c:y val="0.15782597727431313"/>
          <c:w val="0.7462779965004378"/>
          <c:h val="0.73016783944951713"/>
        </c:manualLayout>
      </c:layout>
      <c:barChart>
        <c:barDir val="bar"/>
        <c:grouping val="clustered"/>
        <c:ser>
          <c:idx val="0"/>
          <c:order val="0"/>
          <c:tx>
            <c:strRef>
              <c:f>'Quarterly data'!$K$122</c:f>
              <c:strCache>
                <c:ptCount val="1"/>
                <c:pt idx="0">
                  <c:v>failure hours</c:v>
                </c:pt>
              </c:strCache>
            </c:strRef>
          </c:tx>
          <c:spPr>
            <a:solidFill>
              <a:srgbClr val="FF0000"/>
            </a:solidFill>
          </c:spPr>
          <c:cat>
            <c:strRef>
              <c:f>'Quarterly data'!$J$123:$J$132</c:f>
              <c:strCache>
                <c:ptCount val="10"/>
                <c:pt idx="0">
                  <c:v>PPS_AGS</c:v>
                </c:pt>
                <c:pt idx="1">
                  <c:v>PS_Bstr/BtA/LtB</c:v>
                </c:pt>
                <c:pt idx="2">
                  <c:v>CntrlsHdRHIC</c:v>
                </c:pt>
                <c:pt idx="3">
                  <c:v>PPS_Booster</c:v>
                </c:pt>
                <c:pt idx="4">
                  <c:v>TMP7</c:v>
                </c:pt>
                <c:pt idx="5">
                  <c:v>VacBooster</c:v>
                </c:pt>
                <c:pt idx="6">
                  <c:v>HumanError</c:v>
                </c:pt>
                <c:pt idx="7">
                  <c:v>QLI</c:v>
                </c:pt>
                <c:pt idx="8">
                  <c:v>PS_RHIC</c:v>
                </c:pt>
                <c:pt idx="9">
                  <c:v>RadMonIntlk</c:v>
                </c:pt>
              </c:strCache>
            </c:strRef>
          </c:cat>
          <c:val>
            <c:numRef>
              <c:f>'Quarterly data'!$K$123:$K$132</c:f>
              <c:numCache>
                <c:formatCode>0.0</c:formatCode>
                <c:ptCount val="10"/>
                <c:pt idx="0">
                  <c:v>6.910000000000001</c:v>
                </c:pt>
                <c:pt idx="1">
                  <c:v>7.9</c:v>
                </c:pt>
                <c:pt idx="2">
                  <c:v>8.67</c:v>
                </c:pt>
                <c:pt idx="3">
                  <c:v>9.17</c:v>
                </c:pt>
                <c:pt idx="4">
                  <c:v>10.33</c:v>
                </c:pt>
                <c:pt idx="5">
                  <c:v>13</c:v>
                </c:pt>
                <c:pt idx="6">
                  <c:v>13.58</c:v>
                </c:pt>
                <c:pt idx="7">
                  <c:v>14.08</c:v>
                </c:pt>
                <c:pt idx="8">
                  <c:v>23.09</c:v>
                </c:pt>
                <c:pt idx="9">
                  <c:v>30.359999999999996</c:v>
                </c:pt>
              </c:numCache>
            </c:numRef>
          </c:val>
        </c:ser>
        <c:axId val="82705792"/>
        <c:axId val="82867328"/>
      </c:barChart>
      <c:catAx>
        <c:axId val="82705792"/>
        <c:scaling>
          <c:orientation val="minMax"/>
        </c:scaling>
        <c:axPos val="l"/>
        <c:numFmt formatCode="General" sourceLinked="1"/>
        <c:tickLblPos val="nextTo"/>
        <c:txPr>
          <a:bodyPr rot="0" vert="horz"/>
          <a:lstStyle/>
          <a:p>
            <a:pPr>
              <a:defRPr sz="14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82867328"/>
        <c:crosses val="autoZero"/>
        <c:auto val="1"/>
        <c:lblAlgn val="ctr"/>
        <c:lblOffset val="100"/>
      </c:catAx>
      <c:valAx>
        <c:axId val="82867328"/>
        <c:scaling>
          <c:orientation val="minMax"/>
          <c:max val="30"/>
        </c:scaling>
        <c:axPos val="b"/>
        <c:majorGridlines/>
        <c:numFmt formatCode="0" sourceLinked="0"/>
        <c:tickLblPos val="nextTo"/>
        <c:txPr>
          <a:bodyPr rot="0" vert="horz"/>
          <a:lstStyle/>
          <a:p>
            <a:pPr>
              <a:defRPr sz="14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82705792"/>
        <c:crosses val="autoZero"/>
        <c:crossBetween val="between"/>
        <c:majorUnit val="5"/>
      </c:valAx>
      <c:spPr>
        <a:solidFill>
          <a:prstClr val="white"/>
        </a:solidFill>
      </c:spPr>
    </c:plotArea>
    <c:plotVisOnly val="1"/>
    <c:dispBlanksAs val="gap"/>
  </c:chart>
  <c:spPr>
    <a:solidFill>
      <a:sysClr val="window" lastClr="FFFFFF">
        <a:lumMod val="75000"/>
      </a:sysClr>
    </a:solidFill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0.01667</cdr:x>
      <cdr:y>0.06667</cdr:y>
    </cdr:from>
    <cdr:to>
      <cdr:x>0.175</cdr:x>
      <cdr:y>0.75556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52400" y="457200"/>
          <a:ext cx="1447800" cy="472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en-US" sz="1100" b="1" dirty="0" smtClean="0"/>
            <a:t>Booster MMPS</a:t>
          </a:r>
        </a:p>
        <a:p xmlns:a="http://schemas.openxmlformats.org/drawingml/2006/main">
          <a:r>
            <a:rPr lang="en-US" dirty="0" smtClean="0"/>
            <a:t>5V PS – firing chassis</a:t>
          </a:r>
        </a:p>
        <a:p xmlns:a="http://schemas.openxmlformats.org/drawingml/2006/main">
          <a:endParaRPr lang="en-US" sz="1100" dirty="0"/>
        </a:p>
        <a:p xmlns:a="http://schemas.openxmlformats.org/drawingml/2006/main">
          <a:r>
            <a:rPr lang="en-US" b="1" dirty="0" smtClean="0"/>
            <a:t>PPS-AGS</a:t>
          </a:r>
        </a:p>
        <a:p xmlns:a="http://schemas.openxmlformats.org/drawingml/2006/main">
          <a:r>
            <a:rPr lang="en-US" dirty="0" smtClean="0"/>
            <a:t>F6 </a:t>
          </a:r>
          <a:r>
            <a:rPr lang="en-US" dirty="0" err="1" smtClean="0"/>
            <a:t>Xtraction</a:t>
          </a:r>
          <a:r>
            <a:rPr lang="en-US" dirty="0" smtClean="0"/>
            <a:t> Septum PS unstable</a:t>
          </a:r>
        </a:p>
        <a:p xmlns:a="http://schemas.openxmlformats.org/drawingml/2006/main">
          <a:endParaRPr lang="en-US" dirty="0"/>
        </a:p>
        <a:p xmlns:a="http://schemas.openxmlformats.org/drawingml/2006/main">
          <a:r>
            <a:rPr lang="en-US" b="1" dirty="0" smtClean="0"/>
            <a:t>Human Error</a:t>
          </a:r>
        </a:p>
        <a:p xmlns:a="http://schemas.openxmlformats.org/drawingml/2006/main">
          <a:endParaRPr lang="en-US" dirty="0"/>
        </a:p>
        <a:p xmlns:a="http://schemas.openxmlformats.org/drawingml/2006/main">
          <a:r>
            <a:rPr lang="en-US" b="1" dirty="0" smtClean="0"/>
            <a:t>RHIC – PS</a:t>
          </a:r>
        </a:p>
        <a:p xmlns:a="http://schemas.openxmlformats.org/drawingml/2006/main">
          <a:r>
            <a:rPr lang="en-US" dirty="0" smtClean="0"/>
            <a:t>UPS – 1010 QPA</a:t>
          </a:r>
        </a:p>
        <a:p xmlns:a="http://schemas.openxmlformats.org/drawingml/2006/main">
          <a:r>
            <a:rPr lang="en-US" dirty="0" smtClean="0"/>
            <a:t>B4Dx</a:t>
          </a:r>
        </a:p>
        <a:p xmlns:a="http://schemas.openxmlformats.org/drawingml/2006/main">
          <a:endParaRPr lang="en-US" b="1" dirty="0"/>
        </a:p>
        <a:p xmlns:a="http://schemas.openxmlformats.org/drawingml/2006/main">
          <a:r>
            <a:rPr lang="en-US" b="1" dirty="0" smtClean="0"/>
            <a:t>RHIC-</a:t>
          </a:r>
          <a:r>
            <a:rPr lang="en-US" b="1" dirty="0" err="1" smtClean="0"/>
            <a:t>Rf</a:t>
          </a:r>
          <a:endParaRPr lang="en-US" b="1" dirty="0" smtClean="0"/>
        </a:p>
        <a:p xmlns:a="http://schemas.openxmlformats.org/drawingml/2006/main">
          <a:r>
            <a:rPr lang="en-US" dirty="0" smtClean="0"/>
            <a:t>Rfllb1 &amp; Rflly1 </a:t>
          </a:r>
          <a:r>
            <a:rPr lang="en-US" dirty="0" err="1" smtClean="0"/>
            <a:t>fecs</a:t>
          </a:r>
          <a:endParaRPr lang="en-US" dirty="0" smtClean="0"/>
        </a:p>
        <a:p xmlns:a="http://schemas.openxmlformats.org/drawingml/2006/main">
          <a:endParaRPr lang="en-US" dirty="0"/>
        </a:p>
        <a:p xmlns:a="http://schemas.openxmlformats.org/drawingml/2006/main">
          <a:r>
            <a:rPr lang="en-US" b="1" dirty="0" err="1" smtClean="0"/>
            <a:t>Cryo</a:t>
          </a:r>
          <a:endParaRPr lang="en-US" b="1" dirty="0" smtClean="0"/>
        </a:p>
        <a:p xmlns:a="http://schemas.openxmlformats.org/drawingml/2006/main">
          <a:r>
            <a:rPr lang="en-US" dirty="0" smtClean="0"/>
            <a:t>Lead flows 2x</a:t>
          </a:r>
        </a:p>
        <a:p xmlns:a="http://schemas.openxmlformats.org/drawingml/2006/main">
          <a:endParaRPr lang="en-US" dirty="0"/>
        </a:p>
        <a:p xmlns:a="http://schemas.openxmlformats.org/drawingml/2006/main">
          <a:r>
            <a:rPr lang="en-US" b="1" dirty="0" err="1" smtClean="0"/>
            <a:t>RadMon</a:t>
          </a:r>
          <a:endParaRPr lang="en-US" b="1" dirty="0" smtClean="0"/>
        </a:p>
        <a:p xmlns:a="http://schemas.openxmlformats.org/drawingml/2006/main">
          <a:r>
            <a:rPr lang="en-US" dirty="0" smtClean="0"/>
            <a:t>15x</a:t>
          </a:r>
        </a:p>
        <a:p xmlns:a="http://schemas.openxmlformats.org/drawingml/2006/main">
          <a:endParaRPr lang="en-US" dirty="0"/>
        </a:p>
        <a:p xmlns:a="http://schemas.openxmlformats.org/drawingml/2006/main">
          <a:r>
            <a:rPr lang="en-US" b="1" dirty="0" smtClean="0"/>
            <a:t>QPA</a:t>
          </a:r>
        </a:p>
        <a:p xmlns:a="http://schemas.openxmlformats.org/drawingml/2006/main">
          <a:r>
            <a:rPr lang="en-US" dirty="0" smtClean="0"/>
            <a:t>Jumper a fan fault</a:t>
          </a:r>
        </a:p>
        <a:p xmlns:a="http://schemas.openxmlformats.org/drawingml/2006/main">
          <a:endParaRPr lang="en-US" dirty="0" smtClean="0"/>
        </a:p>
        <a:p xmlns:a="http://schemas.openxmlformats.org/drawingml/2006/main">
          <a:r>
            <a:rPr lang="en-US" b="1" dirty="0" err="1" smtClean="0"/>
            <a:t>Qdetect</a:t>
          </a:r>
          <a:endParaRPr lang="en-US" b="1" dirty="0" smtClean="0"/>
        </a:p>
        <a:p xmlns:a="http://schemas.openxmlformats.org/drawingml/2006/main">
          <a:r>
            <a:rPr lang="en-US" dirty="0" smtClean="0"/>
            <a:t>Reset QD </a:t>
          </a:r>
          <a:r>
            <a:rPr lang="en-US" dirty="0" err="1" smtClean="0"/>
            <a:t>fec</a:t>
          </a:r>
          <a:endParaRPr lang="en-US" dirty="0" smtClean="0"/>
        </a:p>
        <a:p xmlns:a="http://schemas.openxmlformats.org/drawingml/2006/main">
          <a:endParaRPr lang="en-US" dirty="0" smtClean="0"/>
        </a:p>
        <a:p xmlns:a="http://schemas.openxmlformats.org/drawingml/2006/main">
          <a:endParaRPr lang="en-US" dirty="0" smtClean="0"/>
        </a:p>
        <a:p xmlns:a="http://schemas.openxmlformats.org/drawingml/2006/main">
          <a:endParaRPr lang="en-US" sz="11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C7C029-D1A7-4924-B125-E6536814D44B}" type="datetimeFigureOut">
              <a:rPr lang="en-US" smtClean="0"/>
              <a:pPr/>
              <a:t>1/5/2010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1C25B4-66D4-4E98-A365-3D8378894F4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1C25B4-66D4-4E98-A365-3D8378894F4D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1C25B4-66D4-4E98-A365-3D8378894F4D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1C25B4-66D4-4E98-A365-3D8378894F4D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1C25B4-66D4-4E98-A365-3D8378894F4D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F809F-4DE3-46A5-B06E-6672C3DFA416}" type="datetimeFigureOut">
              <a:rPr lang="en-US" smtClean="0"/>
              <a:pPr/>
              <a:t>1/5/2010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37596-609E-4FE2-BBBF-7B8687453C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F809F-4DE3-46A5-B06E-6672C3DFA416}" type="datetimeFigureOut">
              <a:rPr lang="en-US" smtClean="0"/>
              <a:pPr/>
              <a:t>1/5/2010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37596-609E-4FE2-BBBF-7B8687453C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F809F-4DE3-46A5-B06E-6672C3DFA416}" type="datetimeFigureOut">
              <a:rPr lang="en-US" smtClean="0"/>
              <a:pPr/>
              <a:t>1/5/2010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37596-609E-4FE2-BBBF-7B8687453C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F809F-4DE3-46A5-B06E-6672C3DFA416}" type="datetimeFigureOut">
              <a:rPr lang="en-US" smtClean="0"/>
              <a:pPr/>
              <a:t>1/5/2010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37596-609E-4FE2-BBBF-7B8687453C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F809F-4DE3-46A5-B06E-6672C3DFA416}" type="datetimeFigureOut">
              <a:rPr lang="en-US" smtClean="0"/>
              <a:pPr/>
              <a:t>1/5/2010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37596-609E-4FE2-BBBF-7B8687453C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F809F-4DE3-46A5-B06E-6672C3DFA416}" type="datetimeFigureOut">
              <a:rPr lang="en-US" smtClean="0"/>
              <a:pPr/>
              <a:t>1/5/2010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37596-609E-4FE2-BBBF-7B8687453C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F809F-4DE3-46A5-B06E-6672C3DFA416}" type="datetimeFigureOut">
              <a:rPr lang="en-US" smtClean="0"/>
              <a:pPr/>
              <a:t>1/5/2010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37596-609E-4FE2-BBBF-7B8687453C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F809F-4DE3-46A5-B06E-6672C3DFA416}" type="datetimeFigureOut">
              <a:rPr lang="en-US" smtClean="0"/>
              <a:pPr/>
              <a:t>1/5/2010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37596-609E-4FE2-BBBF-7B8687453C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F809F-4DE3-46A5-B06E-6672C3DFA416}" type="datetimeFigureOut">
              <a:rPr lang="en-US" smtClean="0"/>
              <a:pPr/>
              <a:t>1/5/2010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37596-609E-4FE2-BBBF-7B8687453C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F809F-4DE3-46A5-B06E-6672C3DFA416}" type="datetimeFigureOut">
              <a:rPr lang="en-US" smtClean="0"/>
              <a:pPr/>
              <a:t>1/5/2010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37596-609E-4FE2-BBBF-7B8687453C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F809F-4DE3-46A5-B06E-6672C3DFA416}" type="datetimeFigureOut">
              <a:rPr lang="en-US" smtClean="0"/>
              <a:pPr/>
              <a:t>1/5/2010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37596-609E-4FE2-BBBF-7B8687453C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2F809F-4DE3-46A5-B06E-6672C3DFA416}" type="datetimeFigureOut">
              <a:rPr lang="en-US" smtClean="0"/>
              <a:pPr/>
              <a:t>1/5/2010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437596-609E-4FE2-BBBF-7B8687453C8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chart" Target="../charts/char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December &amp; January</a:t>
            </a:r>
            <a:endParaRPr lang="en-US" dirty="0"/>
          </a:p>
        </p:txBody>
      </p:sp>
      <p:graphicFrame>
        <p:nvGraphicFramePr>
          <p:cNvPr id="5" name="Content Placeholder 6"/>
          <p:cNvGraphicFramePr>
            <a:graphicFrameLocks noGrp="1"/>
          </p:cNvGraphicFramePr>
          <p:nvPr>
            <p:ph sz="half" idx="1"/>
          </p:nvPr>
        </p:nvGraphicFramePr>
        <p:xfrm>
          <a:off x="457200" y="1600200"/>
          <a:ext cx="403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Content Placeholder 5"/>
          <p:cNvGraphicFramePr>
            <a:graphicFrameLocks noGrp="1"/>
          </p:cNvGraphicFramePr>
          <p:nvPr>
            <p:ph sz="half" idx="2"/>
          </p:nvPr>
        </p:nvGraphicFramePr>
        <p:xfrm>
          <a:off x="4648200" y="1600200"/>
          <a:ext cx="403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293</TotalTime>
  <Words>100</Words>
  <Application>Microsoft Office PowerPoint</Application>
  <PresentationFormat>On-screen Show (4:3)</PresentationFormat>
  <Paragraphs>55</Paragraphs>
  <Slides>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December &amp; January</vt:lpstr>
      <vt:lpstr>Slide 2</vt:lpstr>
      <vt:lpstr>Slide 3</vt:lpstr>
      <vt:lpstr>Slide 4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Ingrassia, Peter F</dc:creator>
  <cp:lastModifiedBy>Ingrassia, Peter F</cp:lastModifiedBy>
  <cp:revision>85</cp:revision>
  <cp:lastPrinted>2009-02-24T16:59:22Z</cp:lastPrinted>
  <dcterms:created xsi:type="dcterms:W3CDTF">2009-02-24T15:49:23Z</dcterms:created>
  <dcterms:modified xsi:type="dcterms:W3CDTF">2010-01-05T16:56:59Z</dcterms:modified>
</cp:coreProperties>
</file>