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1" r:id="rId2"/>
    <p:sldId id="278" r:id="rId3"/>
    <p:sldId id="280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385E-2"/>
          <c:y val="0.15915129669840083"/>
          <c:w val="0.80607197309885426"/>
          <c:h val="0.77851509301634292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NORMAL!$BG$703:$BK$703</c:f>
              <c:strCache>
                <c:ptCount val="5"/>
                <c:pt idx="0">
                  <c:v>FY10-week 09:</c:v>
                </c:pt>
                <c:pt idx="1">
                  <c:v>FY10-week 10:</c:v>
                </c:pt>
                <c:pt idx="2">
                  <c:v>FY10-week 11:</c:v>
                </c:pt>
                <c:pt idx="3">
                  <c:v>FY10-week 12:</c:v>
                </c:pt>
                <c:pt idx="4">
                  <c:v>FY10-week 13: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4"/>
              <c:layout/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</c:v>
                </c:pt>
                <c:pt idx="4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27.5</c:v>
                </c:pt>
                <c:pt idx="1">
                  <c:v>63.83</c:v>
                </c:pt>
                <c:pt idx="2">
                  <c:v>103.39999999999999</c:v>
                </c:pt>
                <c:pt idx="3">
                  <c:v>87.27</c:v>
                </c:pt>
                <c:pt idx="4">
                  <c:v>101.82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dLbl>
              <c:idx val="4"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Val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0</c:v>
                </c:pt>
                <c:pt idx="1">
                  <c:v>53.77</c:v>
                </c:pt>
                <c:pt idx="2">
                  <c:v>32.200000000000003</c:v>
                </c:pt>
                <c:pt idx="3">
                  <c:v>14.7</c:v>
                </c:pt>
                <c:pt idx="4">
                  <c:v>1.58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val>
            <c:numRef>
              <c:f>NORMAL!$BG$711:$BK$711</c:f>
              <c:numCache>
                <c:formatCode>0</c:formatCode>
                <c:ptCount val="5"/>
                <c:pt idx="0">
                  <c:v>140.5</c:v>
                </c:pt>
                <c:pt idx="1">
                  <c:v>9.6300000000000008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layout/>
              <c:showVal val="1"/>
            </c:dLbl>
            <c:delete val="1"/>
          </c:dLbls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17.05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0</c:v>
                </c:pt>
                <c:pt idx="1">
                  <c:v>39.770000000000003</c:v>
                </c:pt>
                <c:pt idx="2">
                  <c:v>33.400000000000006</c:v>
                </c:pt>
                <c:pt idx="3">
                  <c:v>48.809999999999995</c:v>
                </c:pt>
                <c:pt idx="4">
                  <c:v>52.100000000000009</c:v>
                </c:pt>
              </c:numCache>
            </c:numRef>
          </c:val>
        </c:ser>
        <c:overlap val="100"/>
        <c:axId val="70612096"/>
        <c:axId val="70613632"/>
      </c:barChart>
      <c:catAx>
        <c:axId val="7061209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13632"/>
        <c:crosses val="autoZero"/>
        <c:lblAlgn val="ctr"/>
        <c:lblOffset val="100"/>
        <c:tickLblSkip val="1"/>
        <c:tickMarkSkip val="1"/>
      </c:catAx>
      <c:valAx>
        <c:axId val="7061363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77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1209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365857918776927E-2"/>
          <c:y val="0.15915129669840075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NORMAL!$G$703:$J$703</c:f>
              <c:strCache>
                <c:ptCount val="4"/>
                <c:pt idx="0">
                  <c:v>FY10-week 14:</c:v>
                </c:pt>
                <c:pt idx="1">
                  <c:v>FY10-week 15:</c:v>
                </c:pt>
                <c:pt idx="2">
                  <c:v>FY10-week 16:</c:v>
                </c:pt>
                <c:pt idx="3">
                  <c:v>FY10-week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44.480000000000004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NORMAL!$G$707:$J$707</c:f>
              <c:numCache>
                <c:formatCode>0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-1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NORMAL!$G$706:$J$706</c:f>
              <c:numCache>
                <c:formatCode>0</c:formatCode>
                <c:ptCount val="4"/>
                <c:pt idx="0">
                  <c:v>66.13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NORMAL!$G$709:$J$709</c:f>
              <c:numCache>
                <c:formatCode>0</c:formatCode>
                <c:ptCount val="4"/>
                <c:pt idx="0">
                  <c:v>33.39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2628608"/>
        <c:axId val="82630144"/>
      </c:barChart>
      <c:catAx>
        <c:axId val="8262860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30144"/>
        <c:crosses val="autoZero"/>
        <c:lblAlgn val="ctr"/>
        <c:lblOffset val="100"/>
        <c:tickLblSkip val="1"/>
        <c:tickMarkSkip val="1"/>
      </c:catAx>
      <c:valAx>
        <c:axId val="8263014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2860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JANUARY 2010</a:t>
            </a:r>
          </a:p>
        </c:rich>
      </c:tx>
      <c:layout>
        <c:manualLayout>
          <c:xMode val="edge"/>
          <c:yMode val="edge"/>
          <c:x val="0.19577134844287661"/>
          <c:y val="2.5641025641025661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749719015346501E-2"/>
          <c:y val="5.7014597851629184E-2"/>
          <c:w val="0.84039440395601783"/>
          <c:h val="0.79800768297069335"/>
        </c:manualLayout>
      </c:layout>
      <c:bar3DChart>
        <c:barDir val="col"/>
        <c:grouping val="standard"/>
        <c:ser>
          <c:idx val="14"/>
          <c:order val="0"/>
          <c:tx>
            <c:strRef>
              <c:f>NORMAL!$B$854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NORMAL!$B$843</c:f>
              <c:strCache>
                <c:ptCount val="1"/>
                <c:pt idx="0">
                  <c:v>12/29/09/1 to 01/05/10/1</c:v>
                </c:pt>
              </c:strCache>
            </c:strRef>
          </c:cat>
          <c:val>
            <c:numRef>
              <c:f>NORMAL!$B$855</c:f>
              <c:numCache>
                <c:formatCode>0.0</c:formatCode>
                <c:ptCount val="1"/>
                <c:pt idx="0">
                  <c:v>1.5</c:v>
                </c:pt>
              </c:numCache>
            </c:numRef>
          </c:val>
        </c:ser>
        <c:ser>
          <c:idx val="0"/>
          <c:order val="1"/>
          <c:tx>
            <c:strRef>
              <c:f>NORMAL!$B$860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val>
            <c:numRef>
              <c:f>NORMAL!$B$861</c:f>
              <c:numCache>
                <c:formatCode>0.0</c:formatCode>
                <c:ptCount val="1"/>
                <c:pt idx="0">
                  <c:v>1.77</c:v>
                </c:pt>
              </c:numCache>
            </c:numRef>
          </c:val>
        </c:ser>
        <c:ser>
          <c:idx val="1"/>
          <c:order val="2"/>
          <c:tx>
            <c:strRef>
              <c:f>NORMAL!$B$866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val>
            <c:numRef>
              <c:f>NORMAL!$B$867</c:f>
              <c:numCache>
                <c:formatCode>0.0</c:formatCode>
                <c:ptCount val="1"/>
                <c:pt idx="0">
                  <c:v>4.3099999999999996</c:v>
                </c:pt>
              </c:numCache>
            </c:numRef>
          </c:val>
        </c:ser>
        <c:ser>
          <c:idx val="2"/>
          <c:order val="3"/>
          <c:tx>
            <c:strRef>
              <c:f>NORMAL!$B$876</c:f>
              <c:strCache>
                <c:ptCount val="1"/>
                <c:pt idx="0">
                  <c:v>RHIC_ps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val>
            <c:numRef>
              <c:f>NORMAL!$B$877</c:f>
              <c:numCache>
                <c:formatCode>0.0</c:formatCode>
                <c:ptCount val="1"/>
                <c:pt idx="0">
                  <c:v>5.1499999999999995</c:v>
                </c:pt>
              </c:numCache>
            </c:numRef>
          </c:val>
        </c:ser>
        <c:ser>
          <c:idx val="3"/>
          <c:order val="4"/>
          <c:tx>
            <c:strRef>
              <c:f>NORMAL!$B$878</c:f>
              <c:strCache>
                <c:ptCount val="1"/>
                <c:pt idx="0">
                  <c:v>RHIC_Rf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val>
            <c:numRef>
              <c:f>NORMAL!$B$879</c:f>
              <c:numCache>
                <c:formatCode>0.0</c:formatCode>
                <c:ptCount val="1"/>
                <c:pt idx="0">
                  <c:v>6.44</c:v>
                </c:pt>
              </c:numCache>
            </c:numRef>
          </c:val>
        </c:ser>
        <c:ser>
          <c:idx val="4"/>
          <c:order val="5"/>
          <c:tx>
            <c:strRef>
              <c:f>NORMAL!$B$880</c:f>
              <c:strCache>
                <c:ptCount val="1"/>
                <c:pt idx="0">
                  <c:v>RHIC_Cryo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val>
            <c:numRef>
              <c:f>NORMAL!$B$881</c:f>
              <c:numCache>
                <c:formatCode>0.0</c:formatCode>
                <c:ptCount val="1"/>
                <c:pt idx="0">
                  <c:v>3.77</c:v>
                </c:pt>
              </c:numCache>
            </c:numRef>
          </c:val>
        </c:ser>
        <c:ser>
          <c:idx val="5"/>
          <c:order val="6"/>
          <c:tx>
            <c:strRef>
              <c:f>NORMAL!$B$884</c:f>
              <c:strCache>
                <c:ptCount val="1"/>
                <c:pt idx="0">
                  <c:v>RadMon_Intlk</c:v>
                </c:pt>
              </c:strCache>
            </c:strRef>
          </c:tx>
          <c:spPr>
            <a:solidFill>
              <a:srgbClr val="FF33CC"/>
            </a:solidFill>
          </c:spPr>
          <c:val>
            <c:numRef>
              <c:f>NORMAL!$B$885</c:f>
              <c:numCache>
                <c:formatCode>0.0</c:formatCode>
                <c:ptCount val="1"/>
                <c:pt idx="0">
                  <c:v>5.6599999999999993</c:v>
                </c:pt>
              </c:numCache>
            </c:numRef>
          </c:val>
        </c:ser>
        <c:ser>
          <c:idx val="6"/>
          <c:order val="7"/>
          <c:tx>
            <c:strRef>
              <c:f>NORMAL!$B$886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val>
            <c:numRef>
              <c:f>NORMAL!$B$887</c:f>
              <c:numCache>
                <c:formatCode>0.0</c:formatCode>
                <c:ptCount val="1"/>
                <c:pt idx="0">
                  <c:v>1.25</c:v>
                </c:pt>
              </c:numCache>
            </c:numRef>
          </c:val>
        </c:ser>
        <c:ser>
          <c:idx val="7"/>
          <c:order val="8"/>
          <c:tx>
            <c:strRef>
              <c:f>NORMAL!$B$888</c:f>
              <c:strCache>
                <c:ptCount val="1"/>
                <c:pt idx="0">
                  <c:v>QuenchDetect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val>
            <c:numRef>
              <c:f>NORMAL!$B$889</c:f>
              <c:numCache>
                <c:formatCode>0.0</c:formatCode>
                <c:ptCount val="1"/>
                <c:pt idx="0">
                  <c:v>1.25</c:v>
                </c:pt>
              </c:numCache>
            </c:numRef>
          </c:val>
        </c:ser>
        <c:ser>
          <c:idx val="8"/>
          <c:order val="9"/>
          <c:tx>
            <c:strRef>
              <c:f>NORMAL!$B$908</c:f>
              <c:strCache>
                <c:ptCount val="1"/>
                <c:pt idx="0">
                  <c:v>Sum&lt;1Hr.</c:v>
                </c:pt>
              </c:strCache>
            </c:strRef>
          </c:tx>
          <c:spPr>
            <a:solidFill>
              <a:schemeClr val="bg1"/>
            </a:solidFill>
          </c:spPr>
          <c:val>
            <c:numRef>
              <c:f>NORMAL!$B$909</c:f>
              <c:numCache>
                <c:formatCode>0.0</c:formatCode>
                <c:ptCount val="1"/>
                <c:pt idx="0">
                  <c:v>2.19</c:v>
                </c:pt>
              </c:numCache>
            </c:numRef>
          </c:val>
        </c:ser>
        <c:shape val="box"/>
        <c:axId val="81067392"/>
        <c:axId val="82658432"/>
        <c:axId val="82653184"/>
      </c:bar3DChart>
      <c:catAx>
        <c:axId val="8106739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08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584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8265843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67392"/>
        <c:crosses val="max"/>
        <c:crossBetween val="between"/>
      </c:valAx>
      <c:serAx>
        <c:axId val="8265318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5843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Failure Hours by Group/System - Q109   (failures &gt; 1 hr)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'Quarterly data'!$H$89</c:f>
              <c:strCache>
                <c:ptCount val="1"/>
                <c:pt idx="0">
                  <c:v>failure 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'Quarterly data'!$G$90:$G$115</c:f>
              <c:strCache>
                <c:ptCount val="26"/>
                <c:pt idx="0">
                  <c:v>RadMonIntlk</c:v>
                </c:pt>
                <c:pt idx="1">
                  <c:v>PS_RHIC</c:v>
                </c:pt>
                <c:pt idx="2">
                  <c:v>QLI</c:v>
                </c:pt>
                <c:pt idx="3">
                  <c:v>HumanError</c:v>
                </c:pt>
                <c:pt idx="4">
                  <c:v>VacBooster</c:v>
                </c:pt>
                <c:pt idx="5">
                  <c:v>TMP7</c:v>
                </c:pt>
                <c:pt idx="6">
                  <c:v>PPS_Booster</c:v>
                </c:pt>
                <c:pt idx="7">
                  <c:v>CntrlsHdRHIC</c:v>
                </c:pt>
                <c:pt idx="8">
                  <c:v>PS_Bstr/BtA/LtB</c:v>
                </c:pt>
                <c:pt idx="9">
                  <c:v>PPS_AGS</c:v>
                </c:pt>
                <c:pt idx="10">
                  <c:v>PPS_RHIC</c:v>
                </c:pt>
                <c:pt idx="11">
                  <c:v>RfRHIC_Y</c:v>
                </c:pt>
                <c:pt idx="12">
                  <c:v>CryoRHIC</c:v>
                </c:pt>
                <c:pt idx="13">
                  <c:v>RfAGS</c:v>
                </c:pt>
                <c:pt idx="14">
                  <c:v>CntrlsSftwr</c:v>
                </c:pt>
                <c:pt idx="15">
                  <c:v>QuenchProtect</c:v>
                </c:pt>
                <c:pt idx="16">
                  <c:v>ES&amp;FD_AtR</c:v>
                </c:pt>
                <c:pt idx="17">
                  <c:v>ACG_RHIC</c:v>
                </c:pt>
                <c:pt idx="18">
                  <c:v>CoolACAGS</c:v>
                </c:pt>
                <c:pt idx="19">
                  <c:v>TMP6</c:v>
                </c:pt>
                <c:pt idx="20">
                  <c:v>Weather</c:v>
                </c:pt>
                <c:pt idx="21">
                  <c:v>ACG_Boost</c:v>
                </c:pt>
                <c:pt idx="22">
                  <c:v>InstAGS</c:v>
                </c:pt>
                <c:pt idx="23">
                  <c:v>WaterBoost/BtA</c:v>
                </c:pt>
                <c:pt idx="24">
                  <c:v>PS_AGS</c:v>
                </c:pt>
                <c:pt idx="25">
                  <c:v>RfBooster</c:v>
                </c:pt>
              </c:strCache>
            </c:strRef>
          </c:cat>
          <c:val>
            <c:numRef>
              <c:f>'Quarterly data'!$H$90:$H$115</c:f>
              <c:numCache>
                <c:formatCode>0.0</c:formatCode>
                <c:ptCount val="26"/>
                <c:pt idx="0">
                  <c:v>30.359999999999996</c:v>
                </c:pt>
                <c:pt idx="1">
                  <c:v>23.09</c:v>
                </c:pt>
                <c:pt idx="2">
                  <c:v>14.08</c:v>
                </c:pt>
                <c:pt idx="3">
                  <c:v>13.58</c:v>
                </c:pt>
                <c:pt idx="4">
                  <c:v>13</c:v>
                </c:pt>
                <c:pt idx="5">
                  <c:v>10.33</c:v>
                </c:pt>
                <c:pt idx="6">
                  <c:v>9.17</c:v>
                </c:pt>
                <c:pt idx="7">
                  <c:v>8.67</c:v>
                </c:pt>
                <c:pt idx="8">
                  <c:v>7.9</c:v>
                </c:pt>
                <c:pt idx="9">
                  <c:v>6.910000000000001</c:v>
                </c:pt>
                <c:pt idx="10">
                  <c:v>5.9300000000000024</c:v>
                </c:pt>
                <c:pt idx="11">
                  <c:v>5.8100000000000005</c:v>
                </c:pt>
                <c:pt idx="12">
                  <c:v>4.95</c:v>
                </c:pt>
                <c:pt idx="13">
                  <c:v>4.53</c:v>
                </c:pt>
                <c:pt idx="14">
                  <c:v>3.05</c:v>
                </c:pt>
                <c:pt idx="15">
                  <c:v>2.67</c:v>
                </c:pt>
                <c:pt idx="16">
                  <c:v>2.6</c:v>
                </c:pt>
                <c:pt idx="17">
                  <c:v>2.4</c:v>
                </c:pt>
                <c:pt idx="18">
                  <c:v>1.8</c:v>
                </c:pt>
                <c:pt idx="19">
                  <c:v>1.6500000000000001</c:v>
                </c:pt>
                <c:pt idx="20">
                  <c:v>1.5</c:v>
                </c:pt>
                <c:pt idx="21">
                  <c:v>1.07</c:v>
                </c:pt>
                <c:pt idx="22">
                  <c:v>1</c:v>
                </c:pt>
                <c:pt idx="23">
                  <c:v>1</c:v>
                </c:pt>
                <c:pt idx="24">
                  <c:v>0.98</c:v>
                </c:pt>
                <c:pt idx="25">
                  <c:v>0.98</c:v>
                </c:pt>
              </c:numCache>
            </c:numRef>
          </c:val>
        </c:ser>
        <c:axId val="82691968"/>
        <c:axId val="82693504"/>
      </c:barChart>
      <c:catAx>
        <c:axId val="82691968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693504"/>
        <c:crosses val="autoZero"/>
        <c:auto val="1"/>
        <c:lblAlgn val="ctr"/>
        <c:lblOffset val="100"/>
      </c:catAx>
      <c:valAx>
        <c:axId val="826935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="1" dirty="0" smtClean="0"/>
                  <a:t>hours</a:t>
                </a:r>
                <a:endParaRPr lang="en-US" sz="1200" b="1" dirty="0"/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69196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Q109  Failure Hours by Group/System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0811515748031498"/>
          <c:y val="0.15782597727431313"/>
          <c:w val="0.7462779965004378"/>
          <c:h val="0.73016783944951713"/>
        </c:manualLayout>
      </c:layout>
      <c:barChart>
        <c:barDir val="bar"/>
        <c:grouping val="clustered"/>
        <c:ser>
          <c:idx val="0"/>
          <c:order val="0"/>
          <c:tx>
            <c:strRef>
              <c:f>'Quarterly data'!$K$122</c:f>
              <c:strCache>
                <c:ptCount val="1"/>
                <c:pt idx="0">
                  <c:v>failure 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'Quarterly data'!$J$123:$J$132</c:f>
              <c:strCache>
                <c:ptCount val="10"/>
                <c:pt idx="0">
                  <c:v>PPS_AGS</c:v>
                </c:pt>
                <c:pt idx="1">
                  <c:v>PS_Bstr/BtA/LtB</c:v>
                </c:pt>
                <c:pt idx="2">
                  <c:v>CntrlsHdRHIC</c:v>
                </c:pt>
                <c:pt idx="3">
                  <c:v>PPS_Booster</c:v>
                </c:pt>
                <c:pt idx="4">
                  <c:v>TMP7</c:v>
                </c:pt>
                <c:pt idx="5">
                  <c:v>VacBooster</c:v>
                </c:pt>
                <c:pt idx="6">
                  <c:v>HumanError</c:v>
                </c:pt>
                <c:pt idx="7">
                  <c:v>QLI</c:v>
                </c:pt>
                <c:pt idx="8">
                  <c:v>PS_RHIC</c:v>
                </c:pt>
                <c:pt idx="9">
                  <c:v>RadMonIntlk</c:v>
                </c:pt>
              </c:strCache>
            </c:strRef>
          </c:cat>
          <c:val>
            <c:numRef>
              <c:f>'Quarterly data'!$K$123:$K$132</c:f>
              <c:numCache>
                <c:formatCode>0.0</c:formatCode>
                <c:ptCount val="10"/>
                <c:pt idx="0">
                  <c:v>6.910000000000001</c:v>
                </c:pt>
                <c:pt idx="1">
                  <c:v>7.9</c:v>
                </c:pt>
                <c:pt idx="2">
                  <c:v>8.67</c:v>
                </c:pt>
                <c:pt idx="3">
                  <c:v>9.17</c:v>
                </c:pt>
                <c:pt idx="4">
                  <c:v>10.33</c:v>
                </c:pt>
                <c:pt idx="5">
                  <c:v>13</c:v>
                </c:pt>
                <c:pt idx="6">
                  <c:v>13.58</c:v>
                </c:pt>
                <c:pt idx="7">
                  <c:v>14.08</c:v>
                </c:pt>
                <c:pt idx="8">
                  <c:v>23.09</c:v>
                </c:pt>
                <c:pt idx="9">
                  <c:v>30.359999999999996</c:v>
                </c:pt>
              </c:numCache>
            </c:numRef>
          </c:val>
        </c:ser>
        <c:axId val="82705792"/>
        <c:axId val="82867328"/>
      </c:barChart>
      <c:catAx>
        <c:axId val="8270579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867328"/>
        <c:crosses val="autoZero"/>
        <c:auto val="1"/>
        <c:lblAlgn val="ctr"/>
        <c:lblOffset val="100"/>
      </c:catAx>
      <c:valAx>
        <c:axId val="82867328"/>
        <c:scaling>
          <c:orientation val="minMax"/>
          <c:max val="30"/>
        </c:scaling>
        <c:axPos val="b"/>
        <c:majorGridlines/>
        <c:numFmt formatCode="0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705792"/>
        <c:crosses val="autoZero"/>
        <c:crossBetween val="between"/>
        <c:majorUnit val="5"/>
      </c:valAx>
      <c:spPr>
        <a:solidFill>
          <a:prstClr val="white"/>
        </a:solidFill>
      </c:spPr>
    </c:plotArea>
    <c:plotVisOnly val="1"/>
    <c:dispBlanksAs val="gap"/>
  </c:chart>
  <c:spPr>
    <a:solidFill>
      <a:sysClr val="window" lastClr="FFFFFF">
        <a:lumMod val="75000"/>
      </a:sys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0.06667</cdr:y>
    </cdr:from>
    <cdr:to>
      <cdr:x>0.175</cdr:x>
      <cdr:y>0.75556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457200"/>
          <a:ext cx="1447800" cy="472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Booster MMPS</a:t>
          </a:r>
        </a:p>
        <a:p xmlns:a="http://schemas.openxmlformats.org/drawingml/2006/main">
          <a:r>
            <a:rPr lang="en-US" dirty="0" smtClean="0"/>
            <a:t>5V PS – firing chassis</a:t>
          </a:r>
        </a:p>
        <a:p xmlns:a="http://schemas.openxmlformats.org/drawingml/2006/main">
          <a:endParaRPr lang="en-US" sz="1100" dirty="0"/>
        </a:p>
        <a:p xmlns:a="http://schemas.openxmlformats.org/drawingml/2006/main">
          <a:r>
            <a:rPr lang="en-US" b="1" dirty="0" smtClean="0"/>
            <a:t>PPS-AGS</a:t>
          </a:r>
        </a:p>
        <a:p xmlns:a="http://schemas.openxmlformats.org/drawingml/2006/main">
          <a:r>
            <a:rPr lang="en-US" dirty="0" smtClean="0"/>
            <a:t>F6 </a:t>
          </a:r>
          <a:r>
            <a:rPr lang="en-US" dirty="0" err="1" smtClean="0"/>
            <a:t>Xtraction</a:t>
          </a:r>
          <a:r>
            <a:rPr lang="en-US" dirty="0" smtClean="0"/>
            <a:t> Septum PS unstable</a:t>
          </a:r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b="1" dirty="0" smtClean="0"/>
            <a:t>Human Error</a:t>
          </a:r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b="1" dirty="0" smtClean="0"/>
            <a:t>RHIC – PS</a:t>
          </a:r>
        </a:p>
        <a:p xmlns:a="http://schemas.openxmlformats.org/drawingml/2006/main">
          <a:r>
            <a:rPr lang="en-US" dirty="0" smtClean="0"/>
            <a:t>UPS – 1010 QPA</a:t>
          </a:r>
        </a:p>
        <a:p xmlns:a="http://schemas.openxmlformats.org/drawingml/2006/main">
          <a:r>
            <a:rPr lang="en-US" dirty="0" smtClean="0"/>
            <a:t>B4Dx</a:t>
          </a:r>
        </a:p>
        <a:p xmlns:a="http://schemas.openxmlformats.org/drawingml/2006/main">
          <a:endParaRPr lang="en-US" b="1" dirty="0"/>
        </a:p>
        <a:p xmlns:a="http://schemas.openxmlformats.org/drawingml/2006/main">
          <a:r>
            <a:rPr lang="en-US" b="1" dirty="0" smtClean="0"/>
            <a:t>RHIC-</a:t>
          </a:r>
          <a:r>
            <a:rPr lang="en-US" b="1" dirty="0" err="1" smtClean="0"/>
            <a:t>Rf</a:t>
          </a:r>
          <a:endParaRPr lang="en-US" b="1" dirty="0" smtClean="0"/>
        </a:p>
        <a:p xmlns:a="http://schemas.openxmlformats.org/drawingml/2006/main">
          <a:r>
            <a:rPr lang="en-US" dirty="0" smtClean="0"/>
            <a:t>Rfllb1 &amp; Rflly1 </a:t>
          </a:r>
          <a:r>
            <a:rPr lang="en-US" dirty="0" err="1" smtClean="0"/>
            <a:t>fecs</a:t>
          </a:r>
          <a:endParaRPr lang="en-US" dirty="0" smtClean="0"/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b="1" dirty="0" err="1" smtClean="0"/>
            <a:t>Cryo</a:t>
          </a:r>
          <a:endParaRPr lang="en-US" b="1" dirty="0" smtClean="0"/>
        </a:p>
        <a:p xmlns:a="http://schemas.openxmlformats.org/drawingml/2006/main">
          <a:r>
            <a:rPr lang="en-US" dirty="0" smtClean="0"/>
            <a:t>Lead flows 2x</a:t>
          </a:r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b="1" dirty="0" err="1" smtClean="0"/>
            <a:t>RadMon</a:t>
          </a:r>
          <a:endParaRPr lang="en-US" b="1" dirty="0" smtClean="0"/>
        </a:p>
        <a:p xmlns:a="http://schemas.openxmlformats.org/drawingml/2006/main">
          <a:r>
            <a:rPr lang="en-US" dirty="0" smtClean="0"/>
            <a:t>15x</a:t>
          </a:r>
        </a:p>
        <a:p xmlns:a="http://schemas.openxmlformats.org/drawingml/2006/main">
          <a:endParaRPr lang="en-US" dirty="0"/>
        </a:p>
        <a:p xmlns:a="http://schemas.openxmlformats.org/drawingml/2006/main">
          <a:r>
            <a:rPr lang="en-US" b="1" dirty="0" smtClean="0"/>
            <a:t>QPA</a:t>
          </a:r>
        </a:p>
        <a:p xmlns:a="http://schemas.openxmlformats.org/drawingml/2006/main">
          <a:r>
            <a:rPr lang="en-US" dirty="0" smtClean="0"/>
            <a:t>Jumper a fan fault</a:t>
          </a:r>
        </a:p>
        <a:p xmlns:a="http://schemas.openxmlformats.org/drawingml/2006/main">
          <a:endParaRPr lang="en-US" dirty="0" smtClean="0"/>
        </a:p>
        <a:p xmlns:a="http://schemas.openxmlformats.org/drawingml/2006/main">
          <a:r>
            <a:rPr lang="en-US" b="1" dirty="0" err="1" smtClean="0"/>
            <a:t>Qdetect</a:t>
          </a:r>
          <a:endParaRPr lang="en-US" b="1" dirty="0" smtClean="0"/>
        </a:p>
        <a:p xmlns:a="http://schemas.openxmlformats.org/drawingml/2006/main">
          <a:r>
            <a:rPr lang="en-US" dirty="0" smtClean="0"/>
            <a:t>Reset QD </a:t>
          </a:r>
          <a:r>
            <a:rPr lang="en-US" dirty="0" err="1" smtClean="0"/>
            <a:t>fec</a:t>
          </a:r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&amp; January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100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December &amp; January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85</cp:revision>
  <cp:lastPrinted>2009-02-24T16:59:22Z</cp:lastPrinted>
  <dcterms:created xsi:type="dcterms:W3CDTF">2009-02-24T15:49:23Z</dcterms:created>
  <dcterms:modified xsi:type="dcterms:W3CDTF">2010-01-05T16:56:59Z</dcterms:modified>
</cp:coreProperties>
</file>