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89" r:id="rId2"/>
    <p:sldId id="520" r:id="rId3"/>
    <p:sldId id="523" r:id="rId4"/>
    <p:sldId id="524" r:id="rId5"/>
    <p:sldId id="525" r:id="rId6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B7F"/>
    <a:srgbClr val="04246C"/>
    <a:srgbClr val="000066"/>
    <a:srgbClr val="000099"/>
    <a:srgbClr val="0000FF"/>
    <a:srgbClr val="0B6B1B"/>
    <a:srgbClr val="1E045E"/>
    <a:srgbClr val="0E8C23"/>
    <a:srgbClr val="13B92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4" autoAdjust="0"/>
    <p:restoredTop sz="83179" autoAdjust="0"/>
  </p:normalViewPr>
  <p:slideViewPr>
    <p:cSldViewPr>
      <p:cViewPr varScale="1">
        <p:scale>
          <a:sx n="108" d="100"/>
          <a:sy n="108" d="100"/>
        </p:scale>
        <p:origin x="-7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86" y="-102"/>
      </p:cViewPr>
      <p:guideLst>
        <p:guide orient="horz" pos="2920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3A76B745-74A3-4958-A951-3571C1AD55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3725"/>
            <a:ext cx="5130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1893202F-CF91-4C53-A895-26D4194360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35500" cy="3476625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02138"/>
            <a:ext cx="5130800" cy="4173537"/>
          </a:xfrm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5325"/>
            <a:ext cx="463550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93202F-CF91-4C53-A895-26D4194360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5325"/>
            <a:ext cx="463550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93202F-CF91-4C53-A895-26D41943601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5325"/>
            <a:ext cx="463550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93202F-CF91-4C53-A895-26D41943601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ppt_BG_Title_BNL_bluePassion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48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622C2-78B0-4AC5-8026-553F589F2AFF}" type="datetime1">
              <a:rPr lang="en-US"/>
              <a:pPr>
                <a:defRPr/>
              </a:pPr>
              <a:t>1/12/2010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EB5B5-7891-4DDB-B7A8-EEA4748D9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1" y="3048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1" y="3048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58289-2B87-4CCB-8195-0830F085A705}" type="datetime1">
              <a:rPr lang="en-US"/>
              <a:pPr>
                <a:defRPr/>
              </a:pPr>
              <a:t>1/12/2010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AF0DB-2B82-414B-BC2E-FEDA41DA40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99E20-1275-49B8-AB68-A37F8A23E803}" type="datetime1">
              <a:rPr lang="en-US"/>
              <a:pPr>
                <a:defRPr/>
              </a:pPr>
              <a:t>1/12/2010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3D56E-CF58-48DB-9859-5D577ABEE5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996A3-CFC6-43A5-90DB-AF1141B209C6}" type="datetime1">
              <a:rPr lang="en-US"/>
              <a:pPr>
                <a:defRPr/>
              </a:pPr>
              <a:t>1/12/2010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CF8C1-A238-4A28-B153-EC937AAD7E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7F151-4F9A-468A-9545-56D75F1B3582}" type="datetime1">
              <a:rPr lang="en-US"/>
              <a:pPr>
                <a:defRPr/>
              </a:pPr>
              <a:t>1/12/2010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A681D-C136-463C-817B-09C95575F0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2031A-DBBE-4E3A-8600-F2AE3EBC2EC7}" type="datetime1">
              <a:rPr lang="en-US"/>
              <a:pPr>
                <a:defRPr/>
              </a:pPr>
              <a:t>1/12/2010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6F3C6-C1CC-4413-A7F9-3A853AC92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21F3A-3287-4EE1-B70D-222303418C90}" type="datetime1">
              <a:rPr lang="en-US"/>
              <a:pPr>
                <a:defRPr/>
              </a:pPr>
              <a:t>1/12/2010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55864-09A3-41D8-B284-9EC237F8F4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82E8-883D-43F2-B1A9-62D091797644}" type="datetime1">
              <a:rPr lang="en-US"/>
              <a:pPr>
                <a:defRPr/>
              </a:pPr>
              <a:t>1/12/2010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7528B-F4F9-4E0C-A4F0-CCD122817A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2F8D5-36AA-4B34-ABD2-6CE36B6FD22B}" type="datetime1">
              <a:rPr lang="en-US"/>
              <a:pPr>
                <a:defRPr/>
              </a:pPr>
              <a:t>1/12/2010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BE9AC-BB94-4B35-8EF4-9705E32DB4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01BA0-E8DE-42C4-A874-049076D8C4BA}" type="datetime1">
              <a:rPr lang="en-US"/>
              <a:pPr>
                <a:defRPr/>
              </a:pPr>
              <a:t>1/12/2010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D01B-8AFA-4785-96C7-E8F2CA02C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REVBG_Slide4_Blu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7400" y="6223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accent1"/>
                </a:solidFill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87E042C2-FACD-4A40-B75F-8A9F93EA1671}" type="datetime1">
              <a:rPr lang="en-US"/>
              <a:pPr>
                <a:defRPr/>
              </a:pPr>
              <a:t>1/12/2010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1350" y="6235700"/>
            <a:ext cx="300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357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42B7F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A3446682-1843-4EC0-950D-B015D47ED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1"/>
            <a:ext cx="8382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90000"/>
        <a:buFont typeface="Symbol" pitchFamily="18" charset="2"/>
        <a:buChar char="·"/>
        <a:defRPr sz="20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 sz="20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+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2288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2133600"/>
            <a:ext cx="7620000" cy="354806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The Ripple Effect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C-AD ESSHQ Website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More on Housekeeping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Collider-Accelerator Department</a:t>
            </a: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1-12-2010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595313" y="361950"/>
            <a:ext cx="81534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cs typeface="+mj-cs"/>
              </a:rPr>
              <a:t>Take 5 for Safety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Ripple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46482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42B7F"/>
                </a:solidFill>
              </a:rPr>
              <a:t>Ring lighting especially at RHIC is </a:t>
            </a:r>
            <a:r>
              <a:rPr lang="en-US" sz="2000" b="1" dirty="0" smtClean="0">
                <a:solidFill>
                  <a:srgbClr val="042B7F"/>
                </a:solidFill>
              </a:rPr>
              <a:t>degrading</a:t>
            </a:r>
          </a:p>
          <a:p>
            <a:r>
              <a:rPr lang="en-US" sz="2000" b="1" dirty="0" smtClean="0">
                <a:solidFill>
                  <a:srgbClr val="042B7F"/>
                </a:solidFill>
              </a:rPr>
              <a:t>Many </a:t>
            </a:r>
            <a:r>
              <a:rPr lang="en-US" sz="2000" b="1" dirty="0" smtClean="0">
                <a:solidFill>
                  <a:srgbClr val="042B7F"/>
                </a:solidFill>
              </a:rPr>
              <a:t>cable trays are being installed that block existing lighting without moving the lights to an effective location as part of the tray </a:t>
            </a:r>
            <a:r>
              <a:rPr lang="en-US" sz="2000" b="1" dirty="0" smtClean="0">
                <a:solidFill>
                  <a:srgbClr val="042B7F"/>
                </a:solidFill>
              </a:rPr>
              <a:t>work</a:t>
            </a:r>
          </a:p>
          <a:p>
            <a:r>
              <a:rPr lang="en-US" sz="2000" b="1" dirty="0" smtClean="0">
                <a:solidFill>
                  <a:srgbClr val="042B7F"/>
                </a:solidFill>
              </a:rPr>
              <a:t>Poor </a:t>
            </a:r>
            <a:r>
              <a:rPr lang="en-US" sz="2000" b="1" dirty="0" smtClean="0">
                <a:solidFill>
                  <a:srgbClr val="042B7F"/>
                </a:solidFill>
              </a:rPr>
              <a:t>lighting slows down work in that portable lighting must be transported to the work site, set up, taken down and returned, which is further compounded by lack of sufficient </a:t>
            </a:r>
            <a:r>
              <a:rPr lang="en-US" sz="2000" b="1" dirty="0" smtClean="0">
                <a:solidFill>
                  <a:srgbClr val="042B7F"/>
                </a:solidFill>
              </a:rPr>
              <a:t>vehicles</a:t>
            </a:r>
          </a:p>
          <a:p>
            <a:r>
              <a:rPr lang="en-US" sz="2000" b="1" dirty="0" smtClean="0">
                <a:solidFill>
                  <a:srgbClr val="042B7F"/>
                </a:solidFill>
              </a:rPr>
              <a:t>Outcome:</a:t>
            </a:r>
          </a:p>
          <a:p>
            <a:pPr lvl="1"/>
            <a:r>
              <a:rPr lang="en-US" sz="1800" b="1" dirty="0" smtClean="0">
                <a:solidFill>
                  <a:srgbClr val="042B7F"/>
                </a:solidFill>
              </a:rPr>
              <a:t>High stress levels due to less time devoted to performing assigned task</a:t>
            </a:r>
          </a:p>
          <a:p>
            <a:pPr lvl="1"/>
            <a:r>
              <a:rPr lang="en-US" sz="1800" b="1" dirty="0" smtClean="0">
                <a:solidFill>
                  <a:srgbClr val="042B7F"/>
                </a:solidFill>
              </a:rPr>
              <a:t>Aisle ways blocked by light stands and trip hazards from power cords</a:t>
            </a:r>
          </a:p>
          <a:p>
            <a:pPr lvl="1"/>
            <a:r>
              <a:rPr lang="en-US" sz="1800" b="1" dirty="0" smtClean="0">
                <a:solidFill>
                  <a:srgbClr val="042B7F"/>
                </a:solidFill>
              </a:rPr>
              <a:t>Consensus is that safety is definitely #1 from BNL management down to the </a:t>
            </a:r>
            <a:r>
              <a:rPr lang="en-US" sz="1800" b="1" dirty="0" smtClean="0">
                <a:solidFill>
                  <a:srgbClr val="042B7F"/>
                </a:solidFill>
              </a:rPr>
              <a:t>worker; however, time </a:t>
            </a:r>
            <a:r>
              <a:rPr lang="en-US" sz="1800" b="1" dirty="0" smtClean="0">
                <a:solidFill>
                  <a:srgbClr val="042B7F"/>
                </a:solidFill>
              </a:rPr>
              <a:t>pressures naturally cause workers to take shortcuts and use workarounds because they want to succeed in finishing their assigned work</a:t>
            </a:r>
            <a:endParaRPr lang="en-US" sz="1800" b="1" dirty="0" smtClean="0">
              <a:solidFill>
                <a:srgbClr val="042B7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990600"/>
            <a:ext cx="8166786" cy="5143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C-AD ESSHQ Website – oper8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Housekeeping </a:t>
            </a:r>
            <a:r>
              <a:rPr lang="en-US" dirty="0" smtClean="0"/>
              <a:t>at C-AD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8153400" cy="47244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42B7F"/>
                </a:solidFill>
              </a:rPr>
              <a:t>Some staff do not </a:t>
            </a:r>
            <a:r>
              <a:rPr lang="en-US" sz="2000" b="1" dirty="0" smtClean="0">
                <a:solidFill>
                  <a:srgbClr val="042B7F"/>
                </a:solidFill>
              </a:rPr>
              <a:t>feel energized about housekeeping in their workspaces and </a:t>
            </a:r>
            <a:r>
              <a:rPr lang="en-US" sz="2000" b="1" dirty="0" smtClean="0">
                <a:solidFill>
                  <a:srgbClr val="042B7F"/>
                </a:solidFill>
              </a:rPr>
              <a:t>do not keep </a:t>
            </a:r>
            <a:r>
              <a:rPr lang="en-US" sz="2000" b="1" dirty="0" smtClean="0">
                <a:solidFill>
                  <a:srgbClr val="042B7F"/>
                </a:solidFill>
              </a:rPr>
              <a:t>them very </a:t>
            </a:r>
            <a:r>
              <a:rPr lang="en-US" sz="2000" b="1" dirty="0" smtClean="0">
                <a:solidFill>
                  <a:srgbClr val="042B7F"/>
                </a:solidFill>
              </a:rPr>
              <a:t>clean; reasons given:</a:t>
            </a:r>
          </a:p>
          <a:p>
            <a:pPr lvl="1"/>
            <a:r>
              <a:rPr lang="en-US" sz="1600" b="1" dirty="0" smtClean="0">
                <a:solidFill>
                  <a:srgbClr val="042B7F"/>
                </a:solidFill>
              </a:rPr>
              <a:t>Buildings go months </a:t>
            </a:r>
            <a:r>
              <a:rPr lang="en-US" sz="1600" b="1" dirty="0" smtClean="0">
                <a:solidFill>
                  <a:srgbClr val="042B7F"/>
                </a:solidFill>
              </a:rPr>
              <a:t>without hot water, weeds blow into </a:t>
            </a:r>
            <a:r>
              <a:rPr lang="en-US" sz="1600" b="1" dirty="0" smtClean="0">
                <a:solidFill>
                  <a:srgbClr val="042B7F"/>
                </a:solidFill>
              </a:rPr>
              <a:t>the work areas, there is not enough space for equipment or spares, rooms </a:t>
            </a:r>
            <a:r>
              <a:rPr lang="en-US" sz="1600" b="1" dirty="0" smtClean="0">
                <a:solidFill>
                  <a:srgbClr val="042B7F"/>
                </a:solidFill>
              </a:rPr>
              <a:t>have not been painted for tens of years, roofs leak, lights do not work or are poorly arranged, in </a:t>
            </a:r>
            <a:r>
              <a:rPr lang="en-US" sz="1600" b="1" dirty="0" smtClean="0">
                <a:solidFill>
                  <a:srgbClr val="042B7F"/>
                </a:solidFill>
              </a:rPr>
              <a:t>some areas </a:t>
            </a:r>
            <a:r>
              <a:rPr lang="en-US" sz="1600" b="1" dirty="0" smtClean="0">
                <a:solidFill>
                  <a:srgbClr val="042B7F"/>
                </a:solidFill>
              </a:rPr>
              <a:t>custodial services do not exist, </a:t>
            </a:r>
            <a:r>
              <a:rPr lang="en-US" sz="1600" b="1" dirty="0" smtClean="0">
                <a:solidFill>
                  <a:srgbClr val="042B7F"/>
                </a:solidFill>
              </a:rPr>
              <a:t>etc.</a:t>
            </a:r>
          </a:p>
          <a:p>
            <a:r>
              <a:rPr lang="en-US" sz="2000" b="1" dirty="0" smtClean="0">
                <a:solidFill>
                  <a:srgbClr val="042B7F"/>
                </a:solidFill>
              </a:rPr>
              <a:t>It </a:t>
            </a:r>
            <a:r>
              <a:rPr lang="en-US" sz="2000" b="1" dirty="0" smtClean="0">
                <a:solidFill>
                  <a:srgbClr val="042B7F"/>
                </a:solidFill>
              </a:rPr>
              <a:t>is important to </a:t>
            </a:r>
            <a:r>
              <a:rPr lang="en-US" sz="2000" b="1" dirty="0" smtClean="0">
                <a:solidFill>
                  <a:srgbClr val="042B7F"/>
                </a:solidFill>
              </a:rPr>
              <a:t>remember </a:t>
            </a:r>
            <a:r>
              <a:rPr lang="en-US" sz="2000" b="1" dirty="0" smtClean="0">
                <a:solidFill>
                  <a:srgbClr val="042B7F"/>
                </a:solidFill>
              </a:rPr>
              <a:t>that we must fix the things we are responsible for (e.g., housekeeping in our own offices and work areas) and that we can’t control the work of </a:t>
            </a:r>
            <a:r>
              <a:rPr lang="en-US" sz="2000" b="1" dirty="0" smtClean="0">
                <a:solidFill>
                  <a:srgbClr val="042B7F"/>
                </a:solidFill>
              </a:rPr>
              <a:t>others</a:t>
            </a:r>
            <a:endParaRPr lang="en-US" sz="1600" b="1" dirty="0">
              <a:solidFill>
                <a:srgbClr val="042B7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Content Placeholder 6" descr="photo363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905000"/>
            <a:ext cx="3361038" cy="3886200"/>
          </a:xfrm>
        </p:spPr>
      </p:pic>
      <p:pic>
        <p:nvPicPr>
          <p:cNvPr id="8" name="Picture 7" descr="photo3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4114800"/>
            <a:ext cx="2590800" cy="1943100"/>
          </a:xfrm>
          <a:prstGeom prst="rect">
            <a:avLst/>
          </a:prstGeom>
        </p:spPr>
      </p:pic>
      <p:pic>
        <p:nvPicPr>
          <p:cNvPr id="10" name="Picture 9" descr="photo36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8200" y="533400"/>
            <a:ext cx="4114800" cy="32240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322F31"/>
      </a:dk1>
      <a:lt1>
        <a:srgbClr val="FFFFFF"/>
      </a:lt1>
      <a:dk2>
        <a:srgbClr val="322F31"/>
      </a:dk2>
      <a:lt2>
        <a:srgbClr val="322F31"/>
      </a:lt2>
      <a:accent1>
        <a:srgbClr val="8071B4"/>
      </a:accent1>
      <a:accent2>
        <a:srgbClr val="8071B4"/>
      </a:accent2>
      <a:accent3>
        <a:srgbClr val="FFFFFF"/>
      </a:accent3>
      <a:accent4>
        <a:srgbClr val="292728"/>
      </a:accent4>
      <a:accent5>
        <a:srgbClr val="C0BBD6"/>
      </a:accent5>
      <a:accent6>
        <a:srgbClr val="7366A3"/>
      </a:accent6>
      <a:hlink>
        <a:srgbClr val="8071B4"/>
      </a:hlink>
      <a:folHlink>
        <a:srgbClr val="8071B4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11431</TotalTime>
  <Words>282</Words>
  <Application>Microsoft Office PowerPoint</Application>
  <PresentationFormat>On-screen Show (4:3)</PresentationFormat>
  <Paragraphs>29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Take 5 for Safety</vt:lpstr>
      <vt:lpstr>The Ripple Effect</vt:lpstr>
      <vt:lpstr>C-AD ESSHQ Website – oper8</vt:lpstr>
      <vt:lpstr>More on Housekeeping at C-AD</vt:lpstr>
      <vt:lpstr>Signs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Safety Software QA </dc:subject>
  <dc:creator>Ed Lessard</dc:creator>
  <cp:lastModifiedBy>lessard</cp:lastModifiedBy>
  <cp:revision>657</cp:revision>
  <cp:lastPrinted>2007-07-02T19:06:14Z</cp:lastPrinted>
  <dcterms:created xsi:type="dcterms:W3CDTF">2007-06-28T20:22:43Z</dcterms:created>
  <dcterms:modified xsi:type="dcterms:W3CDTF">2010-01-12T17:33:06Z</dcterms:modified>
</cp:coreProperties>
</file>