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9" r:id="rId2"/>
    <p:sldId id="520" r:id="rId3"/>
    <p:sldId id="523" r:id="rId4"/>
    <p:sldId id="524" r:id="rId5"/>
    <p:sldId id="525" r:id="rId6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B7F"/>
    <a:srgbClr val="04246C"/>
    <a:srgbClr val="000066"/>
    <a:srgbClr val="000099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3179" autoAdjust="0"/>
  </p:normalViewPr>
  <p:slideViewPr>
    <p:cSldViewPr>
      <p:cViewPr varScale="1">
        <p:scale>
          <a:sx n="108" d="100"/>
          <a:sy n="108" d="100"/>
        </p:scale>
        <p:origin x="-7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02138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3550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3550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5325"/>
            <a:ext cx="463550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93202F-CF91-4C53-A895-26D41943601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1/12/2010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76200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The Ripple Effect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C-AD ESSHQ Website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More on Housekeeping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1-12-2010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Ripple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46482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42B7F"/>
                </a:solidFill>
              </a:rPr>
              <a:t>Ring lighting especially at RHIC is </a:t>
            </a:r>
            <a:r>
              <a:rPr lang="en-US" sz="2000" b="1" dirty="0" smtClean="0">
                <a:solidFill>
                  <a:srgbClr val="042B7F"/>
                </a:solidFill>
              </a:rPr>
              <a:t>degrading</a:t>
            </a:r>
          </a:p>
          <a:p>
            <a:r>
              <a:rPr lang="en-US" sz="2000" b="1" dirty="0" smtClean="0">
                <a:solidFill>
                  <a:srgbClr val="042B7F"/>
                </a:solidFill>
              </a:rPr>
              <a:t>Many </a:t>
            </a:r>
            <a:r>
              <a:rPr lang="en-US" sz="2000" b="1" dirty="0" smtClean="0">
                <a:solidFill>
                  <a:srgbClr val="042B7F"/>
                </a:solidFill>
              </a:rPr>
              <a:t>cable trays are being installed that block existing lighting without moving the lights to an effective location as part of the tray </a:t>
            </a:r>
            <a:r>
              <a:rPr lang="en-US" sz="2000" b="1" dirty="0" smtClean="0">
                <a:solidFill>
                  <a:srgbClr val="042B7F"/>
                </a:solidFill>
              </a:rPr>
              <a:t>work</a:t>
            </a:r>
          </a:p>
          <a:p>
            <a:r>
              <a:rPr lang="en-US" sz="2000" b="1" dirty="0" smtClean="0">
                <a:solidFill>
                  <a:srgbClr val="042B7F"/>
                </a:solidFill>
              </a:rPr>
              <a:t>Poor </a:t>
            </a:r>
            <a:r>
              <a:rPr lang="en-US" sz="2000" b="1" dirty="0" smtClean="0">
                <a:solidFill>
                  <a:srgbClr val="042B7F"/>
                </a:solidFill>
              </a:rPr>
              <a:t>lighting slows down work in that portable lighting must be transported to the work site, set up, taken down and returned, which is further compounded by lack of sufficient </a:t>
            </a:r>
            <a:r>
              <a:rPr lang="en-US" sz="2000" b="1" dirty="0" smtClean="0">
                <a:solidFill>
                  <a:srgbClr val="042B7F"/>
                </a:solidFill>
              </a:rPr>
              <a:t>vehicles</a:t>
            </a:r>
          </a:p>
          <a:p>
            <a:r>
              <a:rPr lang="en-US" sz="2000" b="1" dirty="0" smtClean="0">
                <a:solidFill>
                  <a:srgbClr val="042B7F"/>
                </a:solidFill>
              </a:rPr>
              <a:t>Outcome:</a:t>
            </a:r>
          </a:p>
          <a:p>
            <a:pPr lvl="1"/>
            <a:r>
              <a:rPr lang="en-US" sz="1800" b="1" dirty="0" smtClean="0">
                <a:solidFill>
                  <a:srgbClr val="042B7F"/>
                </a:solidFill>
              </a:rPr>
              <a:t>High stress levels due to less time devoted to performing assigned task</a:t>
            </a:r>
          </a:p>
          <a:p>
            <a:pPr lvl="1"/>
            <a:r>
              <a:rPr lang="en-US" sz="1800" b="1" dirty="0" smtClean="0">
                <a:solidFill>
                  <a:srgbClr val="042B7F"/>
                </a:solidFill>
              </a:rPr>
              <a:t>Aisle ways blocked by light stands and trip hazards from power cords</a:t>
            </a:r>
          </a:p>
          <a:p>
            <a:pPr lvl="1"/>
            <a:r>
              <a:rPr lang="en-US" sz="1800" b="1" dirty="0" smtClean="0">
                <a:solidFill>
                  <a:srgbClr val="042B7F"/>
                </a:solidFill>
              </a:rPr>
              <a:t>Consensus is that safety is definitely #1 from BNL management down to the </a:t>
            </a:r>
            <a:r>
              <a:rPr lang="en-US" sz="1800" b="1" dirty="0" smtClean="0">
                <a:solidFill>
                  <a:srgbClr val="042B7F"/>
                </a:solidFill>
              </a:rPr>
              <a:t>worker; however, time </a:t>
            </a:r>
            <a:r>
              <a:rPr lang="en-US" sz="1800" b="1" dirty="0" smtClean="0">
                <a:solidFill>
                  <a:srgbClr val="042B7F"/>
                </a:solidFill>
              </a:rPr>
              <a:t>pressures naturally cause workers to take shortcuts and use workarounds because they want to succeed in finishing their assigned work</a:t>
            </a:r>
            <a:endParaRPr lang="en-US" sz="1800" b="1" dirty="0" smtClean="0">
              <a:solidFill>
                <a:srgbClr val="042B7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990600"/>
            <a:ext cx="8166786" cy="5143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C-AD ESSHQ Website – oper8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Housekeeping </a:t>
            </a:r>
            <a:r>
              <a:rPr lang="en-US" dirty="0" smtClean="0"/>
              <a:t>at C-AD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153400" cy="47244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42B7F"/>
                </a:solidFill>
              </a:rPr>
              <a:t>Some staff do not </a:t>
            </a:r>
            <a:r>
              <a:rPr lang="en-US" sz="2000" b="1" dirty="0" smtClean="0">
                <a:solidFill>
                  <a:srgbClr val="042B7F"/>
                </a:solidFill>
              </a:rPr>
              <a:t>feel energized about housekeeping in their workspaces and </a:t>
            </a:r>
            <a:r>
              <a:rPr lang="en-US" sz="2000" b="1" dirty="0" smtClean="0">
                <a:solidFill>
                  <a:srgbClr val="042B7F"/>
                </a:solidFill>
              </a:rPr>
              <a:t>do not keep </a:t>
            </a:r>
            <a:r>
              <a:rPr lang="en-US" sz="2000" b="1" dirty="0" smtClean="0">
                <a:solidFill>
                  <a:srgbClr val="042B7F"/>
                </a:solidFill>
              </a:rPr>
              <a:t>them very </a:t>
            </a:r>
            <a:r>
              <a:rPr lang="en-US" sz="2000" b="1" dirty="0" smtClean="0">
                <a:solidFill>
                  <a:srgbClr val="042B7F"/>
                </a:solidFill>
              </a:rPr>
              <a:t>clean; reasons given:</a:t>
            </a:r>
          </a:p>
          <a:p>
            <a:pPr lvl="1"/>
            <a:r>
              <a:rPr lang="en-US" sz="1600" b="1" dirty="0" smtClean="0">
                <a:solidFill>
                  <a:srgbClr val="042B7F"/>
                </a:solidFill>
              </a:rPr>
              <a:t>Buildings go months </a:t>
            </a:r>
            <a:r>
              <a:rPr lang="en-US" sz="1600" b="1" dirty="0" smtClean="0">
                <a:solidFill>
                  <a:srgbClr val="042B7F"/>
                </a:solidFill>
              </a:rPr>
              <a:t>without hot water, weeds blow into </a:t>
            </a:r>
            <a:r>
              <a:rPr lang="en-US" sz="1600" b="1" dirty="0" smtClean="0">
                <a:solidFill>
                  <a:srgbClr val="042B7F"/>
                </a:solidFill>
              </a:rPr>
              <a:t>the work areas, there is not enough space for equipment or spares, rooms </a:t>
            </a:r>
            <a:r>
              <a:rPr lang="en-US" sz="1600" b="1" dirty="0" smtClean="0">
                <a:solidFill>
                  <a:srgbClr val="042B7F"/>
                </a:solidFill>
              </a:rPr>
              <a:t>have not been painted for tens of years, roofs leak, lights do not work or are poorly arranged, in </a:t>
            </a:r>
            <a:r>
              <a:rPr lang="en-US" sz="1600" b="1" dirty="0" smtClean="0">
                <a:solidFill>
                  <a:srgbClr val="042B7F"/>
                </a:solidFill>
              </a:rPr>
              <a:t>some areas </a:t>
            </a:r>
            <a:r>
              <a:rPr lang="en-US" sz="1600" b="1" dirty="0" smtClean="0">
                <a:solidFill>
                  <a:srgbClr val="042B7F"/>
                </a:solidFill>
              </a:rPr>
              <a:t>custodial services do not exist, </a:t>
            </a:r>
            <a:r>
              <a:rPr lang="en-US" sz="1600" b="1" dirty="0" smtClean="0">
                <a:solidFill>
                  <a:srgbClr val="042B7F"/>
                </a:solidFill>
              </a:rPr>
              <a:t>etc.</a:t>
            </a:r>
          </a:p>
          <a:p>
            <a:r>
              <a:rPr lang="en-US" sz="2000" b="1" dirty="0" smtClean="0">
                <a:solidFill>
                  <a:srgbClr val="042B7F"/>
                </a:solidFill>
              </a:rPr>
              <a:t>It </a:t>
            </a:r>
            <a:r>
              <a:rPr lang="en-US" sz="2000" b="1" dirty="0" smtClean="0">
                <a:solidFill>
                  <a:srgbClr val="042B7F"/>
                </a:solidFill>
              </a:rPr>
              <a:t>is important to </a:t>
            </a:r>
            <a:r>
              <a:rPr lang="en-US" sz="2000" b="1" dirty="0" smtClean="0">
                <a:solidFill>
                  <a:srgbClr val="042B7F"/>
                </a:solidFill>
              </a:rPr>
              <a:t>remember </a:t>
            </a:r>
            <a:r>
              <a:rPr lang="en-US" sz="2000" b="1" dirty="0" smtClean="0">
                <a:solidFill>
                  <a:srgbClr val="042B7F"/>
                </a:solidFill>
              </a:rPr>
              <a:t>that we must fix the things we are responsible for (e.g., housekeeping in our own offices and work areas) and that we can’t control the work of </a:t>
            </a:r>
            <a:r>
              <a:rPr lang="en-US" sz="2000" b="1" dirty="0" smtClean="0">
                <a:solidFill>
                  <a:srgbClr val="042B7F"/>
                </a:solidFill>
              </a:rPr>
              <a:t>others</a:t>
            </a:r>
            <a:endParaRPr lang="en-US" sz="1600" b="1" dirty="0">
              <a:solidFill>
                <a:srgbClr val="042B7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Content Placeholder 6" descr="photo363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905000"/>
            <a:ext cx="3361038" cy="3886200"/>
          </a:xfrm>
        </p:spPr>
      </p:pic>
      <p:pic>
        <p:nvPicPr>
          <p:cNvPr id="8" name="Picture 7" descr="photo3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4114800"/>
            <a:ext cx="2590800" cy="1943100"/>
          </a:xfrm>
          <a:prstGeom prst="rect">
            <a:avLst/>
          </a:prstGeom>
        </p:spPr>
      </p:pic>
      <p:pic>
        <p:nvPicPr>
          <p:cNvPr id="10" name="Picture 9" descr="photo36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8200" y="533400"/>
            <a:ext cx="4114800" cy="32240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11431</TotalTime>
  <Words>282</Words>
  <Application>Microsoft Office PowerPoint</Application>
  <PresentationFormat>On-screen Show (4:3)</PresentationFormat>
  <Paragraphs>29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Take 5 for Safety</vt:lpstr>
      <vt:lpstr>The Ripple Effect</vt:lpstr>
      <vt:lpstr>C-AD ESSHQ Website – oper8</vt:lpstr>
      <vt:lpstr>More on Housekeeping at C-AD</vt:lpstr>
      <vt:lpstr>Signs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657</cp:revision>
  <cp:lastPrinted>2007-07-02T19:06:14Z</cp:lastPrinted>
  <dcterms:created xsi:type="dcterms:W3CDTF">2007-06-28T20:22:43Z</dcterms:created>
  <dcterms:modified xsi:type="dcterms:W3CDTF">2010-01-12T17:33:06Z</dcterms:modified>
</cp:coreProperties>
</file>