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9" r:id="rId4"/>
    <p:sldId id="288" r:id="rId5"/>
    <p:sldId id="280" r:id="rId6"/>
    <p:sldId id="284" r:id="rId7"/>
    <p:sldId id="285" r:id="rId8"/>
    <p:sldId id="286" r:id="rId9"/>
    <p:sldId id="287"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bg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bg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bg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bg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bg1"/>
        </a:solidFill>
        <a:latin typeface="Comic Sans MS" pitchFamily="66" charset="0"/>
        <a:ea typeface="+mn-ea"/>
        <a:cs typeface="+mn-cs"/>
      </a:defRPr>
    </a:lvl5pPr>
    <a:lvl6pPr marL="2286000" algn="l" defTabSz="914400" rtl="0" eaLnBrk="1" latinLnBrk="0" hangingPunct="1">
      <a:defRPr kern="1200">
        <a:solidFill>
          <a:schemeClr val="bg1"/>
        </a:solidFill>
        <a:latin typeface="Comic Sans MS" pitchFamily="66" charset="0"/>
        <a:ea typeface="+mn-ea"/>
        <a:cs typeface="+mn-cs"/>
      </a:defRPr>
    </a:lvl6pPr>
    <a:lvl7pPr marL="2743200" algn="l" defTabSz="914400" rtl="0" eaLnBrk="1" latinLnBrk="0" hangingPunct="1">
      <a:defRPr kern="1200">
        <a:solidFill>
          <a:schemeClr val="bg1"/>
        </a:solidFill>
        <a:latin typeface="Comic Sans MS" pitchFamily="66" charset="0"/>
        <a:ea typeface="+mn-ea"/>
        <a:cs typeface="+mn-cs"/>
      </a:defRPr>
    </a:lvl7pPr>
    <a:lvl8pPr marL="3200400" algn="l" defTabSz="914400" rtl="0" eaLnBrk="1" latinLnBrk="0" hangingPunct="1">
      <a:defRPr kern="1200">
        <a:solidFill>
          <a:schemeClr val="bg1"/>
        </a:solidFill>
        <a:latin typeface="Comic Sans MS" pitchFamily="66" charset="0"/>
        <a:ea typeface="+mn-ea"/>
        <a:cs typeface="+mn-cs"/>
      </a:defRPr>
    </a:lvl8pPr>
    <a:lvl9pPr marL="3657600" algn="l" defTabSz="914400" rtl="0" eaLnBrk="1" latinLnBrk="0" hangingPunct="1">
      <a:defRPr kern="1200">
        <a:solidFill>
          <a:schemeClr val="bg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0000"/>
    <a:srgbClr val="F8F8F8"/>
    <a:srgbClr val="6600CC"/>
    <a:srgbClr val="009900"/>
    <a:srgbClr val="FF3300"/>
    <a:srgbClr val="9973FF"/>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673" autoAdjust="0"/>
  </p:normalViewPr>
  <p:slideViewPr>
    <p:cSldViewPr>
      <p:cViewPr>
        <p:scale>
          <a:sx n="100" d="100"/>
          <a:sy n="100" d="100"/>
        </p:scale>
        <p:origin x="-1944" y="-6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22" name="Freeform 50"/>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endParaRPr lang="en-US"/>
          </a:p>
        </p:txBody>
      </p:sp>
      <p:sp>
        <p:nvSpPr>
          <p:cNvPr id="3074" name="Rectangle 2"/>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000000"/>
                  </a:outerShdw>
                </a:effectLst>
              </a:defRPr>
            </a:lvl1pPr>
          </a:lstStyle>
          <a:p>
            <a:r>
              <a:rPr lang="en-US"/>
              <a:t>Click to edit Master title style</a:t>
            </a:r>
          </a:p>
        </p:txBody>
      </p:sp>
      <p:sp>
        <p:nvSpPr>
          <p:cNvPr id="3075" name="Rectangle 3"/>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000000"/>
                  </a:outerShdw>
                </a:effectLst>
              </a:defRPr>
            </a:lvl1pPr>
          </a:lstStyle>
          <a:p>
            <a:r>
              <a:rPr lang="en-US"/>
              <a:t>Click to edit Master subtitle style</a:t>
            </a:r>
          </a:p>
        </p:txBody>
      </p:sp>
      <p:sp>
        <p:nvSpPr>
          <p:cNvPr id="3076" name="Rectangle 4"/>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248400"/>
            <a:ext cx="2895600" cy="457200"/>
          </a:xfrm>
        </p:spPr>
        <p:txBody>
          <a:bodyPr/>
          <a:lstStyle>
            <a:lvl1pPr>
              <a:defRPr>
                <a:solidFill>
                  <a:schemeClr val="tx1"/>
                </a:solidFill>
              </a:defRPr>
            </a:lvl1pPr>
          </a:lstStyle>
          <a:p>
            <a:endParaRPr lang="en-US"/>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F10E452B-C675-43CD-92DE-9E08E10BFDD5}" type="slidenum">
              <a:rPr lang="en-US"/>
              <a:pPr/>
              <a:t>‹#›</a:t>
            </a:fld>
            <a:endParaRPr lang="en-US"/>
          </a:p>
        </p:txBody>
      </p:sp>
      <p:grpSp>
        <p:nvGrpSpPr>
          <p:cNvPr id="3132" name="Group 60"/>
          <p:cNvGrpSpPr>
            <a:grpSpLocks/>
          </p:cNvGrpSpPr>
          <p:nvPr/>
        </p:nvGrpSpPr>
        <p:grpSpPr bwMode="auto">
          <a:xfrm>
            <a:off x="195263" y="234950"/>
            <a:ext cx="3787775" cy="1778000"/>
            <a:chOff x="123" y="148"/>
            <a:chExt cx="2386" cy="1120"/>
          </a:xfrm>
        </p:grpSpPr>
        <p:sp>
          <p:nvSpPr>
            <p:cNvPr id="3100" name="Freeform 28"/>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en-US"/>
            </a:p>
          </p:txBody>
        </p:sp>
        <p:sp>
          <p:nvSpPr>
            <p:cNvPr id="3101" name="Freeform 29"/>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en-US"/>
            </a:p>
          </p:txBody>
        </p:sp>
        <p:sp>
          <p:nvSpPr>
            <p:cNvPr id="3102" name="Freeform 30"/>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en-US"/>
            </a:p>
          </p:txBody>
        </p:sp>
        <p:grpSp>
          <p:nvGrpSpPr>
            <p:cNvPr id="3129" name="Group 57"/>
            <p:cNvGrpSpPr>
              <a:grpSpLocks/>
            </p:cNvGrpSpPr>
            <p:nvPr userDrawn="1"/>
          </p:nvGrpSpPr>
          <p:grpSpPr bwMode="auto">
            <a:xfrm>
              <a:off x="123" y="148"/>
              <a:ext cx="2386" cy="1081"/>
              <a:chOff x="123" y="148"/>
              <a:chExt cx="2386" cy="1081"/>
            </a:xfrm>
          </p:grpSpPr>
          <p:sp>
            <p:nvSpPr>
              <p:cNvPr id="3103" name="Freeform 31"/>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en-US"/>
              </a:p>
            </p:txBody>
          </p:sp>
          <p:sp>
            <p:nvSpPr>
              <p:cNvPr id="3104" name="Freeform 32"/>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en-US"/>
              </a:p>
            </p:txBody>
          </p:sp>
          <p:sp>
            <p:nvSpPr>
              <p:cNvPr id="3105" name="Freeform 33"/>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en-US"/>
              </a:p>
            </p:txBody>
          </p:sp>
          <p:sp>
            <p:nvSpPr>
              <p:cNvPr id="3106" name="Freeform 34"/>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en-US"/>
              </a:p>
            </p:txBody>
          </p:sp>
          <p:sp>
            <p:nvSpPr>
              <p:cNvPr id="3107" name="Freeform 35"/>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en-US"/>
              </a:p>
            </p:txBody>
          </p:sp>
        </p:grpSp>
      </p:grpSp>
      <p:grpSp>
        <p:nvGrpSpPr>
          <p:cNvPr id="3131" name="Group 59"/>
          <p:cNvGrpSpPr>
            <a:grpSpLocks/>
          </p:cNvGrpSpPr>
          <p:nvPr/>
        </p:nvGrpSpPr>
        <p:grpSpPr bwMode="auto">
          <a:xfrm>
            <a:off x="7915275" y="4368800"/>
            <a:ext cx="742950" cy="1058863"/>
            <a:chOff x="4986" y="2752"/>
            <a:chExt cx="468" cy="667"/>
          </a:xfrm>
        </p:grpSpPr>
        <p:sp>
          <p:nvSpPr>
            <p:cNvPr id="3109" name="Freeform 37"/>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en-US"/>
            </a:p>
          </p:txBody>
        </p:sp>
        <p:sp>
          <p:nvSpPr>
            <p:cNvPr id="3110" name="Freeform 38"/>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endParaRPr lang="en-US"/>
            </a:p>
          </p:txBody>
        </p:sp>
        <p:sp>
          <p:nvSpPr>
            <p:cNvPr id="3111" name="Freeform 39"/>
            <p:cNvSpPr>
              <a:spLocks/>
            </p:cNvSpPr>
            <p:nvPr userDrawn="1"/>
          </p:nvSpPr>
          <p:spPr bwMode="auto">
            <a:xfrm rot="7320404">
              <a:off x="5000" y="2912"/>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en-US"/>
            </a:p>
          </p:txBody>
        </p:sp>
        <p:grpSp>
          <p:nvGrpSpPr>
            <p:cNvPr id="3130" name="Group 58"/>
            <p:cNvGrpSpPr>
              <a:grpSpLocks/>
            </p:cNvGrpSpPr>
            <p:nvPr userDrawn="1"/>
          </p:nvGrpSpPr>
          <p:grpSpPr bwMode="auto">
            <a:xfrm>
              <a:off x="4986" y="2752"/>
              <a:ext cx="468" cy="667"/>
              <a:chOff x="4986" y="2752"/>
              <a:chExt cx="468" cy="667"/>
            </a:xfrm>
          </p:grpSpPr>
          <p:sp>
            <p:nvSpPr>
              <p:cNvPr id="3112" name="Freeform 40"/>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en-US"/>
              </a:p>
            </p:txBody>
          </p:sp>
          <p:sp>
            <p:nvSpPr>
              <p:cNvPr id="3113" name="Freeform 41"/>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en-US"/>
              </a:p>
            </p:txBody>
          </p:sp>
          <p:sp>
            <p:nvSpPr>
              <p:cNvPr id="3114" name="Freeform 42"/>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en-US"/>
              </a:p>
            </p:txBody>
          </p:sp>
          <p:sp>
            <p:nvSpPr>
              <p:cNvPr id="3115" name="Freeform 43"/>
              <p:cNvSpPr>
                <a:spLocks/>
              </p:cNvSpPr>
              <p:nvPr userDrawn="1"/>
            </p:nvSpPr>
            <p:spPr bwMode="auto">
              <a:xfrm rot="7320404">
                <a:off x="5363" y="2874"/>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en-US"/>
              </a:p>
            </p:txBody>
          </p:sp>
          <p:sp>
            <p:nvSpPr>
              <p:cNvPr id="3116" name="Freeform 44"/>
              <p:cNvSpPr>
                <a:spLocks/>
              </p:cNvSpPr>
              <p:nvPr userDrawn="1"/>
            </p:nvSpPr>
            <p:spPr bwMode="auto">
              <a:xfrm rot="7320404">
                <a:off x="5136"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en-US"/>
              </a:p>
            </p:txBody>
          </p:sp>
        </p:grpSp>
      </p:grpSp>
      <p:sp>
        <p:nvSpPr>
          <p:cNvPr id="3117" name="Freeform 45"/>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endParaRPr lang="en-US"/>
          </a:p>
        </p:txBody>
      </p:sp>
      <p:sp>
        <p:nvSpPr>
          <p:cNvPr id="3121" name="Freeform 4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6" name="Slide Number Placeholder 5"/>
          <p:cNvSpPr>
            <a:spLocks noGrp="1"/>
          </p:cNvSpPr>
          <p:nvPr>
            <p:ph type="sldNum" sz="quarter" idx="12"/>
          </p:nvPr>
        </p:nvSpPr>
        <p:spPr/>
        <p:txBody>
          <a:bodyPr/>
          <a:lstStyle>
            <a:lvl1pPr>
              <a:defRPr/>
            </a:lvl1pPr>
          </a:lstStyle>
          <a:p>
            <a:fld id="{0B8ADC80-02BF-4CBC-B564-131A4855233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6" name="Slide Number Placeholder 5"/>
          <p:cNvSpPr>
            <a:spLocks noGrp="1"/>
          </p:cNvSpPr>
          <p:nvPr>
            <p:ph type="sldNum" sz="quarter" idx="12"/>
          </p:nvPr>
        </p:nvSpPr>
        <p:spPr/>
        <p:txBody>
          <a:bodyPr/>
          <a:lstStyle>
            <a:lvl1pPr>
              <a:defRPr/>
            </a:lvl1pPr>
          </a:lstStyle>
          <a:p>
            <a:fld id="{2421FBAC-79C5-4B16-88A0-1132B3A2695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152400"/>
            <a:ext cx="6870700" cy="1600200"/>
          </a:xfrm>
        </p:spPr>
        <p:txBody>
          <a:bodyPr/>
          <a:lstStyle/>
          <a:p>
            <a:r>
              <a:rPr lang="en-US" dirty="0" smtClean="0"/>
              <a:t>Click to edit Master title style</a:t>
            </a:r>
            <a:endParaRPr lang="en-US" dirty="0"/>
          </a:p>
        </p:txBody>
      </p:sp>
      <p:sp>
        <p:nvSpPr>
          <p:cNvPr id="3" name="Content Placeholder 2"/>
          <p:cNvSpPr>
            <a:spLocks noGrp="1"/>
          </p:cNvSpPr>
          <p:nvPr>
            <p:ph sz="quarter" idx="1"/>
          </p:nvPr>
        </p:nvSpPr>
        <p:spPr>
          <a:xfrm>
            <a:off x="685800" y="1828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828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733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10100" y="3733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1371600" y="6248400"/>
            <a:ext cx="1905000" cy="457200"/>
          </a:xfrm>
        </p:spPr>
        <p:txBody>
          <a:bodyPr/>
          <a:lstStyle>
            <a:lvl1pPr>
              <a:defRPr/>
            </a:lvl1pPr>
          </a:lstStyle>
          <a:p>
            <a:endParaRPr lang="en-US"/>
          </a:p>
        </p:txBody>
      </p:sp>
      <p:sp>
        <p:nvSpPr>
          <p:cNvPr id="8" name="Footer Placeholder 7"/>
          <p:cNvSpPr>
            <a:spLocks noGrp="1"/>
          </p:cNvSpPr>
          <p:nvPr>
            <p:ph type="ftr" sz="quarter" idx="11"/>
          </p:nvPr>
        </p:nvSpPr>
        <p:spPr>
          <a:xfrm>
            <a:off x="1219200" y="6553200"/>
            <a:ext cx="7924800" cy="457200"/>
          </a:xfrm>
        </p:spPr>
        <p:txBody>
          <a:bodyPr/>
          <a:lstStyle>
            <a:lvl1pPr>
              <a:defRPr/>
            </a:lvl1pPr>
          </a:lstStyle>
          <a:p>
            <a:r>
              <a:rPr lang="en-US" dirty="0" smtClean="0"/>
              <a:t>LLRF Upgrade Commissioning Results, Run 10 Start-Up, 01/11/2010</a:t>
            </a:r>
            <a:endParaRPr lang="en-US" dirty="0"/>
          </a:p>
        </p:txBody>
      </p:sp>
      <p:sp>
        <p:nvSpPr>
          <p:cNvPr id="9" name="Slide Number Placeholder 8"/>
          <p:cNvSpPr>
            <a:spLocks noGrp="1"/>
          </p:cNvSpPr>
          <p:nvPr>
            <p:ph type="sldNum" sz="quarter" idx="12"/>
          </p:nvPr>
        </p:nvSpPr>
        <p:spPr>
          <a:xfrm>
            <a:off x="6718300" y="6248400"/>
            <a:ext cx="1968500" cy="457200"/>
          </a:xfrm>
        </p:spPr>
        <p:txBody>
          <a:bodyPr/>
          <a:lstStyle>
            <a:lvl1pPr>
              <a:defRPr/>
            </a:lvl1pPr>
          </a:lstStyle>
          <a:p>
            <a:fld id="{3C57E606-E8DD-40B3-B8ED-D197EAEEDA1B}" type="slidenum">
              <a:rPr lang="en-US" smtClean="0"/>
              <a:pPr/>
              <a:t>‹#›</a:t>
            </a:fld>
            <a:r>
              <a:rPr lang="en-US" dirty="0" smtClean="0"/>
              <a:t>9</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0443BB55-A3CD-47CE-AF30-4CBAC5DDD3AC}" type="slidenum">
              <a:rPr lang="en-US" smtClean="0"/>
              <a:pPr/>
              <a:t>‹#›</a:t>
            </a:fld>
            <a:endParaRPr lang="en-US"/>
          </a:p>
        </p:txBody>
      </p:sp>
      <p:sp>
        <p:nvSpPr>
          <p:cNvPr id="10" name="Footer Placeholder 9"/>
          <p:cNvSpPr>
            <a:spLocks noGrp="1"/>
          </p:cNvSpPr>
          <p:nvPr>
            <p:ph type="ftr" sz="quarter" idx="12"/>
          </p:nvPr>
        </p:nvSpPr>
        <p:spPr>
          <a:xfrm>
            <a:off x="1219200" y="6553200"/>
            <a:ext cx="7924800" cy="304800"/>
          </a:xfrm>
        </p:spPr>
        <p:txBody>
          <a:bodyPr/>
          <a:lstStyle/>
          <a:p>
            <a:r>
              <a:rPr lang="en-US" dirty="0" smtClean="0"/>
              <a:t>LLRF Upgrade Commissioning Results, Run 10 Start-Up, 01/11/2010</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828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733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13716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1219200" y="6553200"/>
            <a:ext cx="7924800" cy="457200"/>
          </a:xfrm>
        </p:spPr>
        <p:txBody>
          <a:bodyPr/>
          <a:lstStyle>
            <a:lvl1pPr>
              <a:defRPr/>
            </a:lvl1pPr>
          </a:lstStyle>
          <a:p>
            <a:r>
              <a:rPr lang="en-US" dirty="0" smtClean="0"/>
              <a:t>LLRF Upgrade Commissioning Results, Run 10 Start-Up, 01/11/2010</a:t>
            </a:r>
            <a:endParaRPr lang="en-US" dirty="0"/>
          </a:p>
        </p:txBody>
      </p:sp>
      <p:sp>
        <p:nvSpPr>
          <p:cNvPr id="8" name="Slide Number Placeholder 7"/>
          <p:cNvSpPr>
            <a:spLocks noGrp="1"/>
          </p:cNvSpPr>
          <p:nvPr>
            <p:ph type="sldNum" sz="quarter" idx="12"/>
          </p:nvPr>
        </p:nvSpPr>
        <p:spPr>
          <a:xfrm>
            <a:off x="6718300" y="6248400"/>
            <a:ext cx="1968500" cy="457200"/>
          </a:xfrm>
        </p:spPr>
        <p:txBody>
          <a:bodyPr/>
          <a:lstStyle>
            <a:lvl1pPr>
              <a:defRPr/>
            </a:lvl1pPr>
          </a:lstStyle>
          <a:p>
            <a:fld id="{03887244-85D1-433E-B8E1-1847D6504141}"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52400"/>
            <a:ext cx="76962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13716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1219200" y="6553200"/>
            <a:ext cx="7924800" cy="457200"/>
          </a:xfrm>
        </p:spPr>
        <p:txBody>
          <a:bodyPr/>
          <a:lstStyle>
            <a:lvl1pPr>
              <a:defRPr/>
            </a:lvl1pPr>
          </a:lstStyle>
          <a:p>
            <a:r>
              <a:rPr lang="en-US" dirty="0" smtClean="0"/>
              <a:t>LLRF Upgrade Commissioning Results, Run 10 Start-Up, 01/11/2010</a:t>
            </a:r>
            <a:endParaRPr lang="en-US" dirty="0"/>
          </a:p>
        </p:txBody>
      </p:sp>
      <p:sp>
        <p:nvSpPr>
          <p:cNvPr id="5" name="Slide Number Placeholder 4"/>
          <p:cNvSpPr>
            <a:spLocks noGrp="1"/>
          </p:cNvSpPr>
          <p:nvPr>
            <p:ph type="sldNum" sz="quarter" idx="12"/>
          </p:nvPr>
        </p:nvSpPr>
        <p:spPr>
          <a:xfrm>
            <a:off x="6718300" y="6248400"/>
            <a:ext cx="1968500" cy="457200"/>
          </a:xfrm>
        </p:spPr>
        <p:txBody>
          <a:bodyPr/>
          <a:lstStyle>
            <a:lvl1pPr>
              <a:defRPr/>
            </a:lvl1pPr>
          </a:lstStyle>
          <a:p>
            <a:fld id="{119CE4EC-5923-41BC-A55B-2DF1947DCB6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828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733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13716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1219200" y="6553200"/>
            <a:ext cx="7924800" cy="457200"/>
          </a:xfrm>
        </p:spPr>
        <p:txBody>
          <a:bodyPr/>
          <a:lstStyle>
            <a:lvl1pPr>
              <a:defRPr/>
            </a:lvl1pPr>
          </a:lstStyle>
          <a:p>
            <a:r>
              <a:rPr lang="en-US" dirty="0" smtClean="0"/>
              <a:t>LLRF Upgrade Commissioning Results, Run 10 Start-Up, 01/11/2010</a:t>
            </a:r>
            <a:endParaRPr lang="en-US" dirty="0"/>
          </a:p>
        </p:txBody>
      </p:sp>
      <p:sp>
        <p:nvSpPr>
          <p:cNvPr id="8" name="Slide Number Placeholder 7"/>
          <p:cNvSpPr>
            <a:spLocks noGrp="1"/>
          </p:cNvSpPr>
          <p:nvPr>
            <p:ph type="sldNum" sz="quarter" idx="12"/>
          </p:nvPr>
        </p:nvSpPr>
        <p:spPr>
          <a:xfrm>
            <a:off x="6718300" y="6248400"/>
            <a:ext cx="1968500" cy="457200"/>
          </a:xfrm>
        </p:spPr>
        <p:txBody>
          <a:bodyPr/>
          <a:lstStyle>
            <a:lvl1pPr>
              <a:defRPr/>
            </a:lvl1pPr>
          </a:lstStyle>
          <a:p>
            <a:fld id="{348D42DF-F819-4474-A791-220E95C04A2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6" name="Slide Number Placeholder 5"/>
          <p:cNvSpPr>
            <a:spLocks noGrp="1"/>
          </p:cNvSpPr>
          <p:nvPr>
            <p:ph type="sldNum" sz="quarter" idx="12"/>
          </p:nvPr>
        </p:nvSpPr>
        <p:spPr/>
        <p:txBody>
          <a:bodyPr/>
          <a:lstStyle>
            <a:lvl1pPr>
              <a:defRPr/>
            </a:lvl1pPr>
          </a:lstStyle>
          <a:p>
            <a:fld id="{852F028D-D84A-4C15-AEAC-D770BC4338A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6" name="Slide Number Placeholder 5"/>
          <p:cNvSpPr>
            <a:spLocks noGrp="1"/>
          </p:cNvSpPr>
          <p:nvPr>
            <p:ph type="sldNum" sz="quarter" idx="12"/>
          </p:nvPr>
        </p:nvSpPr>
        <p:spPr/>
        <p:txBody>
          <a:bodyPr/>
          <a:lstStyle>
            <a:lvl1pPr>
              <a:defRPr/>
            </a:lvl1pPr>
          </a:lstStyle>
          <a:p>
            <a:fld id="{69691254-426E-41AF-990C-6DCB8F30C1E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7" name="Slide Number Placeholder 6"/>
          <p:cNvSpPr>
            <a:spLocks noGrp="1"/>
          </p:cNvSpPr>
          <p:nvPr>
            <p:ph type="sldNum" sz="quarter" idx="12"/>
          </p:nvPr>
        </p:nvSpPr>
        <p:spPr/>
        <p:txBody>
          <a:bodyPr/>
          <a:lstStyle>
            <a:lvl1pPr>
              <a:defRPr/>
            </a:lvl1pPr>
          </a:lstStyle>
          <a:p>
            <a:fld id="{9929B5D4-DAA0-42ED-87D5-22CADD8CC6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9" name="Slide Number Placeholder 8"/>
          <p:cNvSpPr>
            <a:spLocks noGrp="1"/>
          </p:cNvSpPr>
          <p:nvPr>
            <p:ph type="sldNum" sz="quarter" idx="12"/>
          </p:nvPr>
        </p:nvSpPr>
        <p:spPr/>
        <p:txBody>
          <a:bodyPr/>
          <a:lstStyle>
            <a:lvl1pPr>
              <a:defRPr/>
            </a:lvl1pPr>
          </a:lstStyle>
          <a:p>
            <a:fld id="{D8DB298E-DB5C-4756-9B44-13D9FB2A2FB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5" name="Slide Number Placeholder 4"/>
          <p:cNvSpPr>
            <a:spLocks noGrp="1"/>
          </p:cNvSpPr>
          <p:nvPr>
            <p:ph type="sldNum" sz="quarter" idx="12"/>
          </p:nvPr>
        </p:nvSpPr>
        <p:spPr/>
        <p:txBody>
          <a:bodyPr/>
          <a:lstStyle>
            <a:lvl1pPr>
              <a:defRPr/>
            </a:lvl1pPr>
          </a:lstStyle>
          <a:p>
            <a:fld id="{B70E4020-A6E6-4474-8EF0-7E10A0F840A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4" name="Slide Number Placeholder 3"/>
          <p:cNvSpPr>
            <a:spLocks noGrp="1"/>
          </p:cNvSpPr>
          <p:nvPr>
            <p:ph type="sldNum" sz="quarter" idx="12"/>
          </p:nvPr>
        </p:nvSpPr>
        <p:spPr/>
        <p:txBody>
          <a:bodyPr/>
          <a:lstStyle>
            <a:lvl1pPr>
              <a:defRPr/>
            </a:lvl1pPr>
          </a:lstStyle>
          <a:p>
            <a:fld id="{87D5F9DF-0EC6-4846-9ABF-D524096F073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7" name="Slide Number Placeholder 6"/>
          <p:cNvSpPr>
            <a:spLocks noGrp="1"/>
          </p:cNvSpPr>
          <p:nvPr>
            <p:ph type="sldNum" sz="quarter" idx="12"/>
          </p:nvPr>
        </p:nvSpPr>
        <p:spPr/>
        <p:txBody>
          <a:bodyPr/>
          <a:lstStyle>
            <a:lvl1pPr>
              <a:defRPr/>
            </a:lvl1pPr>
          </a:lstStyle>
          <a:p>
            <a:fld id="{3112FA90-031E-4F76-B3D4-2770295CAEB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LLRF Upgrade Results and Plans for Run 10, L-10 Cavity Upgrade, RHIC Retreat ‘09</a:t>
            </a:r>
          </a:p>
        </p:txBody>
      </p:sp>
      <p:sp>
        <p:nvSpPr>
          <p:cNvPr id="7" name="Slide Number Placeholder 6"/>
          <p:cNvSpPr>
            <a:spLocks noGrp="1"/>
          </p:cNvSpPr>
          <p:nvPr>
            <p:ph type="sldNum" sz="quarter" idx="12"/>
          </p:nvPr>
        </p:nvSpPr>
        <p:spPr/>
        <p:txBody>
          <a:bodyPr/>
          <a:lstStyle>
            <a:lvl1pPr>
              <a:defRPr/>
            </a:lvl1pPr>
          </a:lstStyle>
          <a:p>
            <a:fld id="{E5A7FE0F-296A-4A26-B91E-2D8586955BB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1048" name="Freeform 24"/>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endParaRPr lang="en-US"/>
          </a:p>
        </p:txBody>
      </p:sp>
      <p:sp>
        <p:nvSpPr>
          <p:cNvPr id="1026" name="Rectangle 2"/>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solidFill>
                  <a:schemeClr val="tx1"/>
                </a:solidFill>
              </a:defRPr>
            </a:lvl1pPr>
          </a:lstStyle>
          <a:p>
            <a:endParaRPr lang="en-US"/>
          </a:p>
        </p:txBody>
      </p:sp>
      <p:sp>
        <p:nvSpPr>
          <p:cNvPr id="1029" name="Rectangle 5"/>
          <p:cNvSpPr>
            <a:spLocks noGrp="1" noChangeArrowheads="1"/>
          </p:cNvSpPr>
          <p:nvPr>
            <p:ph type="ftr" sz="quarter" idx="3"/>
          </p:nvPr>
        </p:nvSpPr>
        <p:spPr bwMode="auto">
          <a:xfrm>
            <a:off x="1219200" y="6553200"/>
            <a:ext cx="7924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r>
              <a:rPr lang="en-US"/>
              <a:t>LLRF Upgrade Results and Plans for Run 10, L-10 Cavity Upgrade, RHIC Retreat ‘09</a:t>
            </a:r>
          </a:p>
        </p:txBody>
      </p:sp>
      <p:sp>
        <p:nvSpPr>
          <p:cNvPr id="1030" name="Rectangle 6"/>
          <p:cNvSpPr>
            <a:spLocks noGrp="1" noChangeArrowheads="1"/>
          </p:cNvSpPr>
          <p:nvPr>
            <p:ph type="sldNum" sz="quarter" idx="4"/>
          </p:nvPr>
        </p:nvSpPr>
        <p:spPr bwMode="auto">
          <a:xfrm>
            <a:off x="6718300" y="6248400"/>
            <a:ext cx="19685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fld id="{0443BB55-A3CD-47CE-AF30-4CBAC5DDD3AC}" type="slidenum">
              <a:rPr lang="en-US"/>
              <a:pPr/>
              <a:t>‹#›</a:t>
            </a:fld>
            <a:endParaRPr lang="en-US"/>
          </a:p>
        </p:txBody>
      </p:sp>
      <p:sp>
        <p:nvSpPr>
          <p:cNvPr id="1051" name="Freeform 27"/>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endParaRPr lang="en-US"/>
          </a:p>
        </p:txBody>
      </p:sp>
      <p:sp>
        <p:nvSpPr>
          <p:cNvPr id="1053" name="Freeform 2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endParaRPr lang="en-US"/>
          </a:p>
        </p:txBody>
      </p:sp>
      <p:grpSp>
        <p:nvGrpSpPr>
          <p:cNvPr id="1166" name="Group 142"/>
          <p:cNvGrpSpPr>
            <a:grpSpLocks/>
          </p:cNvGrpSpPr>
          <p:nvPr/>
        </p:nvGrpSpPr>
        <p:grpSpPr bwMode="auto">
          <a:xfrm>
            <a:off x="7938" y="5540375"/>
            <a:ext cx="1784350" cy="1246188"/>
            <a:chOff x="5" y="3490"/>
            <a:chExt cx="1124" cy="785"/>
          </a:xfrm>
        </p:grpSpPr>
        <p:sp>
          <p:nvSpPr>
            <p:cNvPr id="1046" name="Freeform 22"/>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endParaRPr lang="en-US"/>
            </a:p>
          </p:txBody>
        </p:sp>
        <p:sp>
          <p:nvSpPr>
            <p:cNvPr id="1047" name="Freeform 23"/>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endParaRPr lang="en-US"/>
            </a:p>
          </p:txBody>
        </p:sp>
        <p:sp>
          <p:nvSpPr>
            <p:cNvPr id="1049" name="Freeform 25"/>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en-US"/>
            </a:p>
          </p:txBody>
        </p:sp>
        <p:sp>
          <p:nvSpPr>
            <p:cNvPr id="1050" name="Freeform 26"/>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en-US"/>
            </a:p>
          </p:txBody>
        </p:sp>
        <p:sp>
          <p:nvSpPr>
            <p:cNvPr id="1057" name="Freeform 33"/>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endParaRPr lang="en-US"/>
            </a:p>
          </p:txBody>
        </p:sp>
        <p:sp>
          <p:nvSpPr>
            <p:cNvPr id="1058" name="Freeform 34"/>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endParaRPr lang="en-US"/>
            </a:p>
          </p:txBody>
        </p:sp>
        <p:sp>
          <p:nvSpPr>
            <p:cNvPr id="1059" name="Freeform 35"/>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endParaRPr lang="en-US"/>
            </a:p>
          </p:txBody>
        </p:sp>
        <p:sp>
          <p:nvSpPr>
            <p:cNvPr id="1060" name="Freeform 36"/>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endParaRPr lang="en-US"/>
            </a:p>
          </p:txBody>
        </p:sp>
        <p:sp>
          <p:nvSpPr>
            <p:cNvPr id="1061" name="Freeform 37"/>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endParaRPr lang="en-US"/>
            </a:p>
          </p:txBody>
        </p:sp>
        <p:grpSp>
          <p:nvGrpSpPr>
            <p:cNvPr id="1161" name="Group 137"/>
            <p:cNvGrpSpPr>
              <a:grpSpLocks/>
            </p:cNvGrpSpPr>
            <p:nvPr userDrawn="1"/>
          </p:nvGrpSpPr>
          <p:grpSpPr bwMode="auto">
            <a:xfrm>
              <a:off x="5" y="3490"/>
              <a:ext cx="1124" cy="780"/>
              <a:chOff x="5" y="3490"/>
              <a:chExt cx="1124" cy="780"/>
            </a:xfrm>
          </p:grpSpPr>
          <p:grpSp>
            <p:nvGrpSpPr>
              <p:cNvPr id="1152" name="Group 128"/>
              <p:cNvGrpSpPr>
                <a:grpSpLocks/>
              </p:cNvGrpSpPr>
              <p:nvPr userDrawn="1"/>
            </p:nvGrpSpPr>
            <p:grpSpPr bwMode="auto">
              <a:xfrm>
                <a:off x="499" y="3562"/>
                <a:ext cx="548" cy="708"/>
                <a:chOff x="499" y="3562"/>
                <a:chExt cx="548" cy="708"/>
              </a:xfrm>
            </p:grpSpPr>
            <p:sp>
              <p:nvSpPr>
                <p:cNvPr id="1073" name="Freeform 49"/>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endParaRPr lang="en-US"/>
                </a:p>
              </p:txBody>
            </p:sp>
            <p:sp>
              <p:nvSpPr>
                <p:cNvPr id="1077" name="Freeform 5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endParaRPr lang="en-US"/>
                </a:p>
              </p:txBody>
            </p:sp>
            <p:sp>
              <p:nvSpPr>
                <p:cNvPr id="1080" name="Freeform 56"/>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endParaRPr lang="en-US"/>
                </a:p>
              </p:txBody>
            </p:sp>
          </p:grpSp>
          <p:sp>
            <p:nvSpPr>
              <p:cNvPr id="1070" name="Freeform 46"/>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en-US"/>
              </a:p>
            </p:txBody>
          </p:sp>
          <p:sp>
            <p:nvSpPr>
              <p:cNvPr id="1074" name="Freeform 50"/>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en-US"/>
              </a:p>
            </p:txBody>
          </p:sp>
          <p:sp>
            <p:nvSpPr>
              <p:cNvPr id="1075" name="Freeform 51"/>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endParaRPr lang="en-US"/>
              </a:p>
            </p:txBody>
          </p:sp>
          <p:grpSp>
            <p:nvGrpSpPr>
              <p:cNvPr id="1150" name="Group 126"/>
              <p:cNvGrpSpPr>
                <a:grpSpLocks/>
              </p:cNvGrpSpPr>
              <p:nvPr userDrawn="1"/>
            </p:nvGrpSpPr>
            <p:grpSpPr bwMode="auto">
              <a:xfrm>
                <a:off x="5" y="3490"/>
                <a:ext cx="1124" cy="678"/>
                <a:chOff x="5" y="3490"/>
                <a:chExt cx="1124" cy="678"/>
              </a:xfrm>
            </p:grpSpPr>
            <p:sp>
              <p:nvSpPr>
                <p:cNvPr id="1056" name="Freeform 32"/>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en-US"/>
                </a:p>
              </p:txBody>
            </p:sp>
            <p:sp>
              <p:nvSpPr>
                <p:cNvPr id="1069" name="Freeform 45"/>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en-US"/>
                </a:p>
              </p:txBody>
            </p:sp>
            <p:sp>
              <p:nvSpPr>
                <p:cNvPr id="1071" name="Freeform 47"/>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en-US"/>
                </a:p>
              </p:txBody>
            </p:sp>
            <p:sp>
              <p:nvSpPr>
                <p:cNvPr id="1072" name="Freeform 48"/>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endParaRPr lang="en-US"/>
                </a:p>
              </p:txBody>
            </p:sp>
            <p:sp>
              <p:nvSpPr>
                <p:cNvPr id="1076" name="Freeform 52"/>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endParaRPr lang="en-US"/>
                </a:p>
              </p:txBody>
            </p:sp>
            <p:sp>
              <p:nvSpPr>
                <p:cNvPr id="1078" name="Freeform 5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endParaRPr lang="en-US"/>
                </a:p>
              </p:txBody>
            </p:sp>
            <p:sp>
              <p:nvSpPr>
                <p:cNvPr id="1079" name="Freeform 5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endParaRPr lang="en-US"/>
                </a:p>
              </p:txBody>
            </p:sp>
            <p:sp>
              <p:nvSpPr>
                <p:cNvPr id="1081" name="Freeform 57"/>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endParaRPr lang="en-US"/>
                </a:p>
              </p:txBody>
            </p:sp>
          </p:grpSp>
        </p:grpSp>
      </p:grpSp>
      <p:grpSp>
        <p:nvGrpSpPr>
          <p:cNvPr id="1160" name="Group 136"/>
          <p:cNvGrpSpPr>
            <a:grpSpLocks/>
          </p:cNvGrpSpPr>
          <p:nvPr/>
        </p:nvGrpSpPr>
        <p:grpSpPr bwMode="auto">
          <a:xfrm>
            <a:off x="8680450" y="2116138"/>
            <a:ext cx="385763" cy="4308475"/>
            <a:chOff x="5468" y="1333"/>
            <a:chExt cx="243" cy="2714"/>
          </a:xfrm>
        </p:grpSpPr>
        <p:sp>
          <p:nvSpPr>
            <p:cNvPr id="1052" name="Freeform 2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en-US"/>
            </a:p>
          </p:txBody>
        </p:sp>
        <p:sp>
          <p:nvSpPr>
            <p:cNvPr id="1083" name="Freeform 5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en-US"/>
            </a:p>
          </p:txBody>
        </p:sp>
      </p:grpSp>
      <p:grpSp>
        <p:nvGrpSpPr>
          <p:cNvPr id="1165" name="Group 141"/>
          <p:cNvGrpSpPr>
            <a:grpSpLocks/>
          </p:cNvGrpSpPr>
          <p:nvPr/>
        </p:nvGrpSpPr>
        <p:grpSpPr bwMode="auto">
          <a:xfrm>
            <a:off x="7318375" y="90488"/>
            <a:ext cx="2133600" cy="1911350"/>
            <a:chOff x="4610" y="57"/>
            <a:chExt cx="1344" cy="1204"/>
          </a:xfrm>
        </p:grpSpPr>
        <p:grpSp>
          <p:nvGrpSpPr>
            <p:cNvPr id="1156" name="Group 132"/>
            <p:cNvGrpSpPr>
              <a:grpSpLocks/>
            </p:cNvGrpSpPr>
            <p:nvPr userDrawn="1"/>
          </p:nvGrpSpPr>
          <p:grpSpPr bwMode="auto">
            <a:xfrm>
              <a:off x="4610" y="57"/>
              <a:ext cx="1344" cy="1204"/>
              <a:chOff x="4610" y="57"/>
              <a:chExt cx="1344" cy="1204"/>
            </a:xfrm>
          </p:grpSpPr>
          <p:sp>
            <p:nvSpPr>
              <p:cNvPr id="1054" name="Freeform 30"/>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endParaRPr lang="en-US"/>
              </a:p>
            </p:txBody>
          </p:sp>
          <p:grpSp>
            <p:nvGrpSpPr>
              <p:cNvPr id="1155" name="Group 131"/>
              <p:cNvGrpSpPr>
                <a:grpSpLocks/>
              </p:cNvGrpSpPr>
              <p:nvPr userDrawn="1"/>
            </p:nvGrpSpPr>
            <p:grpSpPr bwMode="auto">
              <a:xfrm>
                <a:off x="4610" y="57"/>
                <a:ext cx="1344" cy="985"/>
                <a:chOff x="4610" y="57"/>
                <a:chExt cx="1344" cy="985"/>
              </a:xfrm>
            </p:grpSpPr>
            <p:sp>
              <p:nvSpPr>
                <p:cNvPr id="1055" name="Freeform 31"/>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endParaRPr lang="en-US"/>
                </a:p>
              </p:txBody>
            </p:sp>
            <p:sp>
              <p:nvSpPr>
                <p:cNvPr id="1062" name="Freeform 38"/>
                <p:cNvSpPr>
                  <a:spLocks/>
                </p:cNvSpPr>
                <p:nvPr userDrawn="1"/>
              </p:nvSpPr>
              <p:spPr bwMode="auto">
                <a:xfrm rot="-3172564">
                  <a:off x="5048"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endParaRPr lang="en-US"/>
                </a:p>
              </p:txBody>
            </p:sp>
            <p:sp>
              <p:nvSpPr>
                <p:cNvPr id="1063" name="Freeform 39"/>
                <p:cNvSpPr>
                  <a:spLocks/>
                </p:cNvSpPr>
                <p:nvPr userDrawn="1"/>
              </p:nvSpPr>
              <p:spPr bwMode="auto">
                <a:xfrm rot="-3172564">
                  <a:off x="4858" y="18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endParaRPr lang="en-US"/>
                </a:p>
              </p:txBody>
            </p:sp>
            <p:sp>
              <p:nvSpPr>
                <p:cNvPr id="1064" name="Freeform 40"/>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endParaRPr lang="en-US"/>
                </a:p>
              </p:txBody>
            </p:sp>
            <p:sp>
              <p:nvSpPr>
                <p:cNvPr id="1065" name="Freeform 41"/>
                <p:cNvSpPr>
                  <a:spLocks/>
                </p:cNvSpPr>
                <p:nvPr userDrawn="1"/>
              </p:nvSpPr>
              <p:spPr bwMode="auto">
                <a:xfrm rot="-3172564">
                  <a:off x="5297"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endParaRPr lang="en-US"/>
                </a:p>
              </p:txBody>
            </p:sp>
            <p:sp>
              <p:nvSpPr>
                <p:cNvPr id="1066" name="Freeform 42"/>
                <p:cNvSpPr>
                  <a:spLocks/>
                </p:cNvSpPr>
                <p:nvPr userDrawn="1"/>
              </p:nvSpPr>
              <p:spPr bwMode="auto">
                <a:xfrm rot="-3172564">
                  <a:off x="5253" y="80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endParaRPr lang="en-US"/>
                </a:p>
              </p:txBody>
            </p:sp>
            <p:sp>
              <p:nvSpPr>
                <p:cNvPr id="1067" name="Freeform 43"/>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endParaRPr lang="en-US"/>
                </a:p>
              </p:txBody>
            </p:sp>
            <p:sp>
              <p:nvSpPr>
                <p:cNvPr id="1068" name="Freeform 44"/>
                <p:cNvSpPr>
                  <a:spLocks/>
                </p:cNvSpPr>
                <p:nvPr userDrawn="1"/>
              </p:nvSpPr>
              <p:spPr bwMode="auto">
                <a:xfrm rot="-3172564">
                  <a:off x="4948"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endParaRPr lang="en-US"/>
                </a:p>
              </p:txBody>
            </p:sp>
          </p:grpSp>
        </p:grpSp>
        <p:sp>
          <p:nvSpPr>
            <p:cNvPr id="1164" name="Line 140"/>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dt="0"/>
  <p:txStyles>
    <p:titleStyle>
      <a:lvl1pPr algn="ctr" rtl="0" fontAlgn="base">
        <a:spcBef>
          <a:spcPct val="0"/>
        </a:spcBef>
        <a:spcAft>
          <a:spcPct val="0"/>
        </a:spcAft>
        <a:defRPr sz="4400">
          <a:solidFill>
            <a:schemeClr val="bg1"/>
          </a:solidFill>
          <a:latin typeface="+mj-lt"/>
          <a:ea typeface="+mj-ea"/>
          <a:cs typeface="+mj-cs"/>
        </a:defRPr>
      </a:lvl1pPr>
      <a:lvl2pPr algn="ctr" rtl="0" fontAlgn="base">
        <a:spcBef>
          <a:spcPct val="0"/>
        </a:spcBef>
        <a:spcAft>
          <a:spcPct val="0"/>
        </a:spcAft>
        <a:defRPr sz="4400">
          <a:solidFill>
            <a:schemeClr val="bg1"/>
          </a:solidFill>
          <a:latin typeface="Comic Sans MS" pitchFamily="66" charset="0"/>
        </a:defRPr>
      </a:lvl2pPr>
      <a:lvl3pPr algn="ctr" rtl="0" fontAlgn="base">
        <a:spcBef>
          <a:spcPct val="0"/>
        </a:spcBef>
        <a:spcAft>
          <a:spcPct val="0"/>
        </a:spcAft>
        <a:defRPr sz="4400">
          <a:solidFill>
            <a:schemeClr val="bg1"/>
          </a:solidFill>
          <a:latin typeface="Comic Sans MS" pitchFamily="66" charset="0"/>
        </a:defRPr>
      </a:lvl3pPr>
      <a:lvl4pPr algn="ctr" rtl="0" fontAlgn="base">
        <a:spcBef>
          <a:spcPct val="0"/>
        </a:spcBef>
        <a:spcAft>
          <a:spcPct val="0"/>
        </a:spcAft>
        <a:defRPr sz="4400">
          <a:solidFill>
            <a:schemeClr val="bg1"/>
          </a:solidFill>
          <a:latin typeface="Comic Sans MS" pitchFamily="66" charset="0"/>
        </a:defRPr>
      </a:lvl4pPr>
      <a:lvl5pPr algn="ctr" rtl="0" fontAlgn="base">
        <a:spcBef>
          <a:spcPct val="0"/>
        </a:spcBef>
        <a:spcAft>
          <a:spcPct val="0"/>
        </a:spcAft>
        <a:defRPr sz="4400">
          <a:solidFill>
            <a:schemeClr val="bg1"/>
          </a:solidFill>
          <a:latin typeface="Comic Sans MS" pitchFamily="66" charset="0"/>
        </a:defRPr>
      </a:lvl5pPr>
      <a:lvl6pPr marL="457200" algn="ctr" rtl="0" fontAlgn="base">
        <a:spcBef>
          <a:spcPct val="0"/>
        </a:spcBef>
        <a:spcAft>
          <a:spcPct val="0"/>
        </a:spcAft>
        <a:defRPr sz="4400">
          <a:solidFill>
            <a:schemeClr val="bg1"/>
          </a:solidFill>
          <a:latin typeface="Comic Sans MS" pitchFamily="66" charset="0"/>
        </a:defRPr>
      </a:lvl6pPr>
      <a:lvl7pPr marL="914400" algn="ctr" rtl="0" fontAlgn="base">
        <a:spcBef>
          <a:spcPct val="0"/>
        </a:spcBef>
        <a:spcAft>
          <a:spcPct val="0"/>
        </a:spcAft>
        <a:defRPr sz="4400">
          <a:solidFill>
            <a:schemeClr val="bg1"/>
          </a:solidFill>
          <a:latin typeface="Comic Sans MS" pitchFamily="66" charset="0"/>
        </a:defRPr>
      </a:lvl7pPr>
      <a:lvl8pPr marL="1371600" algn="ctr" rtl="0" fontAlgn="base">
        <a:spcBef>
          <a:spcPct val="0"/>
        </a:spcBef>
        <a:spcAft>
          <a:spcPct val="0"/>
        </a:spcAft>
        <a:defRPr sz="4400">
          <a:solidFill>
            <a:schemeClr val="bg1"/>
          </a:solidFill>
          <a:latin typeface="Comic Sans MS" pitchFamily="66" charset="0"/>
        </a:defRPr>
      </a:lvl8pPr>
      <a:lvl9pPr marL="1828800" algn="ctr" rtl="0" fontAlgn="base">
        <a:spcBef>
          <a:spcPct val="0"/>
        </a:spcBef>
        <a:spcAft>
          <a:spcPct val="0"/>
        </a:spcAft>
        <a:defRPr sz="4400">
          <a:solidFill>
            <a:schemeClr val="bg1"/>
          </a:solidFill>
          <a:latin typeface="Comic Sans MS" pitchFamily="66" charset="0"/>
        </a:defRPr>
      </a:lvl9pPr>
    </p:titleStyle>
    <p:bodyStyle>
      <a:lvl1pPr marL="342900" indent="-342900" algn="l" rtl="0" fontAlgn="base">
        <a:spcBef>
          <a:spcPct val="20000"/>
        </a:spcBef>
        <a:spcAft>
          <a:spcPct val="0"/>
        </a:spcAft>
        <a:buChar char="•"/>
        <a:defRPr sz="320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bg1"/>
          </a:solidFill>
          <a:latin typeface="+mn-lt"/>
        </a:defRPr>
      </a:lvl2pPr>
      <a:lvl3pPr marL="11430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hyperlink" Target="http://www.cadops.bnl.gov/cgi-bin/elog/edit.pl?elog=RHIC-RF_stay&amp;shiftlog=Fri_Dec_4_2009_21:53:49_PM&amp;enid=1-05-28-4422899606&amp;comid=1-10-11-7322184343" TargetMode="External"/><Relationship Id="rId3" Type="http://schemas.openxmlformats.org/officeDocument/2006/relationships/hyperlink" Target="http://www.cadops.bnl.gov/cgi-bin/elog/edit.pl?elog=RHIC-RF_stay&amp;shiftlog=Fri_Dec_4_2009_21:53:49_PM&amp;enid=0-07-25-1156372284&amp;comid=0-30-20-8867053438" TargetMode="External"/><Relationship Id="rId7" Type="http://schemas.openxmlformats.org/officeDocument/2006/relationships/hyperlink" Target="http://www.cadops.bnl.gov/cgi-bin/elog/edit.pl?elog=RHIC-RF_stay&amp;shiftlog=Fri_Dec_4_2009_21:53:49_PM&amp;enid=1-05-28-4422899606&amp;comid=1-07-42-9202912312" TargetMode="External"/><Relationship Id="rId2" Type="http://schemas.openxmlformats.org/officeDocument/2006/relationships/hyperlink" Target="http://www.cadops.bnl.gov/cgi-bin/elog/edit.pl?elog=RHIC-RF_stay&amp;shiftlog=Fri_Dec_4_2009_21:53:49_PM&amp;enid=0-07-25-1156372284&amp;entryLink=Dec-06-2009%2000:12&amp;anchName=2001230" TargetMode="External"/><Relationship Id="rId1" Type="http://schemas.openxmlformats.org/officeDocument/2006/relationships/slideLayout" Target="../slideLayouts/slideLayout13.xml"/><Relationship Id="rId6" Type="http://schemas.openxmlformats.org/officeDocument/2006/relationships/hyperlink" Target="http://www.cadops.bnl.gov/cgi-bin/elog/edit.pl?elog=RHIC-RF_stay&amp;shiftlog=Fri_Dec_4_2009_21:53:49_PM&amp;enid=1-05-28-4422899606&amp;entryLink=Dec-06-2009%2001:05&amp;anchName=2010559" TargetMode="External"/><Relationship Id="rId5" Type="http://schemas.openxmlformats.org/officeDocument/2006/relationships/hyperlink" Target="http://www.cadops.bnl.gov/cgi-bin/elog/add.pl?elog=RHIC-RF_stay&amp;shiftlog=Fri_Dec_4_2009_21:53:49_PM&amp;enid=1-05-28-4422899606&amp;entryLink=Dec-06-2009%2001:05&amp;anchName=2010559" TargetMode="External"/><Relationship Id="rId4" Type="http://schemas.openxmlformats.org/officeDocument/2006/relationships/hyperlink" Target="http://www.cadops.bnl.gov/cgi-bin/elog/edit.pl?elog=RHIC-RF_stay&amp;shiftlog=Fri_Dec_4_2009_21:53:49_PM&amp;enid=0-07-25-1156372284&amp;comid=0-38-37-24800731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7"/>
          <p:cNvSpPr>
            <a:spLocks noGrp="1"/>
          </p:cNvSpPr>
          <p:nvPr>
            <p:ph type="ftr" sz="quarter" idx="11"/>
          </p:nvPr>
        </p:nvSpPr>
        <p:spPr/>
        <p:txBody>
          <a:bodyPr/>
          <a:lstStyle/>
          <a:p>
            <a:r>
              <a:rPr lang="en-US" dirty="0"/>
              <a:t>LLRF Upgrade </a:t>
            </a:r>
            <a:r>
              <a:rPr lang="en-US" dirty="0" smtClean="0"/>
              <a:t>Commissioning Results, Run 10 Start-Up, </a:t>
            </a:r>
            <a:r>
              <a:rPr lang="en-US" dirty="0" smtClean="0"/>
              <a:t>01/12/2010</a:t>
            </a:r>
            <a:endParaRPr lang="en-US" dirty="0"/>
          </a:p>
        </p:txBody>
      </p:sp>
      <p:sp>
        <p:nvSpPr>
          <p:cNvPr id="46090" name="Rectangle 10"/>
          <p:cNvSpPr>
            <a:spLocks noGrp="1" noChangeArrowheads="1"/>
          </p:cNvSpPr>
          <p:nvPr>
            <p:ph type="title" sz="quarter"/>
          </p:nvPr>
        </p:nvSpPr>
        <p:spPr>
          <a:xfrm>
            <a:off x="228600" y="152400"/>
            <a:ext cx="7696200" cy="1143000"/>
          </a:xfrm>
        </p:spPr>
        <p:txBody>
          <a:bodyPr/>
          <a:lstStyle/>
          <a:p>
            <a:r>
              <a:rPr lang="en-US" sz="3200" b="1" dirty="0"/>
              <a:t>LLRF Upgrade </a:t>
            </a:r>
            <a:r>
              <a:rPr lang="en-US" sz="3200" b="1" dirty="0" smtClean="0"/>
              <a:t>Commissioning Results Run 10 Start-Up</a:t>
            </a:r>
            <a:endParaRPr lang="en-US" sz="3200" b="1" dirty="0"/>
          </a:p>
        </p:txBody>
      </p:sp>
      <p:pic>
        <p:nvPicPr>
          <p:cNvPr id="46111" name="Picture 31" descr="First60BunchRamp"/>
          <p:cNvPicPr>
            <a:picLocks noGrp="1" noChangeAspect="1" noChangeArrowheads="1"/>
          </p:cNvPicPr>
          <p:nvPr>
            <p:ph sz="quarter" idx="1"/>
          </p:nvPr>
        </p:nvPicPr>
        <p:blipFill>
          <a:blip r:embed="rId2"/>
          <a:srcRect/>
          <a:stretch>
            <a:fillRect/>
          </a:stretch>
        </p:blipFill>
        <p:spPr>
          <a:xfrm>
            <a:off x="228600" y="1524000"/>
            <a:ext cx="4495800" cy="3124200"/>
          </a:xfrm>
          <a:noFill/>
          <a:ln/>
        </p:spPr>
      </p:pic>
      <p:sp>
        <p:nvSpPr>
          <p:cNvPr id="46094" name="Text Box 14"/>
          <p:cNvSpPr txBox="1">
            <a:spLocks noChangeArrowheads="1"/>
          </p:cNvSpPr>
          <p:nvPr/>
        </p:nvSpPr>
        <p:spPr bwMode="auto">
          <a:xfrm>
            <a:off x="1219200" y="1752600"/>
            <a:ext cx="7010400" cy="366713"/>
          </a:xfrm>
          <a:prstGeom prst="rect">
            <a:avLst/>
          </a:prstGeom>
          <a:noFill/>
          <a:ln w="9525">
            <a:noFill/>
            <a:miter lim="800000"/>
            <a:headEnd/>
            <a:tailEnd/>
          </a:ln>
          <a:effectLst/>
        </p:spPr>
        <p:txBody>
          <a:bodyPr>
            <a:spAutoFit/>
          </a:bodyPr>
          <a:lstStyle/>
          <a:p>
            <a:pPr>
              <a:spcBef>
                <a:spcPct val="50000"/>
              </a:spcBef>
            </a:pPr>
            <a:endParaRPr lang="en-US">
              <a:solidFill>
                <a:schemeClr val="tx1"/>
              </a:solidFill>
            </a:endParaRPr>
          </a:p>
        </p:txBody>
      </p:sp>
      <p:sp>
        <p:nvSpPr>
          <p:cNvPr id="46095" name="Text Box 15"/>
          <p:cNvSpPr txBox="1">
            <a:spLocks noChangeArrowheads="1"/>
          </p:cNvSpPr>
          <p:nvPr/>
        </p:nvSpPr>
        <p:spPr bwMode="auto">
          <a:xfrm>
            <a:off x="1812925" y="1336675"/>
            <a:ext cx="6188075" cy="366713"/>
          </a:xfrm>
          <a:prstGeom prst="rect">
            <a:avLst/>
          </a:prstGeom>
          <a:noFill/>
          <a:ln w="9525">
            <a:noFill/>
            <a:miter lim="800000"/>
            <a:headEnd/>
            <a:tailEnd/>
          </a:ln>
          <a:effectLst/>
        </p:spPr>
        <p:txBody>
          <a:bodyPr>
            <a:spAutoFit/>
          </a:bodyPr>
          <a:lstStyle/>
          <a:p>
            <a:endParaRPr lang="en-US">
              <a:solidFill>
                <a:schemeClr val="tx1"/>
              </a:solidFill>
            </a:endParaRPr>
          </a:p>
        </p:txBody>
      </p:sp>
      <p:sp>
        <p:nvSpPr>
          <p:cNvPr id="46113" name="Text Box 33"/>
          <p:cNvSpPr txBox="1">
            <a:spLocks noChangeArrowheads="1"/>
          </p:cNvSpPr>
          <p:nvPr/>
        </p:nvSpPr>
        <p:spPr bwMode="auto">
          <a:xfrm>
            <a:off x="5181600" y="1447800"/>
            <a:ext cx="2735044" cy="646331"/>
          </a:xfrm>
          <a:prstGeom prst="rect">
            <a:avLst/>
          </a:prstGeom>
          <a:noFill/>
          <a:ln w="9525">
            <a:noFill/>
            <a:miter lim="800000"/>
            <a:headEnd/>
            <a:tailEnd/>
          </a:ln>
          <a:effectLst/>
        </p:spPr>
        <p:txBody>
          <a:bodyPr wrap="none">
            <a:spAutoFit/>
          </a:bodyPr>
          <a:lstStyle/>
          <a:p>
            <a:r>
              <a:rPr lang="en-US" b="1" dirty="0"/>
              <a:t>RHIC </a:t>
            </a:r>
            <a:r>
              <a:rPr lang="en-US" b="1" dirty="0" smtClean="0"/>
              <a:t>Time</a:t>
            </a:r>
            <a:r>
              <a:rPr lang="en-US" b="1" dirty="0" smtClean="0"/>
              <a:t> </a:t>
            </a:r>
            <a:r>
              <a:rPr lang="en-US" b="1" dirty="0" smtClean="0"/>
              <a:t>Meeting</a:t>
            </a:r>
            <a:endParaRPr lang="en-US" b="1" dirty="0"/>
          </a:p>
          <a:p>
            <a:r>
              <a:rPr lang="en-US" b="1" dirty="0"/>
              <a:t>K. Smith, </a:t>
            </a:r>
            <a:r>
              <a:rPr lang="en-US" b="1" dirty="0" smtClean="0"/>
              <a:t>01/12/2010</a:t>
            </a:r>
            <a:endParaRPr lang="en-US" b="1" dirty="0"/>
          </a:p>
        </p:txBody>
      </p:sp>
      <p:sp>
        <p:nvSpPr>
          <p:cNvPr id="46114" name="Text Box 34"/>
          <p:cNvSpPr txBox="1">
            <a:spLocks noChangeArrowheads="1"/>
          </p:cNvSpPr>
          <p:nvPr/>
        </p:nvSpPr>
        <p:spPr bwMode="auto">
          <a:xfrm>
            <a:off x="5181600" y="2078037"/>
            <a:ext cx="3322638" cy="854075"/>
          </a:xfrm>
          <a:prstGeom prst="rect">
            <a:avLst/>
          </a:prstGeom>
          <a:noFill/>
          <a:ln w="9525">
            <a:noFill/>
            <a:miter lim="800000"/>
            <a:headEnd/>
            <a:tailEnd/>
          </a:ln>
          <a:effectLst/>
        </p:spPr>
        <p:txBody>
          <a:bodyPr wrap="none">
            <a:spAutoFit/>
          </a:bodyPr>
          <a:lstStyle/>
          <a:p>
            <a:pPr marL="457200" indent="-457200"/>
            <a:r>
              <a:rPr lang="en-US" sz="1000" b="1" dirty="0">
                <a:solidFill>
                  <a:schemeClr val="accent1"/>
                </a:solidFill>
              </a:rPr>
              <a:t>M. Harvey, T. Hayes, F. Severino, S. Yuan,</a:t>
            </a:r>
          </a:p>
          <a:p>
            <a:pPr marL="457200" indent="-457200"/>
            <a:r>
              <a:rPr lang="en-US" sz="1000" b="1" dirty="0">
                <a:solidFill>
                  <a:schemeClr val="accent1"/>
                </a:solidFill>
              </a:rPr>
              <a:t>R. </a:t>
            </a:r>
            <a:r>
              <a:rPr lang="en-US" sz="1000" b="1" dirty="0" smtClean="0">
                <a:solidFill>
                  <a:schemeClr val="accent1"/>
                </a:solidFill>
              </a:rPr>
              <a:t>DiFranco, J. Juarez</a:t>
            </a:r>
            <a:endParaRPr lang="en-US" sz="1000" b="1" dirty="0">
              <a:solidFill>
                <a:schemeClr val="accent1"/>
              </a:solidFill>
            </a:endParaRPr>
          </a:p>
          <a:p>
            <a:pPr marL="457200" indent="-457200"/>
            <a:endParaRPr lang="en-US" sz="1000" b="1" dirty="0">
              <a:solidFill>
                <a:schemeClr val="accent1"/>
              </a:solidFill>
            </a:endParaRPr>
          </a:p>
          <a:p>
            <a:pPr marL="457200" indent="-457200"/>
            <a:r>
              <a:rPr lang="en-US" sz="1000" b="1" dirty="0"/>
              <a:t>A. Zaltsman, J. M. Brennan, M. Blaskiewicz,</a:t>
            </a:r>
          </a:p>
          <a:p>
            <a:pPr marL="457200" indent="-457200"/>
            <a:r>
              <a:rPr lang="en-US" sz="1000" b="1" dirty="0"/>
              <a:t>J. Butler, S. Polizzo, L. Hoff, K. Unger, P. Oddo</a:t>
            </a:r>
          </a:p>
        </p:txBody>
      </p:sp>
      <p:pic>
        <p:nvPicPr>
          <p:cNvPr id="14" name="Picture 13" descr="LLRF_09_Start_Up_01_First_Ramp.gif"/>
          <p:cNvPicPr>
            <a:picLocks noChangeAspect="1"/>
          </p:cNvPicPr>
          <p:nvPr/>
        </p:nvPicPr>
        <p:blipFill>
          <a:blip r:embed="rId3"/>
          <a:stretch>
            <a:fillRect/>
          </a:stretch>
        </p:blipFill>
        <p:spPr>
          <a:xfrm>
            <a:off x="3886200" y="3124200"/>
            <a:ext cx="4724400" cy="346688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0" y="152400"/>
            <a:ext cx="7556500" cy="457200"/>
          </a:xfrm>
        </p:spPr>
        <p:txBody>
          <a:bodyPr/>
          <a:lstStyle/>
          <a:p>
            <a:r>
              <a:rPr lang="en-US" sz="2800" b="1"/>
              <a:t>Refresher:  Goal of the LLRF Upgrade</a:t>
            </a:r>
          </a:p>
        </p:txBody>
      </p:sp>
      <p:sp>
        <p:nvSpPr>
          <p:cNvPr id="227331" name="Rectangle 3"/>
          <p:cNvSpPr>
            <a:spLocks noGrp="1" noChangeArrowheads="1"/>
          </p:cNvSpPr>
          <p:nvPr>
            <p:ph type="body" sz="half" idx="1"/>
          </p:nvPr>
        </p:nvSpPr>
        <p:spPr>
          <a:xfrm>
            <a:off x="381000" y="685800"/>
            <a:ext cx="7620000" cy="1447800"/>
          </a:xfrm>
        </p:spPr>
        <p:txBody>
          <a:bodyPr/>
          <a:lstStyle/>
          <a:p>
            <a:pPr>
              <a:lnSpc>
                <a:spcPct val="80000"/>
              </a:lnSpc>
            </a:pPr>
            <a:r>
              <a:rPr lang="en-US" sz="1800" dirty="0"/>
              <a:t>Design a stand alone, generic, modular digital controller architecture which can be configured to satisfy all of the LLRF control demands we currently have, and which will be supportable and upgradeable into the foreseeable future.  It has potential applicability to many tasks …</a:t>
            </a:r>
          </a:p>
          <a:p>
            <a:pPr>
              <a:lnSpc>
                <a:spcPct val="80000"/>
              </a:lnSpc>
            </a:pPr>
            <a:endParaRPr lang="en-US" sz="1800" dirty="0"/>
          </a:p>
        </p:txBody>
      </p:sp>
      <p:pic>
        <p:nvPicPr>
          <p:cNvPr id="227332" name="Picture 4" descr="IMG_2103"/>
          <p:cNvPicPr>
            <a:picLocks noGrp="1" noChangeAspect="1" noChangeArrowheads="1"/>
          </p:cNvPicPr>
          <p:nvPr>
            <p:ph sz="half" idx="2"/>
          </p:nvPr>
        </p:nvPicPr>
        <p:blipFill>
          <a:blip r:embed="rId2" cstate="print"/>
          <a:srcRect/>
          <a:stretch>
            <a:fillRect/>
          </a:stretch>
        </p:blipFill>
        <p:spPr>
          <a:xfrm>
            <a:off x="533400" y="2057400"/>
            <a:ext cx="4495800" cy="3048000"/>
          </a:xfrm>
          <a:noFill/>
          <a:ln w="44450">
            <a:solidFill>
              <a:schemeClr val="folHlink"/>
            </a:solidFill>
          </a:ln>
        </p:spPr>
      </p:pic>
      <p:sp>
        <p:nvSpPr>
          <p:cNvPr id="227335" name="Rectangle 7"/>
          <p:cNvSpPr>
            <a:spLocks noChangeArrowheads="1"/>
          </p:cNvSpPr>
          <p:nvPr/>
        </p:nvSpPr>
        <p:spPr bwMode="auto">
          <a:xfrm>
            <a:off x="5105400" y="2057400"/>
            <a:ext cx="3810000" cy="2590800"/>
          </a:xfrm>
          <a:prstGeom prst="rect">
            <a:avLst/>
          </a:prstGeom>
          <a:noFill/>
          <a:ln w="9525">
            <a:noFill/>
            <a:miter lim="800000"/>
            <a:headEnd/>
            <a:tailEnd/>
          </a:ln>
        </p:spPr>
        <p:txBody>
          <a:bodyPr/>
          <a:lstStyle/>
          <a:p>
            <a:pPr marL="342900" indent="-342900" eaLnBrk="1" hangingPunct="1">
              <a:spcBef>
                <a:spcPct val="20000"/>
              </a:spcBef>
              <a:buFontTx/>
              <a:buChar char="•"/>
            </a:pPr>
            <a:r>
              <a:rPr lang="en-US" dirty="0"/>
              <a:t>Integrate seamlessly into existing controls infrastructure, be easy to deploy, provide access to all relevant control </a:t>
            </a:r>
            <a:r>
              <a:rPr lang="en-US" dirty="0" smtClean="0"/>
              <a:t>parameters, </a:t>
            </a:r>
            <a:r>
              <a:rPr lang="en-US" dirty="0"/>
              <a:t>provide vastly improved diagnostic data capabilities, and </a:t>
            </a:r>
            <a:r>
              <a:rPr lang="en-US" dirty="0" smtClean="0"/>
              <a:t>support</a:t>
            </a:r>
            <a:r>
              <a:rPr lang="en-US" dirty="0" smtClean="0"/>
              <a:t> </a:t>
            </a:r>
            <a:r>
              <a:rPr lang="en-US" dirty="0"/>
              <a:t>remote </a:t>
            </a:r>
            <a:r>
              <a:rPr lang="en-US" dirty="0" smtClean="0"/>
              <a:t>reconfiguration of firmware and software</a:t>
            </a:r>
            <a:r>
              <a:rPr lang="en-US" sz="2000" dirty="0" smtClean="0"/>
              <a:t>.</a:t>
            </a:r>
            <a:endParaRPr lang="en-US" sz="2000" dirty="0"/>
          </a:p>
        </p:txBody>
      </p:sp>
      <p:sp>
        <p:nvSpPr>
          <p:cNvPr id="227336" name="Rectangle 8"/>
          <p:cNvSpPr>
            <a:spLocks noChangeArrowheads="1"/>
          </p:cNvSpPr>
          <p:nvPr/>
        </p:nvSpPr>
        <p:spPr bwMode="auto">
          <a:xfrm>
            <a:off x="1828800" y="5562600"/>
            <a:ext cx="7010400" cy="914400"/>
          </a:xfrm>
          <a:prstGeom prst="rect">
            <a:avLst/>
          </a:prstGeom>
          <a:noFill/>
          <a:ln w="9525">
            <a:noFill/>
            <a:miter lim="800000"/>
            <a:headEnd/>
            <a:tailEnd/>
          </a:ln>
        </p:spPr>
        <p:txBody>
          <a:bodyPr/>
          <a:lstStyle/>
          <a:p>
            <a:pPr marL="342900" indent="-342900" eaLnBrk="1" hangingPunct="1">
              <a:spcBef>
                <a:spcPct val="20000"/>
              </a:spcBef>
              <a:buFontTx/>
              <a:buChar char="•"/>
            </a:pPr>
            <a:r>
              <a:rPr lang="en-US" dirty="0"/>
              <a:t>Original “LLRF Upgrade” scope was simply to replace the RHIC cfe-4a-rfb2 and cfe-4a-rfy2 VME crates.  </a:t>
            </a:r>
            <a:r>
              <a:rPr lang="en-US" dirty="0" smtClean="0"/>
              <a:t>So, we’ve finally gotten there.  Lots of potential moving forward …</a:t>
            </a:r>
            <a:endParaRPr lang="en-US" i="1" dirty="0"/>
          </a:p>
        </p:txBody>
      </p:sp>
      <p:sp>
        <p:nvSpPr>
          <p:cNvPr id="227337" name="Rectangle 9"/>
          <p:cNvSpPr>
            <a:spLocks noChangeArrowheads="1"/>
          </p:cNvSpPr>
          <p:nvPr/>
        </p:nvSpPr>
        <p:spPr bwMode="auto">
          <a:xfrm>
            <a:off x="990600" y="5181600"/>
            <a:ext cx="3657600" cy="381000"/>
          </a:xfrm>
          <a:prstGeom prst="rect">
            <a:avLst/>
          </a:prstGeom>
          <a:noFill/>
          <a:ln w="9525">
            <a:noFill/>
            <a:miter lim="800000"/>
            <a:headEnd/>
            <a:tailEnd/>
          </a:ln>
        </p:spPr>
        <p:txBody>
          <a:bodyPr/>
          <a:lstStyle/>
          <a:p>
            <a:pPr marL="342900" indent="-342900" eaLnBrk="1" hangingPunct="1">
              <a:spcBef>
                <a:spcPct val="20000"/>
              </a:spcBef>
              <a:buFontTx/>
              <a:buChar char="•"/>
            </a:pPr>
            <a:r>
              <a:rPr lang="en-US" sz="1600"/>
              <a:t>LLRF “Controller” (Appendix A)</a:t>
            </a:r>
          </a:p>
        </p:txBody>
      </p:sp>
      <p:sp>
        <p:nvSpPr>
          <p:cNvPr id="11"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0" y="152400"/>
            <a:ext cx="7556500" cy="457200"/>
          </a:xfrm>
        </p:spPr>
        <p:txBody>
          <a:bodyPr/>
          <a:lstStyle/>
          <a:p>
            <a:r>
              <a:rPr lang="en-US" sz="2800" b="1" dirty="0"/>
              <a:t>Results From </a:t>
            </a:r>
            <a:r>
              <a:rPr lang="en-US" sz="2800" b="1" dirty="0" smtClean="0"/>
              <a:t>Run 10 Start-Up</a:t>
            </a:r>
            <a:endParaRPr lang="en-US" sz="2800" b="1" dirty="0"/>
          </a:p>
        </p:txBody>
      </p:sp>
      <p:sp>
        <p:nvSpPr>
          <p:cNvPr id="231427" name="Rectangle 3"/>
          <p:cNvSpPr>
            <a:spLocks noGrp="1" noChangeArrowheads="1"/>
          </p:cNvSpPr>
          <p:nvPr>
            <p:ph type="body" sz="half" idx="1"/>
          </p:nvPr>
        </p:nvSpPr>
        <p:spPr>
          <a:xfrm>
            <a:off x="381000" y="685800"/>
            <a:ext cx="7848600" cy="4724400"/>
          </a:xfrm>
        </p:spPr>
        <p:txBody>
          <a:bodyPr/>
          <a:lstStyle/>
          <a:p>
            <a:pPr>
              <a:lnSpc>
                <a:spcPct val="80000"/>
              </a:lnSpc>
            </a:pPr>
            <a:r>
              <a:rPr lang="en-US" sz="1600" dirty="0" smtClean="0"/>
              <a:t>Initial Commissioning of the RHIC LLRF System has been completed.</a:t>
            </a:r>
          </a:p>
          <a:p>
            <a:pPr>
              <a:lnSpc>
                <a:spcPct val="80000"/>
              </a:lnSpc>
            </a:pPr>
            <a:endParaRPr lang="en-US" sz="1600" dirty="0" smtClean="0"/>
          </a:p>
          <a:p>
            <a:pPr lvl="1">
              <a:lnSpc>
                <a:spcPct val="80000"/>
              </a:lnSpc>
            </a:pPr>
            <a:r>
              <a:rPr lang="en-US" sz="1400" dirty="0" smtClean="0"/>
              <a:t>ATR </a:t>
            </a:r>
            <a:r>
              <a:rPr lang="en-US" sz="1400" dirty="0" err="1" smtClean="0"/>
              <a:t>Synchro</a:t>
            </a:r>
            <a:r>
              <a:rPr lang="en-US" sz="1400" dirty="0" smtClean="0"/>
              <a:t> and Injection Cogging</a:t>
            </a:r>
          </a:p>
          <a:p>
            <a:pPr lvl="2">
              <a:lnSpc>
                <a:spcPct val="80000"/>
              </a:lnSpc>
            </a:pPr>
            <a:r>
              <a:rPr lang="en-US" sz="1400" dirty="0" smtClean="0"/>
              <a:t>Workaround for 4 transfers, firmware fix for injection cogging to be installed and tested Wednesday</a:t>
            </a:r>
          </a:p>
          <a:p>
            <a:pPr lvl="1">
              <a:lnSpc>
                <a:spcPct val="80000"/>
              </a:lnSpc>
            </a:pPr>
            <a:r>
              <a:rPr lang="en-US" sz="1600" dirty="0" smtClean="0"/>
              <a:t>LLRF Feedback Loops</a:t>
            </a:r>
          </a:p>
          <a:p>
            <a:pPr lvl="2">
              <a:lnSpc>
                <a:spcPct val="80000"/>
              </a:lnSpc>
            </a:pPr>
            <a:r>
              <a:rPr lang="en-US" sz="1400" dirty="0" smtClean="0"/>
              <a:t>BTB Phase Loop, Radial Loop, Ring to Ring </a:t>
            </a:r>
            <a:r>
              <a:rPr lang="en-US" sz="1400" dirty="0" err="1" smtClean="0"/>
              <a:t>Synchro</a:t>
            </a:r>
            <a:r>
              <a:rPr lang="en-US" sz="1400" dirty="0" smtClean="0"/>
              <a:t> Loop, </a:t>
            </a:r>
            <a:r>
              <a:rPr lang="en-US" sz="1400" dirty="0" err="1" smtClean="0"/>
              <a:t>Brho</a:t>
            </a:r>
            <a:r>
              <a:rPr lang="en-US" sz="1400" dirty="0" smtClean="0"/>
              <a:t> Loop all functioning.</a:t>
            </a:r>
            <a:r>
              <a:rPr lang="en-US" sz="1400" dirty="0"/>
              <a:t> </a:t>
            </a:r>
            <a:r>
              <a:rPr lang="en-US" sz="1400" dirty="0" smtClean="0"/>
              <a:t>Fine tuning of all loop parameters to continue as possible.</a:t>
            </a:r>
          </a:p>
          <a:p>
            <a:pPr lvl="1">
              <a:lnSpc>
                <a:spcPct val="80000"/>
              </a:lnSpc>
            </a:pPr>
            <a:r>
              <a:rPr lang="en-US" sz="1600" dirty="0" smtClean="0"/>
              <a:t>Collision Cogging</a:t>
            </a:r>
          </a:p>
          <a:p>
            <a:pPr lvl="2">
              <a:lnSpc>
                <a:spcPct val="80000"/>
              </a:lnSpc>
            </a:pPr>
            <a:r>
              <a:rPr lang="en-US" sz="1400" dirty="0" smtClean="0"/>
              <a:t>Auto and manual cogging functioning.  Some issues with name changes in loop status causing confusion.</a:t>
            </a:r>
          </a:p>
          <a:p>
            <a:pPr lvl="1">
              <a:lnSpc>
                <a:spcPct val="80000"/>
              </a:lnSpc>
            </a:pPr>
            <a:r>
              <a:rPr lang="en-US" sz="1600" dirty="0" err="1" smtClean="0"/>
              <a:t>Rebucketing</a:t>
            </a:r>
            <a:endParaRPr lang="en-US" sz="1600" dirty="0" smtClean="0"/>
          </a:p>
          <a:p>
            <a:pPr lvl="2">
              <a:lnSpc>
                <a:spcPct val="80000"/>
              </a:lnSpc>
            </a:pPr>
            <a:r>
              <a:rPr lang="en-US" sz="1400" dirty="0" smtClean="0"/>
              <a:t>Performing extremely well.  Readily re-tuned to accommodate variable beam loading.</a:t>
            </a:r>
          </a:p>
          <a:p>
            <a:pPr lvl="1">
              <a:lnSpc>
                <a:spcPct val="80000"/>
              </a:lnSpc>
            </a:pPr>
            <a:r>
              <a:rPr lang="en-US" sz="1600" dirty="0" smtClean="0"/>
              <a:t>Quad Mode Damping</a:t>
            </a:r>
          </a:p>
          <a:p>
            <a:pPr lvl="2">
              <a:lnSpc>
                <a:spcPct val="80000"/>
              </a:lnSpc>
            </a:pPr>
            <a:r>
              <a:rPr lang="en-US" sz="1400" dirty="0" smtClean="0"/>
              <a:t>Software ready for test.  Awaiting hardware installation. Low priority.</a:t>
            </a:r>
          </a:p>
          <a:p>
            <a:pPr lvl="2">
              <a:lnSpc>
                <a:spcPct val="80000"/>
              </a:lnSpc>
            </a:pPr>
            <a:endParaRPr lang="en-US" sz="1400" dirty="0" smtClean="0"/>
          </a:p>
          <a:p>
            <a:pPr>
              <a:lnSpc>
                <a:spcPct val="80000"/>
              </a:lnSpc>
            </a:pPr>
            <a:r>
              <a:rPr lang="en-US" sz="1600" dirty="0" smtClean="0"/>
              <a:t>System </a:t>
            </a:r>
            <a:r>
              <a:rPr lang="en-US" sz="1600" dirty="0"/>
              <a:t>development efforts </a:t>
            </a:r>
            <a:r>
              <a:rPr lang="en-US" sz="1600" dirty="0" smtClean="0"/>
              <a:t>continue </a:t>
            </a:r>
            <a:r>
              <a:rPr lang="en-US" sz="1600" dirty="0" smtClean="0"/>
              <a:t>unabated.</a:t>
            </a:r>
            <a:endParaRPr lang="en-US" sz="1600" dirty="0" smtClean="0"/>
          </a:p>
          <a:p>
            <a:pPr>
              <a:lnSpc>
                <a:spcPct val="80000"/>
              </a:lnSpc>
            </a:pPr>
            <a:endParaRPr lang="en-US" sz="1600" dirty="0"/>
          </a:p>
          <a:p>
            <a:pPr>
              <a:lnSpc>
                <a:spcPct val="80000"/>
              </a:lnSpc>
            </a:pPr>
            <a:r>
              <a:rPr lang="en-US" sz="1600" dirty="0"/>
              <a:t>Hardware, firmware and software configurations </a:t>
            </a:r>
            <a:r>
              <a:rPr lang="en-US" sz="1600" dirty="0" smtClean="0"/>
              <a:t>are </a:t>
            </a:r>
            <a:r>
              <a:rPr lang="en-US" sz="1600" dirty="0"/>
              <a:t>changing </a:t>
            </a:r>
            <a:r>
              <a:rPr lang="en-US" sz="1600" dirty="0" smtClean="0"/>
              <a:t>daily to </a:t>
            </a:r>
            <a:r>
              <a:rPr lang="en-US" sz="1600" dirty="0"/>
              <a:t>address issues as they </a:t>
            </a:r>
            <a:r>
              <a:rPr lang="en-US" sz="1600" dirty="0" smtClean="0"/>
              <a:t>are </a:t>
            </a:r>
            <a:r>
              <a:rPr lang="en-US" sz="1600" dirty="0"/>
              <a:t>encountered</a:t>
            </a:r>
            <a:r>
              <a:rPr lang="en-US" sz="1600" dirty="0" smtClean="0"/>
              <a:t>.</a:t>
            </a:r>
          </a:p>
          <a:p>
            <a:pPr>
              <a:lnSpc>
                <a:spcPct val="80000"/>
              </a:lnSpc>
            </a:pPr>
            <a:endParaRPr lang="en-US" sz="1600" dirty="0"/>
          </a:p>
        </p:txBody>
      </p:sp>
      <p:sp>
        <p:nvSpPr>
          <p:cNvPr id="10"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57200" y="152400"/>
            <a:ext cx="7556500" cy="457200"/>
          </a:xfrm>
        </p:spPr>
        <p:txBody>
          <a:bodyPr/>
          <a:lstStyle/>
          <a:p>
            <a:r>
              <a:rPr lang="en-US" sz="2800" b="1" dirty="0" smtClean="0"/>
              <a:t>What Replaces What?</a:t>
            </a:r>
            <a:endParaRPr lang="en-US" sz="2800" b="1" dirty="0"/>
          </a:p>
        </p:txBody>
      </p:sp>
      <p:sp>
        <p:nvSpPr>
          <p:cNvPr id="10"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pic>
        <p:nvPicPr>
          <p:cNvPr id="6" name="Picture 5" descr="P1010114.JPG"/>
          <p:cNvPicPr>
            <a:picLocks noChangeAspect="1"/>
          </p:cNvPicPr>
          <p:nvPr/>
        </p:nvPicPr>
        <p:blipFill>
          <a:blip r:embed="rId2"/>
          <a:stretch>
            <a:fillRect/>
          </a:stretch>
        </p:blipFill>
        <p:spPr>
          <a:xfrm>
            <a:off x="533400" y="609600"/>
            <a:ext cx="8001000" cy="6000750"/>
          </a:xfrm>
          <a:prstGeom prst="rect">
            <a:avLst/>
          </a:prstGeom>
        </p:spPr>
      </p:pic>
      <p:sp>
        <p:nvSpPr>
          <p:cNvPr id="8" name="Rounded Rectangle 7"/>
          <p:cNvSpPr/>
          <p:nvPr/>
        </p:nvSpPr>
        <p:spPr bwMode="auto">
          <a:xfrm>
            <a:off x="6324600" y="2133600"/>
            <a:ext cx="1676400" cy="685800"/>
          </a:xfrm>
          <a:prstGeom prst="roundRect">
            <a:avLst/>
          </a:prstGeom>
          <a:solidFill>
            <a:srgbClr val="33CC33">
              <a:alpha val="15000"/>
            </a:srgbClr>
          </a:solidFill>
          <a:ln w="47625" cap="flat" cmpd="sng" algn="ctr">
            <a:solidFill>
              <a:srgbClr val="33CC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Comic Sans MS" pitchFamily="66" charset="0"/>
            </a:endParaRPr>
          </a:p>
        </p:txBody>
      </p:sp>
      <p:sp>
        <p:nvSpPr>
          <p:cNvPr id="9" name="Rounded Rectangle 8"/>
          <p:cNvSpPr/>
          <p:nvPr/>
        </p:nvSpPr>
        <p:spPr bwMode="auto">
          <a:xfrm>
            <a:off x="838200" y="1219200"/>
            <a:ext cx="5410200" cy="4191000"/>
          </a:xfrm>
          <a:prstGeom prst="roundRect">
            <a:avLst/>
          </a:prstGeom>
          <a:solidFill>
            <a:srgbClr val="FF0000">
              <a:alpha val="15000"/>
            </a:srgbClr>
          </a:solidFill>
          <a:ln w="476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Comic Sans MS" pitchFamily="66" charset="0"/>
              </a:rPr>
              <a:t>O</a:t>
            </a:r>
            <a:endParaRPr kumimoji="0" lang="en-US" sz="1800" b="0" i="0" u="none" strike="noStrike" cap="none" normalizeH="0" baseline="0" dirty="0" smtClean="0">
              <a:ln>
                <a:noFill/>
              </a:ln>
              <a:solidFill>
                <a:schemeClr val="bg1"/>
              </a:solidFill>
              <a:effectLst/>
              <a:latin typeface="Comic Sans MS" pitchFamily="66" charset="0"/>
            </a:endParaRPr>
          </a:p>
        </p:txBody>
      </p:sp>
      <p:sp>
        <p:nvSpPr>
          <p:cNvPr id="11" name="TextBox 10"/>
          <p:cNvSpPr txBox="1"/>
          <p:nvPr/>
        </p:nvSpPr>
        <p:spPr>
          <a:xfrm>
            <a:off x="2590800" y="2971800"/>
            <a:ext cx="2504212" cy="369332"/>
          </a:xfrm>
          <a:prstGeom prst="rect">
            <a:avLst/>
          </a:prstGeom>
          <a:noFill/>
        </p:spPr>
        <p:txBody>
          <a:bodyPr wrap="none" rtlCol="0">
            <a:spAutoFit/>
          </a:bodyPr>
          <a:lstStyle/>
          <a:p>
            <a:r>
              <a:rPr lang="en-US" b="1" dirty="0" smtClean="0">
                <a:solidFill>
                  <a:srgbClr val="FFFF00"/>
                </a:solidFill>
              </a:rPr>
              <a:t>Out With The Old …</a:t>
            </a:r>
            <a:endParaRPr lang="en-US" b="1" dirty="0">
              <a:solidFill>
                <a:srgbClr val="FFFF00"/>
              </a:solidFill>
            </a:endParaRPr>
          </a:p>
        </p:txBody>
      </p:sp>
      <p:sp>
        <p:nvSpPr>
          <p:cNvPr id="12" name="TextBox 11"/>
          <p:cNvSpPr txBox="1"/>
          <p:nvPr/>
        </p:nvSpPr>
        <p:spPr>
          <a:xfrm>
            <a:off x="6400800" y="2286000"/>
            <a:ext cx="1685077" cy="276999"/>
          </a:xfrm>
          <a:prstGeom prst="rect">
            <a:avLst/>
          </a:prstGeom>
          <a:noFill/>
        </p:spPr>
        <p:txBody>
          <a:bodyPr wrap="none" rtlCol="0">
            <a:spAutoFit/>
          </a:bodyPr>
          <a:lstStyle/>
          <a:p>
            <a:r>
              <a:rPr lang="en-US" sz="1200" b="1" dirty="0" smtClean="0">
                <a:solidFill>
                  <a:srgbClr val="FFFF00"/>
                </a:solidFill>
              </a:rPr>
              <a:t>In With The New …</a:t>
            </a:r>
            <a:endParaRPr lang="en-US" sz="1200" b="1"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0" y="152400"/>
            <a:ext cx="7556500" cy="457200"/>
          </a:xfrm>
        </p:spPr>
        <p:txBody>
          <a:bodyPr/>
          <a:lstStyle/>
          <a:p>
            <a:r>
              <a:rPr lang="en-US" sz="2800" b="1" dirty="0" smtClean="0"/>
              <a:t>One Example of a New System Benefit</a:t>
            </a:r>
            <a:endParaRPr lang="en-US" sz="2800" b="1" dirty="0"/>
          </a:p>
        </p:txBody>
      </p:sp>
      <p:sp>
        <p:nvSpPr>
          <p:cNvPr id="232451" name="Rectangle 3"/>
          <p:cNvSpPr>
            <a:spLocks noGrp="1" noChangeArrowheads="1"/>
          </p:cNvSpPr>
          <p:nvPr>
            <p:ph type="body" sz="half" idx="1"/>
          </p:nvPr>
        </p:nvSpPr>
        <p:spPr>
          <a:xfrm>
            <a:off x="381000" y="685800"/>
            <a:ext cx="7848600" cy="5486400"/>
          </a:xfrm>
        </p:spPr>
        <p:txBody>
          <a:bodyPr/>
          <a:lstStyle/>
          <a:p>
            <a:pPr>
              <a:lnSpc>
                <a:spcPct val="80000"/>
              </a:lnSpc>
            </a:pPr>
            <a:r>
              <a:rPr lang="en-US" sz="1800" dirty="0" smtClean="0"/>
              <a:t>System Flexibility:  Initial Install and Day 1 Commissioning</a:t>
            </a:r>
          </a:p>
          <a:p>
            <a:pPr lvl="1">
              <a:lnSpc>
                <a:spcPct val="80000"/>
              </a:lnSpc>
            </a:pPr>
            <a:r>
              <a:rPr lang="en-US" sz="1600" dirty="0" smtClean="0"/>
              <a:t>The master timing and data distribution chassis (the “Update Link Master” or “ULM”) would not decode external events – </a:t>
            </a:r>
            <a:r>
              <a:rPr lang="en-US" sz="1600" dirty="0" err="1" smtClean="0"/>
              <a:t>kinda</a:t>
            </a:r>
            <a:r>
              <a:rPr lang="en-US" sz="1600" dirty="0" smtClean="0"/>
              <a:t> critical. Discovered around midnight</a:t>
            </a:r>
            <a:r>
              <a:rPr lang="en-US" sz="1600" dirty="0" smtClean="0"/>
              <a:t>.  Most unique piece of the system.</a:t>
            </a:r>
            <a:endParaRPr lang="en-US" sz="1600" dirty="0" smtClean="0"/>
          </a:p>
          <a:p>
            <a:pPr lvl="1">
              <a:lnSpc>
                <a:spcPct val="80000"/>
              </a:lnSpc>
            </a:pPr>
            <a:r>
              <a:rPr lang="en-US" sz="1600" dirty="0" smtClean="0"/>
              <a:t>In 1 1/2 hours, had problem diagnosed, randomly selected </a:t>
            </a:r>
            <a:r>
              <a:rPr lang="en-US" sz="1600" dirty="0" smtClean="0"/>
              <a:t>development</a:t>
            </a:r>
            <a:r>
              <a:rPr lang="en-US" sz="1600" dirty="0" smtClean="0"/>
              <a:t> </a:t>
            </a:r>
            <a:r>
              <a:rPr lang="en-US" sz="1600" dirty="0" smtClean="0"/>
              <a:t>chassis configured and tested, installed and operational as the new ULM.</a:t>
            </a:r>
          </a:p>
          <a:p>
            <a:pPr lvl="1">
              <a:lnSpc>
                <a:spcPct val="80000"/>
              </a:lnSpc>
            </a:pPr>
            <a:endParaRPr lang="en-US" sz="1200" dirty="0"/>
          </a:p>
          <a:p>
            <a:pPr lvl="2">
              <a:lnSpc>
                <a:spcPct val="80000"/>
              </a:lnSpc>
            </a:pPr>
            <a:r>
              <a:rPr lang="en-US" sz="1200" dirty="0" smtClean="0">
                <a:hlinkClick r:id="rId2" action="ppaction://hlinkfile"/>
              </a:rPr>
              <a:t>Dec-06-2009 00:12 (1 edit):</a:t>
            </a:r>
            <a:r>
              <a:rPr lang="en-US" sz="1200" dirty="0" smtClean="0"/>
              <a:t> We are not decoding external events for some reason. TPH is testing in lab in 911 on identical configuration to see how that behaves there. We continue trying to diagnose out here. -KSS </a:t>
            </a:r>
            <a:br>
              <a:rPr lang="en-US" sz="1200" dirty="0" smtClean="0"/>
            </a:br>
            <a:r>
              <a:rPr lang="en-US" sz="1200" dirty="0" smtClean="0">
                <a:hlinkClick r:id="rId3" action="ppaction://hlinkfile"/>
              </a:rPr>
              <a:t>Dec-06-2009 00:31 (2 edits):</a:t>
            </a:r>
            <a:r>
              <a:rPr lang="en-US" sz="1200" dirty="0" smtClean="0"/>
              <a:t> Chassis in lab appears to be functioning as expected. TPH is bringing chassis to 1004A for install. We're trying some last minute stuff in the meanwhile (power cycles, etc.). -KSS </a:t>
            </a:r>
            <a:br>
              <a:rPr lang="en-US" sz="1200" dirty="0" smtClean="0"/>
            </a:br>
            <a:r>
              <a:rPr lang="en-US" sz="1200" dirty="0" smtClean="0">
                <a:hlinkClick r:id="rId4" action="ppaction://hlinkfile"/>
              </a:rPr>
              <a:t>Dec-06-2009 00:39:</a:t>
            </a:r>
            <a:r>
              <a:rPr lang="en-US" sz="1200" dirty="0" smtClean="0"/>
              <a:t> Doing some comparison testing between 4a-rfllb1 and 4a-rfulm. 4a-rfllb1 appears healthy. Checking event connections via </a:t>
            </a:r>
            <a:r>
              <a:rPr lang="en-US" sz="1200" dirty="0" err="1" smtClean="0"/>
              <a:t>ecto</a:t>
            </a:r>
            <a:r>
              <a:rPr lang="en-US" sz="1200" dirty="0" smtClean="0"/>
              <a:t>. -KSS </a:t>
            </a:r>
            <a:br>
              <a:rPr lang="en-US" sz="1200" dirty="0" smtClean="0"/>
            </a:br>
            <a:r>
              <a:rPr lang="en-US" sz="1200" b="1" dirty="0" smtClean="0">
                <a:hlinkClick r:id="rId5" action="ppaction://hlinkfile"/>
              </a:rPr>
              <a:t>æ</a:t>
            </a:r>
            <a:r>
              <a:rPr lang="en-US" sz="1200" dirty="0" smtClean="0"/>
              <a:t>  </a:t>
            </a:r>
            <a:r>
              <a:rPr lang="en-US" sz="1200" dirty="0" smtClean="0">
                <a:hlinkClick r:id="rId6" action="ppaction://hlinkfile"/>
              </a:rPr>
              <a:t>Dec-06-2009 01:05:</a:t>
            </a:r>
            <a:r>
              <a:rPr lang="en-US" sz="1200" dirty="0" smtClean="0"/>
              <a:t> Swapped in 911B lab ULM chassis (S/N 0006) for S/N 0005. Bringing up, configuring and preparing to test. -KSS </a:t>
            </a:r>
            <a:br>
              <a:rPr lang="en-US" sz="1200" dirty="0" smtClean="0"/>
            </a:br>
            <a:r>
              <a:rPr lang="en-US" sz="1200" dirty="0" smtClean="0">
                <a:hlinkClick r:id="rId7" action="ppaction://hlinkfile"/>
              </a:rPr>
              <a:t>Dec-06-2009 01:09:</a:t>
            </a:r>
            <a:r>
              <a:rPr lang="en-US" sz="1200" dirty="0" smtClean="0"/>
              <a:t> FFS is configuring the MAC address, IP address, etc. so we can boot new chassis. -KSS </a:t>
            </a:r>
            <a:br>
              <a:rPr lang="en-US" sz="1200" dirty="0" smtClean="0"/>
            </a:br>
            <a:r>
              <a:rPr lang="en-US" sz="1200" dirty="0" smtClean="0">
                <a:hlinkClick r:id="rId8" action="ppaction://hlinkfile"/>
              </a:rPr>
              <a:t>Dec-06-2009 01:11:</a:t>
            </a:r>
            <a:r>
              <a:rPr lang="en-US" sz="1200" dirty="0" smtClean="0"/>
              <a:t> Chassis boots and appears to be decoding </a:t>
            </a:r>
            <a:r>
              <a:rPr lang="en-US" sz="1200" dirty="0" err="1" smtClean="0"/>
              <a:t>rhic</a:t>
            </a:r>
            <a:r>
              <a:rPr lang="en-US" sz="1200" dirty="0" smtClean="0"/>
              <a:t> event link (per embedded V202). Beginning to bring everything back up. This will take some time. -KSS </a:t>
            </a:r>
          </a:p>
          <a:p>
            <a:pPr lvl="2">
              <a:lnSpc>
                <a:spcPct val="80000"/>
              </a:lnSpc>
            </a:pPr>
            <a:endParaRPr lang="en-US" sz="1200" dirty="0"/>
          </a:p>
          <a:p>
            <a:pPr>
              <a:lnSpc>
                <a:spcPct val="80000"/>
              </a:lnSpc>
            </a:pPr>
            <a:r>
              <a:rPr lang="en-US" sz="1800" dirty="0" smtClean="0"/>
              <a:t>This worked because the system is designed around a common hardware platform, which we then configure via software, firmware and daughter hardware to provide desired functionality.</a:t>
            </a:r>
            <a:r>
              <a:rPr lang="en-US" sz="2000" dirty="0" smtClean="0"/>
              <a:t/>
            </a:r>
            <a:br>
              <a:rPr lang="en-US" sz="2000" dirty="0" smtClean="0"/>
            </a:br>
            <a:endParaRPr lang="en-US" sz="2000" dirty="0" smtClean="0"/>
          </a:p>
          <a:p>
            <a:pPr lvl="2">
              <a:lnSpc>
                <a:spcPct val="80000"/>
              </a:lnSpc>
            </a:pPr>
            <a:endParaRPr lang="en-US" sz="800" dirty="0"/>
          </a:p>
          <a:p>
            <a:pPr>
              <a:lnSpc>
                <a:spcPct val="80000"/>
              </a:lnSpc>
            </a:pPr>
            <a:endParaRPr lang="en-US" sz="1600" dirty="0"/>
          </a:p>
          <a:p>
            <a:pPr lvl="1">
              <a:lnSpc>
                <a:spcPct val="80000"/>
              </a:lnSpc>
            </a:pPr>
            <a:endParaRPr lang="en-US" sz="1200" dirty="0"/>
          </a:p>
        </p:txBody>
      </p:sp>
      <p:sp>
        <p:nvSpPr>
          <p:cNvPr id="7"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228600" y="152400"/>
            <a:ext cx="7556500" cy="457200"/>
          </a:xfrm>
        </p:spPr>
        <p:txBody>
          <a:bodyPr/>
          <a:lstStyle/>
          <a:p>
            <a:r>
              <a:rPr lang="en-US" sz="2800" b="1" dirty="0" smtClean="0"/>
              <a:t>Examples of </a:t>
            </a:r>
            <a:r>
              <a:rPr lang="en-US" sz="2800" b="1" dirty="0" smtClean="0"/>
              <a:t>New System </a:t>
            </a:r>
            <a:r>
              <a:rPr lang="en-US" sz="2800" b="1" dirty="0" smtClean="0"/>
              <a:t>Growing Pains</a:t>
            </a:r>
            <a:endParaRPr lang="en-US" sz="2800" b="1" dirty="0"/>
          </a:p>
        </p:txBody>
      </p:sp>
      <p:sp>
        <p:nvSpPr>
          <p:cNvPr id="232451" name="Rectangle 3"/>
          <p:cNvSpPr>
            <a:spLocks noGrp="1" noChangeArrowheads="1"/>
          </p:cNvSpPr>
          <p:nvPr>
            <p:ph type="body" sz="half" idx="1"/>
          </p:nvPr>
        </p:nvSpPr>
        <p:spPr>
          <a:xfrm>
            <a:off x="304800" y="685800"/>
            <a:ext cx="8077200" cy="5486400"/>
          </a:xfrm>
        </p:spPr>
        <p:txBody>
          <a:bodyPr/>
          <a:lstStyle/>
          <a:p>
            <a:pPr>
              <a:lnSpc>
                <a:spcPct val="80000"/>
              </a:lnSpc>
            </a:pPr>
            <a:r>
              <a:rPr lang="en-US" sz="1800" dirty="0" smtClean="0"/>
              <a:t>FEC “Hangs”</a:t>
            </a:r>
          </a:p>
          <a:p>
            <a:pPr lvl="1">
              <a:lnSpc>
                <a:spcPct val="80000"/>
              </a:lnSpc>
            </a:pPr>
            <a:r>
              <a:rPr lang="en-US" sz="1600" dirty="0" err="1" smtClean="0"/>
              <a:t>Altho</a:t>
            </a:r>
            <a:r>
              <a:rPr lang="en-US" sz="1600" dirty="0" smtClean="0"/>
              <a:t> our embedded FECs function mostly </a:t>
            </a:r>
            <a:r>
              <a:rPr lang="en-US" sz="1600" dirty="0" smtClean="0"/>
              <a:t>transparently, </a:t>
            </a:r>
            <a:r>
              <a:rPr lang="en-US" sz="1600" dirty="0" smtClean="0"/>
              <a:t>as any other RHIC FEC, they are not identical. We have a continuing issue with the most heavily loaded FECs “seizing” .  LTH, FFS and PH are using both the operational FECs and development FECs in the LLRF lab to diagnose</a:t>
            </a:r>
            <a:r>
              <a:rPr lang="en-US" sz="800" dirty="0" smtClean="0"/>
              <a:t>.</a:t>
            </a:r>
          </a:p>
          <a:p>
            <a:pPr lvl="1">
              <a:lnSpc>
                <a:spcPct val="80000"/>
              </a:lnSpc>
            </a:pPr>
            <a:endParaRPr lang="en-US" sz="800" dirty="0"/>
          </a:p>
          <a:p>
            <a:pPr>
              <a:lnSpc>
                <a:spcPct val="80000"/>
              </a:lnSpc>
            </a:pPr>
            <a:r>
              <a:rPr lang="en-US" sz="1800" dirty="0" smtClean="0"/>
              <a:t>Blue BTB Phase Detector </a:t>
            </a:r>
            <a:r>
              <a:rPr lang="en-US" sz="1800" dirty="0" smtClean="0"/>
              <a:t>peculiar fondness </a:t>
            </a:r>
            <a:r>
              <a:rPr lang="en-US" sz="1800" dirty="0" smtClean="0"/>
              <a:t>for resetting to near 180 </a:t>
            </a:r>
            <a:r>
              <a:rPr lang="en-US" sz="1800" dirty="0" smtClean="0"/>
              <a:t>degrees, instead of 0 degrees.</a:t>
            </a:r>
            <a:endParaRPr lang="en-US" sz="1800" dirty="0" smtClean="0"/>
          </a:p>
          <a:p>
            <a:pPr lvl="1">
              <a:lnSpc>
                <a:spcPct val="80000"/>
              </a:lnSpc>
            </a:pPr>
            <a:r>
              <a:rPr lang="en-US" sz="1600" dirty="0" smtClean="0"/>
              <a:t>If not caught prior to a ramp, will cause a phase rollover shortly into the ramp, causing a massive loop transient, beam loss and …</a:t>
            </a:r>
          </a:p>
          <a:p>
            <a:pPr lvl="1">
              <a:lnSpc>
                <a:spcPct val="80000"/>
              </a:lnSpc>
            </a:pPr>
            <a:r>
              <a:rPr lang="en-US" sz="1600" dirty="0" smtClean="0"/>
              <a:t>ADT serving as the work around for this while problem is diagnosed.</a:t>
            </a:r>
          </a:p>
          <a:p>
            <a:pPr lvl="1">
              <a:lnSpc>
                <a:spcPct val="80000"/>
              </a:lnSpc>
            </a:pPr>
            <a:endParaRPr lang="en-US" sz="1600" dirty="0" smtClean="0"/>
          </a:p>
          <a:p>
            <a:pPr>
              <a:lnSpc>
                <a:spcPct val="80000"/>
              </a:lnSpc>
            </a:pPr>
            <a:r>
              <a:rPr lang="en-US" sz="1800" dirty="0" smtClean="0"/>
              <a:t>Injection Cogging Issue</a:t>
            </a:r>
          </a:p>
          <a:p>
            <a:pPr lvl="1">
              <a:lnSpc>
                <a:spcPct val="80000"/>
              </a:lnSpc>
            </a:pPr>
            <a:r>
              <a:rPr lang="en-US" sz="1600" dirty="0" smtClean="0"/>
              <a:t>Initially unable </a:t>
            </a:r>
            <a:r>
              <a:rPr lang="en-US" sz="1600" dirty="0" smtClean="0"/>
              <a:t>to inject full AGS cycle (4 bunches) into RHIC.</a:t>
            </a:r>
          </a:p>
          <a:p>
            <a:pPr lvl="1">
              <a:lnSpc>
                <a:spcPct val="80000"/>
              </a:lnSpc>
            </a:pPr>
            <a:r>
              <a:rPr lang="en-US" sz="1600" dirty="0" smtClean="0"/>
              <a:t>Work around implemented in software, in addition to modifying the AGS cycle time to allow for 150ms per transfer instead of 100ms.</a:t>
            </a:r>
          </a:p>
          <a:p>
            <a:pPr lvl="1">
              <a:lnSpc>
                <a:spcPct val="80000"/>
              </a:lnSpc>
            </a:pPr>
            <a:r>
              <a:rPr lang="en-US" sz="1600" dirty="0" smtClean="0"/>
              <a:t>Firmware fix under test, with install </a:t>
            </a:r>
            <a:r>
              <a:rPr lang="en-US" sz="1600" dirty="0" smtClean="0"/>
              <a:t>planned </a:t>
            </a:r>
            <a:r>
              <a:rPr lang="en-US" sz="1600" dirty="0" smtClean="0"/>
              <a:t>for </a:t>
            </a:r>
            <a:r>
              <a:rPr lang="en-US" sz="1600" dirty="0" smtClean="0"/>
              <a:t>Wednesday maintenance.</a:t>
            </a:r>
            <a:endParaRPr lang="en-US" sz="1600" dirty="0" smtClean="0"/>
          </a:p>
          <a:p>
            <a:pPr lvl="1">
              <a:lnSpc>
                <a:spcPct val="80000"/>
              </a:lnSpc>
            </a:pPr>
            <a:endParaRPr lang="en-US" sz="1600" dirty="0" smtClean="0"/>
          </a:p>
          <a:p>
            <a:pPr>
              <a:lnSpc>
                <a:spcPct val="80000"/>
              </a:lnSpc>
            </a:pPr>
            <a:r>
              <a:rPr lang="en-US" sz="1800" dirty="0" smtClean="0"/>
              <a:t>Timing Shifts</a:t>
            </a:r>
          </a:p>
          <a:p>
            <a:pPr lvl="1">
              <a:lnSpc>
                <a:spcPct val="80000"/>
              </a:lnSpc>
            </a:pPr>
            <a:r>
              <a:rPr lang="en-US" sz="1600" dirty="0" smtClean="0"/>
              <a:t>We have a known issue which results in the possibility of a non-deterministic reset between certain  RF synthesizers.  Exacerbated by the mysterious (ESD related?) </a:t>
            </a:r>
            <a:r>
              <a:rPr lang="en-US" sz="1600" dirty="0" err="1" smtClean="0"/>
              <a:t>reconfigs</a:t>
            </a:r>
            <a:r>
              <a:rPr lang="en-US" sz="1600" dirty="0" smtClean="0"/>
              <a:t> of rfllb1 and rflly1 crates.</a:t>
            </a:r>
          </a:p>
          <a:p>
            <a:pPr lvl="3">
              <a:lnSpc>
                <a:spcPct val="80000"/>
              </a:lnSpc>
            </a:pPr>
            <a:r>
              <a:rPr lang="en-US" sz="1600" dirty="0" smtClean="0"/>
              <a:t>Seems to have been helped by disconnecting wiring from front panel RESET and RECONFIG push buttons.</a:t>
            </a:r>
          </a:p>
          <a:p>
            <a:pPr lvl="3">
              <a:lnSpc>
                <a:spcPct val="80000"/>
              </a:lnSpc>
            </a:pPr>
            <a:r>
              <a:rPr lang="en-US" sz="1600" dirty="0" smtClean="0"/>
              <a:t>Several related fixes in </a:t>
            </a:r>
            <a:r>
              <a:rPr lang="en-US" sz="1600" dirty="0" smtClean="0"/>
              <a:t>the works.</a:t>
            </a:r>
          </a:p>
          <a:p>
            <a:pPr lvl="1">
              <a:lnSpc>
                <a:spcPct val="80000"/>
              </a:lnSpc>
              <a:buNone/>
            </a:pPr>
            <a:r>
              <a:rPr lang="en-US" sz="400" dirty="0" smtClean="0"/>
              <a:t/>
            </a:r>
            <a:br>
              <a:rPr lang="en-US" sz="400" dirty="0" smtClean="0"/>
            </a:br>
            <a:endParaRPr lang="en-US" sz="400" dirty="0" smtClean="0"/>
          </a:p>
          <a:p>
            <a:pPr lvl="2">
              <a:lnSpc>
                <a:spcPct val="80000"/>
              </a:lnSpc>
            </a:pPr>
            <a:endParaRPr lang="en-US" sz="800" dirty="0"/>
          </a:p>
          <a:p>
            <a:pPr>
              <a:lnSpc>
                <a:spcPct val="80000"/>
              </a:lnSpc>
            </a:pPr>
            <a:endParaRPr lang="en-US" sz="1600" dirty="0"/>
          </a:p>
          <a:p>
            <a:pPr lvl="1">
              <a:lnSpc>
                <a:spcPct val="80000"/>
              </a:lnSpc>
            </a:pPr>
            <a:endParaRPr lang="en-US" sz="1200" dirty="0"/>
          </a:p>
        </p:txBody>
      </p:sp>
      <p:sp>
        <p:nvSpPr>
          <p:cNvPr id="7"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0" y="152400"/>
            <a:ext cx="7556500" cy="457200"/>
          </a:xfrm>
        </p:spPr>
        <p:txBody>
          <a:bodyPr/>
          <a:lstStyle/>
          <a:p>
            <a:r>
              <a:rPr lang="en-US" sz="2800" b="1" dirty="0" smtClean="0"/>
              <a:t>The Summary</a:t>
            </a:r>
            <a:endParaRPr lang="en-US" sz="2800" b="1" dirty="0"/>
          </a:p>
        </p:txBody>
      </p:sp>
      <p:sp>
        <p:nvSpPr>
          <p:cNvPr id="232451" name="Rectangle 3"/>
          <p:cNvSpPr>
            <a:spLocks noGrp="1" noChangeArrowheads="1"/>
          </p:cNvSpPr>
          <p:nvPr>
            <p:ph type="body" sz="half" idx="1"/>
          </p:nvPr>
        </p:nvSpPr>
        <p:spPr>
          <a:xfrm>
            <a:off x="381000" y="685800"/>
            <a:ext cx="7848600" cy="5486400"/>
          </a:xfrm>
        </p:spPr>
        <p:txBody>
          <a:bodyPr/>
          <a:lstStyle/>
          <a:p>
            <a:pPr>
              <a:lnSpc>
                <a:spcPct val="80000"/>
              </a:lnSpc>
            </a:pPr>
            <a:r>
              <a:rPr lang="en-US" sz="1800" dirty="0" smtClean="0"/>
              <a:t>We think the commissioning of the upgraded LLRF during the start-up of RHIC Run 10 has gone remarkably well.</a:t>
            </a:r>
          </a:p>
          <a:p>
            <a:pPr>
              <a:lnSpc>
                <a:spcPct val="80000"/>
              </a:lnSpc>
            </a:pPr>
            <a:endParaRPr lang="en-US" sz="1800" dirty="0"/>
          </a:p>
          <a:p>
            <a:pPr>
              <a:lnSpc>
                <a:spcPct val="80000"/>
              </a:lnSpc>
            </a:pPr>
            <a:r>
              <a:rPr lang="en-US" sz="1800" dirty="0" smtClean="0"/>
              <a:t>The vast majority of the necessary functionality has worked on the first attempt</a:t>
            </a:r>
            <a:r>
              <a:rPr lang="en-US" sz="1800" dirty="0" smtClean="0"/>
              <a:t>.</a:t>
            </a:r>
          </a:p>
          <a:p>
            <a:pPr lvl="1">
              <a:lnSpc>
                <a:spcPct val="80000"/>
              </a:lnSpc>
            </a:pPr>
            <a:r>
              <a:rPr lang="en-US" sz="1400" dirty="0" smtClean="0"/>
              <a:t>See the “Results” slide.</a:t>
            </a:r>
            <a:endParaRPr lang="en-US" sz="1400" dirty="0" smtClean="0"/>
          </a:p>
          <a:p>
            <a:pPr>
              <a:lnSpc>
                <a:spcPct val="80000"/>
              </a:lnSpc>
            </a:pPr>
            <a:endParaRPr lang="en-US" sz="1800" dirty="0"/>
          </a:p>
          <a:p>
            <a:pPr>
              <a:lnSpc>
                <a:spcPct val="80000"/>
              </a:lnSpc>
            </a:pPr>
            <a:r>
              <a:rPr lang="en-US" sz="1800" dirty="0" smtClean="0"/>
              <a:t>The system certainly </a:t>
            </a:r>
            <a:r>
              <a:rPr lang="en-US" sz="1800" dirty="0" smtClean="0"/>
              <a:t>has its </a:t>
            </a:r>
            <a:r>
              <a:rPr lang="en-US" sz="1800" dirty="0" smtClean="0"/>
              <a:t>share of bugs, </a:t>
            </a:r>
            <a:r>
              <a:rPr lang="en-US" sz="1800" dirty="0" err="1" smtClean="0"/>
              <a:t>idiosychracies</a:t>
            </a:r>
            <a:r>
              <a:rPr lang="en-US" sz="1800" dirty="0" smtClean="0"/>
              <a:t>, etc., but what hasn’t worked </a:t>
            </a:r>
            <a:r>
              <a:rPr lang="en-US" sz="1800" dirty="0" smtClean="0"/>
              <a:t>or only </a:t>
            </a:r>
            <a:r>
              <a:rPr lang="en-US" sz="1800" dirty="0" err="1" smtClean="0"/>
              <a:t>sorta</a:t>
            </a:r>
            <a:r>
              <a:rPr lang="en-US" sz="1800" dirty="0" smtClean="0"/>
              <a:t> works </a:t>
            </a:r>
            <a:r>
              <a:rPr lang="en-US" sz="1800" dirty="0" smtClean="0"/>
              <a:t>hasn’t </a:t>
            </a:r>
            <a:r>
              <a:rPr lang="en-US" sz="1800" dirty="0" smtClean="0"/>
              <a:t>proven to be a show stopper.</a:t>
            </a:r>
          </a:p>
          <a:p>
            <a:pPr lvl="1">
              <a:lnSpc>
                <a:spcPct val="80000"/>
              </a:lnSpc>
            </a:pPr>
            <a:r>
              <a:rPr lang="en-US" sz="1600" dirty="0" smtClean="0"/>
              <a:t>Work </a:t>
            </a:r>
            <a:r>
              <a:rPr lang="en-US" sz="1600" dirty="0" err="1" smtClean="0"/>
              <a:t>arounds</a:t>
            </a:r>
            <a:r>
              <a:rPr lang="en-US" sz="1600" dirty="0" smtClean="0"/>
              <a:t> and </a:t>
            </a:r>
            <a:r>
              <a:rPr lang="en-US" sz="1600" dirty="0" smtClean="0"/>
              <a:t>fixes </a:t>
            </a:r>
            <a:r>
              <a:rPr lang="en-US" sz="1600" dirty="0" smtClean="0"/>
              <a:t>for our known issues.</a:t>
            </a:r>
          </a:p>
          <a:p>
            <a:pPr lvl="1">
              <a:lnSpc>
                <a:spcPct val="80000"/>
              </a:lnSpc>
            </a:pPr>
            <a:r>
              <a:rPr lang="en-US" sz="1600" dirty="0" smtClean="0"/>
              <a:t>System is demonstrating its flexibility</a:t>
            </a:r>
            <a:r>
              <a:rPr lang="en-US" sz="1600" dirty="0" smtClean="0"/>
              <a:t>.</a:t>
            </a:r>
          </a:p>
          <a:p>
            <a:pPr lvl="2">
              <a:lnSpc>
                <a:spcPct val="80000"/>
              </a:lnSpc>
            </a:pPr>
            <a:r>
              <a:rPr lang="en-US" sz="1200" dirty="0" smtClean="0"/>
              <a:t>Recall the Update Link Master situation on the “New System Benefits” slide.</a:t>
            </a:r>
            <a:endParaRPr lang="en-US" sz="1200" dirty="0" smtClean="0"/>
          </a:p>
          <a:p>
            <a:pPr lvl="1">
              <a:lnSpc>
                <a:spcPct val="80000"/>
              </a:lnSpc>
            </a:pPr>
            <a:endParaRPr lang="en-US" sz="1600" dirty="0"/>
          </a:p>
          <a:p>
            <a:pPr>
              <a:lnSpc>
                <a:spcPct val="80000"/>
              </a:lnSpc>
            </a:pPr>
            <a:r>
              <a:rPr lang="en-US" sz="1800" dirty="0" smtClean="0"/>
              <a:t>System development is on-going.  We expect to continue to make changes to improve the system during the course of the run</a:t>
            </a:r>
            <a:r>
              <a:rPr lang="en-US" sz="1800" dirty="0" smtClean="0"/>
              <a:t>.</a:t>
            </a:r>
          </a:p>
          <a:p>
            <a:pPr>
              <a:lnSpc>
                <a:spcPct val="80000"/>
              </a:lnSpc>
            </a:pPr>
            <a:endParaRPr lang="en-US" sz="1800" dirty="0" smtClean="0"/>
          </a:p>
          <a:p>
            <a:pPr>
              <a:lnSpc>
                <a:spcPct val="80000"/>
              </a:lnSpc>
            </a:pPr>
            <a:r>
              <a:rPr lang="en-US" sz="1800" dirty="0" smtClean="0"/>
              <a:t>Moving forward, we expect to begin realizing the full potential of the platform:  more RHIC development (LLRF, HLRF, Spin Flipper, ?), EBIS, ERL, AGS, Booster …</a:t>
            </a:r>
            <a:endParaRPr lang="en-US" sz="1800" dirty="0" smtClean="0"/>
          </a:p>
          <a:p>
            <a:pPr>
              <a:lnSpc>
                <a:spcPct val="80000"/>
              </a:lnSpc>
            </a:pPr>
            <a:endParaRPr lang="en-US" sz="1800" dirty="0"/>
          </a:p>
          <a:p>
            <a:pPr lvl="1">
              <a:lnSpc>
                <a:spcPct val="80000"/>
              </a:lnSpc>
            </a:pPr>
            <a:endParaRPr lang="en-US" sz="1600" dirty="0"/>
          </a:p>
          <a:p>
            <a:pPr>
              <a:lnSpc>
                <a:spcPct val="80000"/>
              </a:lnSpc>
            </a:pPr>
            <a:endParaRPr lang="en-US" sz="2000" dirty="0" smtClean="0"/>
          </a:p>
          <a:p>
            <a:pPr lvl="1">
              <a:lnSpc>
                <a:spcPct val="80000"/>
              </a:lnSpc>
              <a:buNone/>
            </a:pPr>
            <a:r>
              <a:rPr lang="en-US" sz="400" dirty="0" smtClean="0"/>
              <a:t/>
            </a:r>
            <a:br>
              <a:rPr lang="en-US" sz="400" dirty="0" smtClean="0"/>
            </a:br>
            <a:endParaRPr lang="en-US" sz="400" dirty="0" smtClean="0"/>
          </a:p>
          <a:p>
            <a:pPr lvl="2">
              <a:lnSpc>
                <a:spcPct val="80000"/>
              </a:lnSpc>
            </a:pPr>
            <a:endParaRPr lang="en-US" sz="800" dirty="0"/>
          </a:p>
          <a:p>
            <a:pPr>
              <a:lnSpc>
                <a:spcPct val="80000"/>
              </a:lnSpc>
            </a:pPr>
            <a:endParaRPr lang="en-US" sz="1600" dirty="0"/>
          </a:p>
          <a:p>
            <a:pPr lvl="1">
              <a:lnSpc>
                <a:spcPct val="80000"/>
              </a:lnSpc>
            </a:pPr>
            <a:endParaRPr lang="en-US" sz="1200" dirty="0"/>
          </a:p>
        </p:txBody>
      </p:sp>
      <p:sp>
        <p:nvSpPr>
          <p:cNvPr id="7"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
        <p:nvSpPr>
          <p:cNvPr id="6" name="Rectangle 3"/>
          <p:cNvSpPr txBox="1">
            <a:spLocks noChangeArrowheads="1"/>
          </p:cNvSpPr>
          <p:nvPr/>
        </p:nvSpPr>
        <p:spPr bwMode="auto">
          <a:xfrm>
            <a:off x="2057400" y="5638800"/>
            <a:ext cx="62484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dirty="0" smtClean="0"/>
              <a:t>We appreciate the amount of machine development time allocated to us to get this commissioning effort done.  I’m sure we’ll come asking for more.</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Tx/>
              <a:buSzTx/>
              <a:tabLst/>
              <a:defRPr/>
            </a:pPr>
            <a:endParaRPr kumimoji="0" lang="en-US" sz="1800" b="0" i="0" u="none" strike="noStrike" kern="0" cap="none" spc="0" normalizeH="0" baseline="0" noProof="0" dirty="0" smtClean="0">
              <a:ln>
                <a:noFill/>
              </a:ln>
              <a:solidFill>
                <a:schemeClr val="bg1"/>
              </a:solidFill>
              <a:effectLst/>
              <a:uLnTx/>
              <a:uFillTx/>
              <a:latin typeface="+mn-lt"/>
              <a:ea typeface="+mn-ea"/>
              <a:cs typeface="+mn-cs"/>
            </a:endParaRPr>
          </a:p>
          <a:p>
            <a:pPr marL="742950" marR="0" lvl="1" indent="-285750" algn="l" defTabSz="914400" rtl="0" eaLnBrk="1" fontAlgn="base" latinLnBrk="0" hangingPunct="1">
              <a:lnSpc>
                <a:spcPct val="8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bg1"/>
              </a:solidFill>
              <a:effectLst/>
              <a:uLnTx/>
              <a:uFillTx/>
              <a:latin typeface="+mn-lt"/>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bg1"/>
              </a:solidFill>
              <a:effectLst/>
              <a:uLnTx/>
              <a:uFillTx/>
              <a:latin typeface="+mn-lt"/>
              <a:ea typeface="+mn-ea"/>
              <a:cs typeface="+mn-cs"/>
            </a:endParaRPr>
          </a:p>
          <a:p>
            <a:pPr marL="742950" marR="0" lvl="1" indent="-285750" algn="l" defTabSz="914400" rtl="0" eaLnBrk="1" fontAlgn="base" latinLnBrk="0" hangingPunct="1">
              <a:lnSpc>
                <a:spcPct val="80000"/>
              </a:lnSpc>
              <a:spcBef>
                <a:spcPct val="20000"/>
              </a:spcBef>
              <a:spcAft>
                <a:spcPct val="0"/>
              </a:spcAft>
              <a:buClrTx/>
              <a:buSzTx/>
              <a:buFontTx/>
              <a:buNone/>
              <a:tabLst/>
              <a:defRPr/>
            </a:pPr>
            <a:r>
              <a:rPr kumimoji="0" lang="en-US" sz="400" b="0" i="0" u="none" strike="noStrike" kern="0" cap="none" spc="0" normalizeH="0" baseline="0" noProof="0" dirty="0" smtClean="0">
                <a:ln>
                  <a:noFill/>
                </a:ln>
                <a:solidFill>
                  <a:schemeClr val="bg1"/>
                </a:solidFill>
                <a:effectLst/>
                <a:uLnTx/>
                <a:uFillTx/>
                <a:latin typeface="+mn-lt"/>
              </a:rPr>
              <a:t/>
            </a:r>
            <a:br>
              <a:rPr kumimoji="0" lang="en-US" sz="400" b="0" i="0" u="none" strike="noStrike" kern="0" cap="none" spc="0" normalizeH="0" baseline="0" noProof="0" dirty="0" smtClean="0">
                <a:ln>
                  <a:noFill/>
                </a:ln>
                <a:solidFill>
                  <a:schemeClr val="bg1"/>
                </a:solidFill>
                <a:effectLst/>
                <a:uLnTx/>
                <a:uFillTx/>
                <a:latin typeface="+mn-lt"/>
              </a:rPr>
            </a:br>
            <a:endParaRPr kumimoji="0" lang="en-US" sz="400" b="0" i="0" u="none" strike="noStrike" kern="0" cap="none" spc="0" normalizeH="0" baseline="0" noProof="0" dirty="0" smtClean="0">
              <a:ln>
                <a:noFill/>
              </a:ln>
              <a:solidFill>
                <a:schemeClr val="bg1"/>
              </a:solidFill>
              <a:effectLst/>
              <a:uLnTx/>
              <a:uFillTx/>
              <a:latin typeface="+mn-lt"/>
            </a:endParaRPr>
          </a:p>
          <a:p>
            <a:pPr marL="1143000" marR="0" lvl="2" indent="-228600" algn="l" defTabSz="914400" rtl="0" eaLnBrk="1" fontAlgn="base" latinLnBrk="0" hangingPunct="1">
              <a:lnSpc>
                <a:spcPct val="80000"/>
              </a:lnSpc>
              <a:spcBef>
                <a:spcPct val="20000"/>
              </a:spcBef>
              <a:spcAft>
                <a:spcPct val="0"/>
              </a:spcAft>
              <a:buClrTx/>
              <a:buSzTx/>
              <a:buFontTx/>
              <a:buChar char="•"/>
              <a:tabLst/>
              <a:defRPr/>
            </a:pPr>
            <a:endParaRPr kumimoji="0" lang="en-US" sz="800" b="0" i="0" u="none" strike="noStrike" kern="0" cap="none" spc="0" normalizeH="0" baseline="0" noProof="0" dirty="0" smtClean="0">
              <a:ln>
                <a:noFill/>
              </a:ln>
              <a:solidFill>
                <a:schemeClr val="bg1"/>
              </a:solidFill>
              <a:effectLst/>
              <a:uLnTx/>
              <a:uFillTx/>
              <a:latin typeface="+mn-lt"/>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bg1"/>
              </a:solidFill>
              <a:effectLst/>
              <a:uLnTx/>
              <a:uFillTx/>
              <a:latin typeface="+mn-lt"/>
              <a:ea typeface="+mn-ea"/>
              <a:cs typeface="+mn-cs"/>
            </a:endParaRPr>
          </a:p>
          <a:p>
            <a:pPr marL="742950" marR="0" lvl="1" indent="-285750" algn="l" defTabSz="914400" rtl="0" eaLnBrk="1" fontAlgn="base" latinLnBrk="0" hangingPunct="1">
              <a:lnSpc>
                <a:spcPct val="80000"/>
              </a:lnSpc>
              <a:spcBef>
                <a:spcPct val="20000"/>
              </a:spcBef>
              <a:spcAft>
                <a:spcPct val="0"/>
              </a:spcAft>
              <a:buClrTx/>
              <a:buSzTx/>
              <a:buFontTx/>
              <a:buChar char="–"/>
              <a:tabLst/>
              <a:defRPr/>
            </a:pPr>
            <a:endParaRPr kumimoji="0" lang="en-US" sz="1200" b="0" i="0" u="none" strike="noStrike" kern="0" cap="none" spc="0" normalizeH="0" baseline="0" noProof="0" dirty="0">
              <a:ln>
                <a:noFill/>
              </a:ln>
              <a:solidFill>
                <a:schemeClr val="bg1"/>
              </a:solidFill>
              <a:effectLst/>
              <a:uLnTx/>
              <a:uFillTx/>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685800" y="152400"/>
            <a:ext cx="6870700" cy="457200"/>
          </a:xfrm>
        </p:spPr>
        <p:txBody>
          <a:bodyPr/>
          <a:lstStyle/>
          <a:p>
            <a:r>
              <a:rPr lang="en-US" sz="2800" b="1" dirty="0" smtClean="0"/>
              <a:t>Thanks …</a:t>
            </a:r>
            <a:endParaRPr lang="en-US" sz="2800" b="1" dirty="0"/>
          </a:p>
        </p:txBody>
      </p:sp>
      <p:sp>
        <p:nvSpPr>
          <p:cNvPr id="7"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
        <p:nvSpPr>
          <p:cNvPr id="5" name="TextBox 4"/>
          <p:cNvSpPr txBox="1"/>
          <p:nvPr/>
        </p:nvSpPr>
        <p:spPr>
          <a:xfrm>
            <a:off x="609600" y="609600"/>
            <a:ext cx="7620000" cy="5355312"/>
          </a:xfrm>
          <a:prstGeom prst="rect">
            <a:avLst/>
          </a:prstGeom>
          <a:noFill/>
        </p:spPr>
        <p:txBody>
          <a:bodyPr wrap="square" rtlCol="0">
            <a:spAutoFit/>
          </a:bodyPr>
          <a:lstStyle/>
          <a:p>
            <a:r>
              <a:rPr lang="en-US" dirty="0" smtClean="0"/>
              <a:t>MCR and AP have been extremely cooperative throughout the commissioning effort.</a:t>
            </a:r>
          </a:p>
          <a:p>
            <a:endParaRPr lang="en-US" dirty="0"/>
          </a:p>
          <a:p>
            <a:r>
              <a:rPr lang="en-US" dirty="0" smtClean="0"/>
              <a:t>Extra thanks to </a:t>
            </a:r>
            <a:r>
              <a:rPr lang="en-US" dirty="0" smtClean="0"/>
              <a:t>V. Schoefer </a:t>
            </a:r>
            <a:r>
              <a:rPr lang="en-US" dirty="0" smtClean="0"/>
              <a:t>and </a:t>
            </a:r>
            <a:r>
              <a:rPr lang="en-US" dirty="0" smtClean="0"/>
              <a:t>G. Marr </a:t>
            </a:r>
            <a:r>
              <a:rPr lang="en-US" dirty="0" smtClean="0"/>
              <a:t>for their efforts and close cooperation.</a:t>
            </a:r>
          </a:p>
          <a:p>
            <a:endParaRPr lang="en-US" dirty="0" smtClean="0"/>
          </a:p>
          <a:p>
            <a:r>
              <a:rPr lang="en-US" dirty="0" smtClean="0"/>
              <a:t>L. Hoff and K. Unger for </a:t>
            </a:r>
            <a:r>
              <a:rPr lang="en-US" dirty="0" smtClean="0"/>
              <a:t>all the FEC development support.</a:t>
            </a:r>
          </a:p>
          <a:p>
            <a:endParaRPr lang="en-US" dirty="0"/>
          </a:p>
          <a:p>
            <a:r>
              <a:rPr lang="en-US" dirty="0" smtClean="0"/>
              <a:t>J. Butler for </a:t>
            </a:r>
            <a:r>
              <a:rPr lang="en-US" dirty="0" smtClean="0"/>
              <a:t>constant all hours support in 1004a.</a:t>
            </a:r>
          </a:p>
          <a:p>
            <a:endParaRPr lang="en-US" dirty="0"/>
          </a:p>
          <a:p>
            <a:r>
              <a:rPr lang="en-US" dirty="0" smtClean="0"/>
              <a:t>J.M. Brennan </a:t>
            </a:r>
            <a:r>
              <a:rPr lang="en-US" dirty="0" smtClean="0"/>
              <a:t>and </a:t>
            </a:r>
            <a:r>
              <a:rPr lang="en-US" dirty="0" smtClean="0"/>
              <a:t>M. Blaskiewicz </a:t>
            </a:r>
            <a:r>
              <a:rPr lang="en-US" dirty="0" smtClean="0"/>
              <a:t>for </a:t>
            </a:r>
            <a:r>
              <a:rPr lang="en-US" dirty="0" smtClean="0"/>
              <a:t>always having the </a:t>
            </a:r>
            <a:r>
              <a:rPr lang="en-US" dirty="0" smtClean="0"/>
              <a:t>answers</a:t>
            </a:r>
            <a:r>
              <a:rPr lang="en-US" dirty="0" smtClean="0"/>
              <a:t>.</a:t>
            </a:r>
          </a:p>
          <a:p>
            <a:endParaRPr lang="en-US" dirty="0" smtClean="0"/>
          </a:p>
          <a:p>
            <a:r>
              <a:rPr lang="en-US" dirty="0" smtClean="0"/>
              <a:t>C-AD Management for providing the resources we needed to get this done.</a:t>
            </a:r>
            <a:endParaRPr lang="en-US" dirty="0" smtClean="0"/>
          </a:p>
          <a:p>
            <a:endParaRPr lang="en-US" dirty="0"/>
          </a:p>
          <a:p>
            <a:r>
              <a:rPr lang="en-US" dirty="0" smtClean="0"/>
              <a:t>Last but not least, a very sincere thank you to the boss, Alex Zaltsman, who provided unflinching support for this effort </a:t>
            </a:r>
            <a:r>
              <a:rPr lang="en-US" dirty="0" smtClean="0"/>
              <a:t>from its inception.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152400"/>
            <a:ext cx="7556500" cy="457200"/>
          </a:xfrm>
        </p:spPr>
        <p:txBody>
          <a:bodyPr/>
          <a:lstStyle/>
          <a:p>
            <a:r>
              <a:rPr lang="en-US" sz="2800" b="1"/>
              <a:t>Appendix A:  “Controllers” ???</a:t>
            </a:r>
          </a:p>
        </p:txBody>
      </p:sp>
      <p:sp>
        <p:nvSpPr>
          <p:cNvPr id="235523" name="Rectangle 3"/>
          <p:cNvSpPr>
            <a:spLocks noGrp="1" noChangeArrowheads="1"/>
          </p:cNvSpPr>
          <p:nvPr>
            <p:ph type="body" sz="half" idx="1"/>
          </p:nvPr>
        </p:nvSpPr>
        <p:spPr>
          <a:xfrm>
            <a:off x="381000" y="685800"/>
            <a:ext cx="7848600" cy="5105400"/>
          </a:xfrm>
        </p:spPr>
        <p:txBody>
          <a:bodyPr/>
          <a:lstStyle/>
          <a:p>
            <a:pPr>
              <a:lnSpc>
                <a:spcPct val="80000"/>
              </a:lnSpc>
            </a:pPr>
            <a:r>
              <a:rPr lang="en-US" sz="1600" dirty="0"/>
              <a:t>Primary LLRF Hardware Development Effort:  The LLRF Controller</a:t>
            </a:r>
          </a:p>
          <a:p>
            <a:pPr>
              <a:lnSpc>
                <a:spcPct val="80000"/>
              </a:lnSpc>
            </a:pPr>
            <a:endParaRPr lang="en-US" sz="900" dirty="0"/>
          </a:p>
          <a:p>
            <a:pPr>
              <a:lnSpc>
                <a:spcPct val="80000"/>
              </a:lnSpc>
            </a:pPr>
            <a:r>
              <a:rPr lang="en-US" sz="1600" dirty="0"/>
              <a:t>A Controller is a </a:t>
            </a:r>
            <a:r>
              <a:rPr lang="en-US" sz="1600" dirty="0" smtClean="0"/>
              <a:t>configurable, universal digital signal processing </a:t>
            </a:r>
            <a:r>
              <a:rPr lang="en-US" sz="1600" dirty="0"/>
              <a:t>platform, the basic building block from which a complete LLRF system is built.</a:t>
            </a:r>
          </a:p>
          <a:p>
            <a:pPr lvl="1">
              <a:lnSpc>
                <a:spcPct val="80000"/>
              </a:lnSpc>
            </a:pPr>
            <a:r>
              <a:rPr lang="en-US" sz="1400" dirty="0"/>
              <a:t>“System Controller”: Frequency program, beam control loops, </a:t>
            </a:r>
            <a:r>
              <a:rPr lang="en-US" sz="1400" dirty="0" err="1"/>
              <a:t>synchro</a:t>
            </a:r>
            <a:r>
              <a:rPr lang="en-US" sz="1400" dirty="0"/>
              <a:t> loops, damping, adaptive loops (cycle to cycle feedback), etc.</a:t>
            </a:r>
          </a:p>
          <a:p>
            <a:pPr lvl="1">
              <a:lnSpc>
                <a:spcPct val="80000"/>
              </a:lnSpc>
            </a:pPr>
            <a:r>
              <a:rPr lang="en-US" sz="1400" dirty="0"/>
              <a:t>“Cavity Controller”:  Individual cavity amplitude, phase, tuning, control of other HLRF parameters.</a:t>
            </a:r>
          </a:p>
          <a:p>
            <a:pPr>
              <a:lnSpc>
                <a:spcPct val="80000"/>
              </a:lnSpc>
            </a:pPr>
            <a:endParaRPr lang="en-US" sz="1400" dirty="0"/>
          </a:p>
          <a:p>
            <a:pPr>
              <a:lnSpc>
                <a:spcPct val="80000"/>
              </a:lnSpc>
            </a:pPr>
            <a:r>
              <a:rPr lang="en-US" sz="1600" dirty="0"/>
              <a:t>A Controller is configured as needed from two major components:</a:t>
            </a:r>
          </a:p>
          <a:p>
            <a:pPr lvl="1">
              <a:lnSpc>
                <a:spcPct val="80000"/>
              </a:lnSpc>
            </a:pPr>
            <a:r>
              <a:rPr lang="en-US" sz="1200" dirty="0"/>
              <a:t> </a:t>
            </a:r>
            <a:r>
              <a:rPr lang="en-US" sz="1400" dirty="0"/>
              <a:t>“Controller” = “Carrier Board” + N “Daughter Cards”</a:t>
            </a:r>
          </a:p>
          <a:p>
            <a:pPr lvl="1">
              <a:lnSpc>
                <a:spcPct val="80000"/>
              </a:lnSpc>
            </a:pPr>
            <a:r>
              <a:rPr lang="en-US" sz="1400" dirty="0"/>
              <a:t>Both the Carrier and Daughter designs </a:t>
            </a:r>
            <a:r>
              <a:rPr lang="en-US" sz="1400" dirty="0" smtClean="0"/>
              <a:t>are based </a:t>
            </a:r>
            <a:r>
              <a:rPr lang="en-US" sz="1400" dirty="0"/>
              <a:t>on a common, powerful FPGA family, Xilinx Virtex-5.</a:t>
            </a:r>
          </a:p>
          <a:p>
            <a:pPr lvl="1">
              <a:lnSpc>
                <a:spcPct val="80000"/>
              </a:lnSpc>
            </a:pPr>
            <a:r>
              <a:rPr lang="en-US" sz="1400" dirty="0"/>
              <a:t>Carrier Board</a:t>
            </a:r>
          </a:p>
          <a:p>
            <a:pPr lvl="2">
              <a:lnSpc>
                <a:spcPct val="80000"/>
              </a:lnSpc>
            </a:pPr>
            <a:r>
              <a:rPr lang="en-US" sz="1400" dirty="0"/>
              <a:t>Stand alone control system interface.  The C-AD Control System sees it as a standard FEC.  Compatible with all Controls system infrastructure.</a:t>
            </a:r>
          </a:p>
          <a:p>
            <a:pPr lvl="2">
              <a:lnSpc>
                <a:spcPct val="80000"/>
              </a:lnSpc>
            </a:pPr>
            <a:r>
              <a:rPr lang="en-US" sz="1400" dirty="0"/>
              <a:t>Daughter host platform, system power source, system status monitor, communication hub, data acquisition engine, update and controls link receiver.</a:t>
            </a:r>
          </a:p>
          <a:p>
            <a:pPr lvl="1">
              <a:lnSpc>
                <a:spcPct val="80000"/>
              </a:lnSpc>
            </a:pPr>
            <a:r>
              <a:rPr lang="en-US" sz="1400" dirty="0"/>
              <a:t>Daughter Cards</a:t>
            </a:r>
          </a:p>
          <a:p>
            <a:pPr lvl="2">
              <a:lnSpc>
                <a:spcPct val="80000"/>
              </a:lnSpc>
            </a:pPr>
            <a:r>
              <a:rPr lang="en-US" sz="1400" dirty="0"/>
              <a:t>Provide system specific functionality via data converters and processing horsepower.</a:t>
            </a:r>
          </a:p>
          <a:p>
            <a:pPr lvl="2">
              <a:lnSpc>
                <a:spcPct val="80000"/>
              </a:lnSpc>
            </a:pPr>
            <a:r>
              <a:rPr lang="en-US" sz="1400" dirty="0"/>
              <a:t>All daughter modules reuse a common “back end” digital architecture providing the carrier interface and support for all standard daughter features (e.g. DDR2 SO-DIMM, FLASH, Power Converters …)</a:t>
            </a:r>
          </a:p>
          <a:p>
            <a:pPr lvl="2">
              <a:lnSpc>
                <a:spcPct val="80000"/>
              </a:lnSpc>
            </a:pPr>
            <a:r>
              <a:rPr lang="en-US" sz="1400" dirty="0"/>
              <a:t>ADC, DAC, FPGA, DSP ...</a:t>
            </a:r>
          </a:p>
          <a:p>
            <a:pPr>
              <a:lnSpc>
                <a:spcPct val="80000"/>
              </a:lnSpc>
            </a:pPr>
            <a:endParaRPr lang="en-US" sz="1600" dirty="0"/>
          </a:p>
        </p:txBody>
      </p:sp>
      <p:sp>
        <p:nvSpPr>
          <p:cNvPr id="6" name="Footer Placeholder 7"/>
          <p:cNvSpPr>
            <a:spLocks noGrp="1"/>
          </p:cNvSpPr>
          <p:nvPr>
            <p:ph type="ftr" sz="quarter" idx="12"/>
          </p:nvPr>
        </p:nvSpPr>
        <p:spPr>
          <a:xfrm>
            <a:off x="1219200" y="6553200"/>
            <a:ext cx="7924800" cy="457200"/>
          </a:xfrm>
        </p:spPr>
        <p:txBody>
          <a:bodyPr/>
          <a:lstStyle/>
          <a:p>
            <a:r>
              <a:rPr lang="en-US" dirty="0"/>
              <a:t>LLRF Upgrade </a:t>
            </a:r>
            <a:r>
              <a:rPr lang="en-US" dirty="0" smtClean="0"/>
              <a:t>Commissioning Results, Run 10 Start-Up, </a:t>
            </a:r>
            <a:r>
              <a:rPr lang="en-US" dirty="0" smtClean="0"/>
              <a:t>01/12/2010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1937</TotalTime>
  <Words>1335</Words>
  <Application>Microsoft PowerPoint</Application>
  <PresentationFormat>On-screen Show (4:3)</PresentationFormat>
  <Paragraphs>128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Crayons</vt:lpstr>
      <vt:lpstr>LLRF Upgrade Commissioning Results Run 10 Start-Up</vt:lpstr>
      <vt:lpstr>Refresher:  Goal of the LLRF Upgrade</vt:lpstr>
      <vt:lpstr>Results From Run 10 Start-Up</vt:lpstr>
      <vt:lpstr>What Replaces What?</vt:lpstr>
      <vt:lpstr>One Example of a New System Benefit</vt:lpstr>
      <vt:lpstr>Examples of New System Growing Pains</vt:lpstr>
      <vt:lpstr>The Summary</vt:lpstr>
      <vt:lpstr>Thanks …</vt:lpstr>
      <vt:lpstr>Appendix A:  “Controllers” ???</vt:lpstr>
    </vt:vector>
  </TitlesOfParts>
  <Company>Brookhaven National Laboratory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Bunch Merging for Au2007</dc:title>
  <dc:creator>C-A Department</dc:creator>
  <cp:lastModifiedBy>Smith, Kevin S</cp:lastModifiedBy>
  <cp:revision>388</cp:revision>
  <cp:lastPrinted>1601-01-01T00:00:00Z</cp:lastPrinted>
  <dcterms:created xsi:type="dcterms:W3CDTF">2007-03-19T01:29:03Z</dcterms:created>
  <dcterms:modified xsi:type="dcterms:W3CDTF">2010-01-12T17:20:49Z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