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5702965868636448E-2"/>
          <c:y val="0.15915129669840092"/>
          <c:w val="0.80607197309885481"/>
          <c:h val="0.7785150930163427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NORMAL!$BG$703:$BK$703</c:f>
              <c:strCache>
                <c:ptCount val="5"/>
                <c:pt idx="0">
                  <c:v>FY10-week 09:</c:v>
                </c:pt>
                <c:pt idx="1">
                  <c:v>FY10-week 10:</c:v>
                </c:pt>
                <c:pt idx="2">
                  <c:v>FY10-week 11:</c:v>
                </c:pt>
                <c:pt idx="3">
                  <c:v>FY10-week 12:</c:v>
                </c:pt>
                <c:pt idx="4">
                  <c:v>FY10-week 13: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NORMAL!$BG$705:$BK$705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NORMAL!$BG$712:$BK$712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dLbl>
              <c:idx val="4"/>
              <c:layout/>
              <c:showVal val="1"/>
            </c:dLbl>
            <c:delete val="1"/>
          </c:dLbls>
          <c:val>
            <c:numRef>
              <c:f>NORMAL!$BG$707:$BK$707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</c:v>
                </c:pt>
                <c:pt idx="4">
                  <c:v>12.5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27.5</c:v>
                </c:pt>
                <c:pt idx="1">
                  <c:v>63.83</c:v>
                </c:pt>
                <c:pt idx="2">
                  <c:v>103.39999999999999</c:v>
                </c:pt>
                <c:pt idx="3">
                  <c:v>87.27</c:v>
                </c:pt>
                <c:pt idx="4">
                  <c:v>101.82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delete val="1"/>
            </c:dLbl>
            <c:dLbl>
              <c:idx val="4"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  <c:showVal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0</c:v>
                </c:pt>
                <c:pt idx="1">
                  <c:v>53.77</c:v>
                </c:pt>
                <c:pt idx="2">
                  <c:v>32.200000000000003</c:v>
                </c:pt>
                <c:pt idx="3">
                  <c:v>14.7</c:v>
                </c:pt>
                <c:pt idx="4">
                  <c:v>1.58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val>
            <c:numRef>
              <c:f>NORMAL!$BG$711:$BK$711</c:f>
              <c:numCache>
                <c:formatCode>0</c:formatCode>
                <c:ptCount val="5"/>
                <c:pt idx="0">
                  <c:v>140.5</c:v>
                </c:pt>
                <c:pt idx="1">
                  <c:v>9.629999999999999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layout/>
              <c:showVal val="1"/>
            </c:dLbl>
            <c:delete val="1"/>
          </c:dLbls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17.05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0</c:v>
                </c:pt>
                <c:pt idx="1">
                  <c:v>39.770000000000003</c:v>
                </c:pt>
                <c:pt idx="2">
                  <c:v>33.400000000000006</c:v>
                </c:pt>
                <c:pt idx="3">
                  <c:v>48.81</c:v>
                </c:pt>
                <c:pt idx="4">
                  <c:v>52.100000000000009</c:v>
                </c:pt>
              </c:numCache>
            </c:numRef>
          </c:val>
        </c:ser>
        <c:overlap val="100"/>
        <c:axId val="81135872"/>
        <c:axId val="81171200"/>
      </c:barChart>
      <c:catAx>
        <c:axId val="8113587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71200"/>
        <c:crosses val="autoZero"/>
        <c:lblAlgn val="ctr"/>
        <c:lblOffset val="100"/>
        <c:tickLblSkip val="1"/>
        <c:tickMarkSkip val="1"/>
      </c:catAx>
      <c:valAx>
        <c:axId val="8117120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2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3587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3658579187769263E-2"/>
          <c:y val="0.15915129669840078"/>
          <c:w val="0.80325110440530478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NORMAL!$G$703:$J$703</c:f>
              <c:strCache>
                <c:ptCount val="4"/>
                <c:pt idx="0">
                  <c:v>FY10-week 14:</c:v>
                </c:pt>
                <c:pt idx="1">
                  <c:v>FY10-week 15:</c:v>
                </c:pt>
                <c:pt idx="2">
                  <c:v>FY10-week 16:</c:v>
                </c:pt>
                <c:pt idx="3">
                  <c:v>FY10-week 17: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44.480000000000004</c:v>
                </c:pt>
                <c:pt idx="1">
                  <c:v>49.61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>
                <c:manualLayout>
                  <c:x val="5.6603773584905662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0</c:v>
                </c:pt>
                <c:pt idx="1">
                  <c:v>6.37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9.17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>
                <c:manualLayout>
                  <c:x val="5.6603773584905662E-2"/>
                  <c:y val="-8.418097982683467E-3"/>
                </c:manualLayout>
              </c:layout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val>
            <c:numRef>
              <c:f>NORMAL!$G$707:$J$707</c:f>
              <c:numCache>
                <c:formatCode>0</c:formatCode>
                <c:ptCount val="4"/>
                <c:pt idx="0">
                  <c:v>25</c:v>
                </c:pt>
                <c:pt idx="1">
                  <c:v>2.8299999999999992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NORMAL!$G$706:$J$706</c:f>
              <c:numCache>
                <c:formatCode>0</c:formatCode>
                <c:ptCount val="4"/>
                <c:pt idx="0">
                  <c:v>66.13</c:v>
                </c:pt>
                <c:pt idx="1">
                  <c:v>53.1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NORMAL!$G$708:$J$708</c:f>
              <c:numCache>
                <c:formatCode>0</c:formatCode>
                <c:ptCount val="4"/>
                <c:pt idx="0">
                  <c:v>0</c:v>
                </c:pt>
                <c:pt idx="1">
                  <c:v>6.17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NORMAL!$G$709:$J$709</c:f>
              <c:numCache>
                <c:formatCode>0</c:formatCode>
                <c:ptCount val="4"/>
                <c:pt idx="0">
                  <c:v>33.39</c:v>
                </c:pt>
                <c:pt idx="1">
                  <c:v>40.75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2196736"/>
        <c:axId val="82202624"/>
      </c:barChart>
      <c:catAx>
        <c:axId val="8219673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02624"/>
        <c:crosses val="autoZero"/>
        <c:lblAlgn val="ctr"/>
        <c:lblOffset val="100"/>
        <c:tickLblSkip val="1"/>
        <c:tickMarkSkip val="1"/>
      </c:catAx>
      <c:valAx>
        <c:axId val="82202624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5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9673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2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2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JANUARY 2010</a:t>
            </a:r>
          </a:p>
        </c:rich>
      </c:tx>
      <c:layout>
        <c:manualLayout>
          <c:xMode val="edge"/>
          <c:yMode val="edge"/>
          <c:x val="0.19577134844287661"/>
          <c:y val="2.5641025641025661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7749719015346501E-2"/>
          <c:y val="5.7014597851629184E-2"/>
          <c:w val="0.84039440395601783"/>
          <c:h val="0.79800768297069335"/>
        </c:manualLayout>
      </c:layout>
      <c:bar3DChart>
        <c:barDir val="col"/>
        <c:grouping val="standard"/>
        <c:ser>
          <c:idx val="0"/>
          <c:order val="0"/>
          <c:tx>
            <c:strRef>
              <c:f>NORMAL!$B$854</c:f>
              <c:strCache>
                <c:ptCount val="1"/>
                <c:pt idx="0">
                  <c:v>PS_booster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NORMAL!$B$855:$D$855</c:f>
              <c:numCache>
                <c:formatCode>General</c:formatCode>
                <c:ptCount val="3"/>
                <c:pt idx="0" formatCode="0.0">
                  <c:v>1.5</c:v>
                </c:pt>
              </c:numCache>
            </c:numRef>
          </c:val>
        </c:ser>
        <c:ser>
          <c:idx val="1"/>
          <c:order val="1"/>
          <c:tx>
            <c:strRef>
              <c:f>NORMAL!$D$858</c:f>
              <c:strCache>
                <c:ptCount val="1"/>
                <c:pt idx="0">
                  <c:v>Rf_Booster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NORMAL!$B$859:$D$859</c:f>
              <c:numCache>
                <c:formatCode>General</c:formatCode>
                <c:ptCount val="3"/>
                <c:pt idx="2" formatCode="0.0">
                  <c:v>2.6</c:v>
                </c:pt>
              </c:numCache>
            </c:numRef>
          </c:val>
        </c:ser>
        <c:ser>
          <c:idx val="2"/>
          <c:order val="2"/>
          <c:tx>
            <c:strRef>
              <c:f>NORMAL!$B$860</c:f>
              <c:strCache>
                <c:ptCount val="1"/>
                <c:pt idx="0">
                  <c:v>PPS_AGS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NORMAL!$B$861:$D$861</c:f>
              <c:numCache>
                <c:formatCode>General</c:formatCode>
                <c:ptCount val="3"/>
                <c:pt idx="0" formatCode="0.0">
                  <c:v>1.77</c:v>
                </c:pt>
                <c:pt idx="2" formatCode="0.0">
                  <c:v>2.52</c:v>
                </c:pt>
              </c:numCache>
            </c:numRef>
          </c:val>
        </c:ser>
        <c:ser>
          <c:idx val="3"/>
          <c:order val="3"/>
          <c:tx>
            <c:strRef>
              <c:f>NORMAL!$D$868</c:f>
              <c:strCache>
                <c:ptCount val="1"/>
                <c:pt idx="0">
                  <c:v>Injector_Perf</c:v>
                </c:pt>
              </c:strCache>
            </c:strRef>
          </c:tx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NORMAL!$B$869:$D$869</c:f>
              <c:numCache>
                <c:formatCode>General</c:formatCode>
                <c:ptCount val="3"/>
                <c:pt idx="2" formatCode="0.0">
                  <c:v>2</c:v>
                </c:pt>
              </c:numCache>
            </c:numRef>
          </c:val>
        </c:ser>
        <c:ser>
          <c:idx val="4"/>
          <c:order val="4"/>
          <c:tx>
            <c:strRef>
              <c:f>NORMAL!$B$866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NORMAL!$B$867:$D$867</c:f>
              <c:numCache>
                <c:formatCode>General</c:formatCode>
                <c:ptCount val="3"/>
                <c:pt idx="0" formatCode="0.0">
                  <c:v>4.3099999999999996</c:v>
                </c:pt>
                <c:pt idx="2" formatCode="0.0">
                  <c:v>3.2</c:v>
                </c:pt>
              </c:numCache>
            </c:numRef>
          </c:val>
        </c:ser>
        <c:ser>
          <c:idx val="5"/>
          <c:order val="5"/>
          <c:tx>
            <c:strRef>
              <c:f>NORMAL!$B$876</c:f>
              <c:strCache>
                <c:ptCount val="1"/>
                <c:pt idx="0">
                  <c:v>RHIC_ps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NORMAL!$B$877:$D$877</c:f>
              <c:numCache>
                <c:formatCode>General</c:formatCode>
                <c:ptCount val="3"/>
                <c:pt idx="0" formatCode="0.0">
                  <c:v>5.1499999999999995</c:v>
                </c:pt>
                <c:pt idx="2" formatCode="0.0">
                  <c:v>11.77</c:v>
                </c:pt>
              </c:numCache>
            </c:numRef>
          </c:val>
        </c:ser>
        <c:ser>
          <c:idx val="6"/>
          <c:order val="6"/>
          <c:tx>
            <c:strRef>
              <c:f>NORMAL!$B$878</c:f>
              <c:strCache>
                <c:ptCount val="1"/>
                <c:pt idx="0">
                  <c:v>RHIC_Rf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NORMAL!$B$879:$D$879</c:f>
              <c:numCache>
                <c:formatCode>General</c:formatCode>
                <c:ptCount val="3"/>
                <c:pt idx="0" formatCode="0.0">
                  <c:v>6.44</c:v>
                </c:pt>
                <c:pt idx="2" formatCode="0.0">
                  <c:v>8.92</c:v>
                </c:pt>
              </c:numCache>
            </c:numRef>
          </c:val>
        </c:ser>
        <c:ser>
          <c:idx val="7"/>
          <c:order val="7"/>
          <c:tx>
            <c:strRef>
              <c:f>NORMAL!$B$880</c:f>
              <c:strCache>
                <c:ptCount val="1"/>
                <c:pt idx="0">
                  <c:v>RHIC_Cryo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NORMAL!$B$881:$D$881</c:f>
              <c:numCache>
                <c:formatCode>General</c:formatCode>
                <c:ptCount val="3"/>
                <c:pt idx="0" formatCode="0.0">
                  <c:v>3.77</c:v>
                </c:pt>
                <c:pt idx="2" formatCode="0.0">
                  <c:v>3.23</c:v>
                </c:pt>
              </c:numCache>
            </c:numRef>
          </c:val>
        </c:ser>
        <c:ser>
          <c:idx val="8"/>
          <c:order val="8"/>
          <c:tx>
            <c:strRef>
              <c:f>NORMAL!$B$884</c:f>
              <c:strCache>
                <c:ptCount val="1"/>
                <c:pt idx="0">
                  <c:v>BLM_PermitPull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NORMAL!$B$885:$D$885</c:f>
              <c:numCache>
                <c:formatCode>General</c:formatCode>
                <c:ptCount val="3"/>
                <c:pt idx="0" formatCode="0.0">
                  <c:v>5.6599999999999993</c:v>
                </c:pt>
                <c:pt idx="2" formatCode="0.0">
                  <c:v>3.4099999999999997</c:v>
                </c:pt>
              </c:numCache>
            </c:numRef>
          </c:val>
        </c:ser>
        <c:ser>
          <c:idx val="9"/>
          <c:order val="9"/>
          <c:tx>
            <c:strRef>
              <c:f>NORMAL!$B$886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NORMAL!$B$887:$D$887</c:f>
              <c:numCache>
                <c:formatCode>General</c:formatCode>
                <c:ptCount val="3"/>
                <c:pt idx="0" formatCode="0.0">
                  <c:v>1.25</c:v>
                </c:pt>
              </c:numCache>
            </c:numRef>
          </c:val>
        </c:ser>
        <c:ser>
          <c:idx val="10"/>
          <c:order val="10"/>
          <c:tx>
            <c:strRef>
              <c:f>NORMAL!$B$888</c:f>
              <c:strCache>
                <c:ptCount val="1"/>
                <c:pt idx="0">
                  <c:v>QuenchDetect</c:v>
                </c:pt>
              </c:strCache>
            </c:strRef>
          </c:tx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NORMAL!$B$889:$D$889</c:f>
              <c:numCache>
                <c:formatCode>General</c:formatCode>
                <c:ptCount val="3"/>
                <c:pt idx="0" formatCode="0.0">
                  <c:v>1.25</c:v>
                </c:pt>
              </c:numCache>
            </c:numRef>
          </c:val>
        </c:ser>
        <c:ser>
          <c:idx val="11"/>
          <c:order val="11"/>
          <c:tx>
            <c:strRef>
              <c:f>NORMAL!$D$890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NORMAL!$B$891:$D$891</c:f>
              <c:numCache>
                <c:formatCode>General</c:formatCode>
                <c:ptCount val="3"/>
                <c:pt idx="2" formatCode="0.0">
                  <c:v>1.1499999999999997</c:v>
                </c:pt>
              </c:numCache>
            </c:numRef>
          </c:val>
        </c:ser>
        <c:ser>
          <c:idx val="12"/>
          <c:order val="12"/>
          <c:tx>
            <c:strRef>
              <c:f>NORMAL!$B$908</c:f>
              <c:strCache>
                <c:ptCount val="1"/>
                <c:pt idx="0">
                  <c:v>Sum&lt;1Hr.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NORMAL!$B$843:$D$843</c:f>
              <c:strCache>
                <c:ptCount val="3"/>
                <c:pt idx="0">
                  <c:v>12/29/09/1 to 01/05/10/1</c:v>
                </c:pt>
                <c:pt idx="2">
                  <c:v>01/05/10/2 to 01/12/10/1</c:v>
                </c:pt>
              </c:strCache>
            </c:strRef>
          </c:cat>
          <c:val>
            <c:numRef>
              <c:f>NORMAL!$B$909:$D$909</c:f>
              <c:numCache>
                <c:formatCode>General</c:formatCode>
                <c:ptCount val="3"/>
                <c:pt idx="0" formatCode="0.0">
                  <c:v>2.19</c:v>
                </c:pt>
                <c:pt idx="2" formatCode="0.0">
                  <c:v>1.9500000000000002</c:v>
                </c:pt>
              </c:numCache>
            </c:numRef>
          </c:val>
        </c:ser>
        <c:shape val="box"/>
        <c:axId val="91547904"/>
        <c:axId val="99367552"/>
        <c:axId val="58285120"/>
      </c:bar3DChart>
      <c:catAx>
        <c:axId val="9154790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66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36755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99367552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47904"/>
        <c:crosses val="max"/>
        <c:crossBetween val="between"/>
      </c:valAx>
      <c:serAx>
        <c:axId val="5828512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22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367552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</cdr:x>
      <cdr:y>0.06667</cdr:y>
    </cdr:from>
    <cdr:to>
      <cdr:x>0.225</cdr:x>
      <cdr:y>0.74444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457200"/>
          <a:ext cx="1828800" cy="464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 b="1" dirty="0" err="1" smtClean="0">
              <a:solidFill>
                <a:srgbClr val="FF0000"/>
              </a:solidFill>
            </a:rPr>
            <a:t>Rf_Booster</a:t>
          </a:r>
          <a:endParaRPr lang="en-US" sz="1100" b="1" dirty="0" smtClean="0">
            <a:solidFill>
              <a:srgbClr val="FF0000"/>
            </a:solidFill>
          </a:endParaRPr>
        </a:p>
        <a:p xmlns:a="http://schemas.openxmlformats.org/drawingml/2006/main">
          <a:r>
            <a:rPr lang="en-US" dirty="0" smtClean="0"/>
            <a:t>B3 tuning supply </a:t>
          </a:r>
          <a:r>
            <a:rPr lang="en-US" dirty="0" err="1" smtClean="0"/>
            <a:t>Overcurrent</a:t>
          </a:r>
          <a:r>
            <a:rPr lang="en-US" dirty="0" smtClean="0"/>
            <a:t> monitor</a:t>
          </a:r>
        </a:p>
        <a:p xmlns:a="http://schemas.openxmlformats.org/drawingml/2006/main">
          <a:r>
            <a:rPr lang="en-US" sz="1100" b="1" dirty="0" smtClean="0">
              <a:solidFill>
                <a:srgbClr val="FF0000"/>
              </a:solidFill>
            </a:rPr>
            <a:t>PPS_AGS</a:t>
          </a:r>
        </a:p>
        <a:p xmlns:a="http://schemas.openxmlformats.org/drawingml/2006/main">
          <a:r>
            <a:rPr lang="en-US" dirty="0" smtClean="0"/>
            <a:t>Booster F6 – ground circuit</a:t>
          </a:r>
        </a:p>
        <a:p xmlns:a="http://schemas.openxmlformats.org/drawingml/2006/main">
          <a:r>
            <a:rPr lang="en-US" sz="1100" dirty="0" smtClean="0"/>
            <a:t>Injector Performance</a:t>
          </a:r>
        </a:p>
        <a:p xmlns:a="http://schemas.openxmlformats.org/drawingml/2006/main">
          <a:r>
            <a:rPr lang="en-US" dirty="0" smtClean="0"/>
            <a:t>Not meet Injection goals</a:t>
          </a:r>
        </a:p>
        <a:p xmlns:a="http://schemas.openxmlformats.org/drawingml/2006/main">
          <a:r>
            <a:rPr lang="en-US" sz="1100" b="1" dirty="0" smtClean="0">
              <a:solidFill>
                <a:srgbClr val="FF0000"/>
              </a:solidFill>
            </a:rPr>
            <a:t>Human Error</a:t>
          </a:r>
        </a:p>
        <a:p xmlns:a="http://schemas.openxmlformats.org/drawingml/2006/main">
          <a:pPr>
            <a:buFont typeface="Arial" pitchFamily="34" charset="0"/>
            <a:buChar char="•"/>
          </a:pPr>
          <a:r>
            <a:rPr lang="en-US" dirty="0" smtClean="0"/>
            <a:t>Injection kicker timing</a:t>
          </a:r>
        </a:p>
        <a:p xmlns:a="http://schemas.openxmlformats.org/drawingml/2006/main">
          <a:pPr>
            <a:buFont typeface="Arial" pitchFamily="34" charset="0"/>
            <a:buChar char="•"/>
          </a:pPr>
          <a:r>
            <a:rPr lang="en-US" sz="1100" dirty="0" smtClean="0"/>
            <a:t>Au103 ramp not listed in orbit correction scripts</a:t>
          </a:r>
        </a:p>
        <a:p xmlns:a="http://schemas.openxmlformats.org/drawingml/2006/main">
          <a:pPr>
            <a:buFont typeface="Arial" pitchFamily="34" charset="0"/>
            <a:buChar char="•"/>
          </a:pPr>
          <a:r>
            <a:rPr lang="en-US" dirty="0" smtClean="0"/>
            <a:t>Beam tune set wrong</a:t>
          </a:r>
        </a:p>
        <a:p xmlns:a="http://schemas.openxmlformats.org/drawingml/2006/main">
          <a:pPr>
            <a:buFont typeface="Arial" pitchFamily="34" charset="0"/>
            <a:buChar char="•"/>
          </a:pPr>
          <a:r>
            <a:rPr lang="en-US" sz="1100" dirty="0" smtClean="0"/>
            <a:t>Wrong </a:t>
          </a:r>
          <a:r>
            <a:rPr lang="en-US" sz="1100" dirty="0" err="1" smtClean="0"/>
            <a:t>llrf</a:t>
          </a:r>
          <a:r>
            <a:rPr lang="en-US" sz="1100" dirty="0" smtClean="0"/>
            <a:t> command sent</a:t>
          </a:r>
        </a:p>
        <a:p xmlns:a="http://schemas.openxmlformats.org/drawingml/2006/main">
          <a:pPr>
            <a:buFont typeface="Arial" pitchFamily="34" charset="0"/>
            <a:buChar char="•"/>
          </a:pPr>
          <a:r>
            <a:rPr lang="en-US" dirty="0" smtClean="0"/>
            <a:t>PS Ramp rate too high</a:t>
          </a:r>
        </a:p>
        <a:p xmlns:a="http://schemas.openxmlformats.org/drawingml/2006/main">
          <a:r>
            <a:rPr lang="en-US" sz="1100" b="1" dirty="0" smtClean="0">
              <a:solidFill>
                <a:srgbClr val="FF0000"/>
              </a:solidFill>
            </a:rPr>
            <a:t>RHIC_PS</a:t>
          </a:r>
        </a:p>
        <a:p xmlns:a="http://schemas.openxmlformats.org/drawingml/2006/main">
          <a:r>
            <a:rPr lang="en-US" dirty="0" err="1" smtClean="0"/>
            <a:t>Sextupole</a:t>
          </a:r>
          <a:r>
            <a:rPr lang="en-US" dirty="0" smtClean="0"/>
            <a:t> supplies</a:t>
          </a:r>
        </a:p>
        <a:p xmlns:a="http://schemas.openxmlformats.org/drawingml/2006/main">
          <a:r>
            <a:rPr lang="en-US" sz="1100" dirty="0" smtClean="0"/>
            <a:t>Yi2-tq6ps</a:t>
          </a:r>
        </a:p>
        <a:p xmlns:a="http://schemas.openxmlformats.org/drawingml/2006/main">
          <a:r>
            <a:rPr lang="en-US" b="1" dirty="0" err="1" smtClean="0">
              <a:solidFill>
                <a:srgbClr val="FF0000"/>
              </a:solidFill>
            </a:rPr>
            <a:t>RHIC_Rf</a:t>
          </a:r>
          <a:endParaRPr lang="en-US" b="1" dirty="0" smtClean="0">
            <a:solidFill>
              <a:srgbClr val="FF0000"/>
            </a:solidFill>
          </a:endParaRPr>
        </a:p>
        <a:p xmlns:a="http://schemas.openxmlformats.org/drawingml/2006/main">
          <a:r>
            <a:rPr lang="en-US" sz="1100" dirty="0" smtClean="0"/>
            <a:t>Stochastic cooling Vacuum</a:t>
          </a:r>
        </a:p>
        <a:p xmlns:a="http://schemas.openxmlformats.org/drawingml/2006/main">
          <a:r>
            <a:rPr lang="en-US" dirty="0" err="1" smtClean="0"/>
            <a:t>llrf</a:t>
          </a:r>
          <a:endParaRPr lang="en-US" sz="1100" dirty="0" smtClean="0"/>
        </a:p>
        <a:p xmlns:a="http://schemas.openxmlformats.org/drawingml/2006/main">
          <a:r>
            <a:rPr lang="en-US" dirty="0" err="1" smtClean="0"/>
            <a:t>RHIC_Cryo</a:t>
          </a:r>
          <a:endParaRPr lang="en-US" dirty="0" smtClean="0"/>
        </a:p>
        <a:p xmlns:a="http://schemas.openxmlformats.org/drawingml/2006/main">
          <a:r>
            <a:rPr lang="en-US" dirty="0" smtClean="0"/>
            <a:t>Lead flow – access required</a:t>
          </a:r>
        </a:p>
        <a:p xmlns:a="http://schemas.openxmlformats.org/drawingml/2006/main">
          <a:r>
            <a:rPr lang="en-US" b="1" dirty="0" smtClean="0">
              <a:solidFill>
                <a:srgbClr val="FF0000"/>
              </a:solidFill>
            </a:rPr>
            <a:t>BLM</a:t>
          </a:r>
        </a:p>
        <a:p xmlns:a="http://schemas.openxmlformats.org/drawingml/2006/main">
          <a:r>
            <a:rPr lang="en-US" dirty="0" smtClean="0"/>
            <a:t>12x</a:t>
          </a:r>
        </a:p>
        <a:p xmlns:a="http://schemas.openxmlformats.org/drawingml/2006/main">
          <a:r>
            <a:rPr lang="en-US" b="1" dirty="0" smtClean="0">
              <a:solidFill>
                <a:srgbClr val="FF0000"/>
              </a:solidFill>
            </a:rPr>
            <a:t>QLI</a:t>
          </a:r>
        </a:p>
        <a:p xmlns:a="http://schemas.openxmlformats.org/drawingml/2006/main">
          <a:r>
            <a:rPr lang="en-US" dirty="0" smtClean="0"/>
            <a:t>Beam induced quench</a:t>
          </a:r>
        </a:p>
        <a:p xmlns:a="http://schemas.openxmlformats.org/drawingml/2006/main">
          <a:endParaRPr lang="en-US" sz="1100" dirty="0" smtClean="0"/>
        </a:p>
        <a:p xmlns:a="http://schemas.openxmlformats.org/drawingml/2006/main"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7C029-D1A7-4924-B125-E6536814D44B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25B4-66D4-4E98-A365-3D8378894F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809F-4DE3-46A5-B06E-6672C3DFA416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December &amp; January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108</Words>
  <Application>Microsoft Office PowerPoint</Application>
  <PresentationFormat>On-screen Show (4:3)</PresentationFormat>
  <Paragraphs>54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December &amp; January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91</cp:revision>
  <cp:lastPrinted>2009-02-24T16:59:22Z</cp:lastPrinted>
  <dcterms:created xsi:type="dcterms:W3CDTF">2009-02-24T15:49:23Z</dcterms:created>
  <dcterms:modified xsi:type="dcterms:W3CDTF">2010-01-12T17:02:41Z</dcterms:modified>
</cp:coreProperties>
</file>