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1" r:id="rId2"/>
    <p:sldId id="262" r:id="rId3"/>
    <p:sldId id="263" r:id="rId4"/>
    <p:sldId id="272" r:id="rId5"/>
    <p:sldId id="275" r:id="rId6"/>
    <p:sldId id="276" r:id="rId7"/>
    <p:sldId id="267" r:id="rId8"/>
    <p:sldId id="273" r:id="rId9"/>
    <p:sldId id="278" r:id="rId10"/>
    <p:sldId id="271" r:id="rId11"/>
    <p:sldId id="265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2DDFE-1A9E-419C-8139-DB88745030AA}" type="datetimeFigureOut">
              <a:rPr lang="en-US" smtClean="0"/>
              <a:pPr/>
              <a:t>1/26/2010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FE783-36EF-44AE-B3EB-CEE07A2EC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01/26/2010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Stefan Bathe for PHENIX, Time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02B-5950-4C16-B4F6-B489A9AB2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01/26/2010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 for PHENIX, Time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02B-5950-4C16-B4F6-B489A9AB2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01/26/2010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 for PHENIX, Time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02B-5950-4C16-B4F6-B489A9AB2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01/26/2010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 for PHENIX, Time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02B-5950-4C16-B4F6-B489A9AB2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01/26/2010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 for PHENIX, Time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02B-5950-4C16-B4F6-B489A9AB2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01/26/2010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 for PHENIX, Time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02B-5950-4C16-B4F6-B489A9AB2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01/26/2010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 for PHENIX, Time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02B-5950-4C16-B4F6-B489A9AB2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01/26/2010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 for PHENIX, Time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02B-5950-4C16-B4F6-B489A9AB2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01/26/2010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 for PHENIX, Time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02B-5950-4C16-B4F6-B489A9AB2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01/26/2010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 for PHENIX, Time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02B-5950-4C16-B4F6-B489A9AB2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01/26/2010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 for PHENIX, Time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02B-5950-4C16-B4F6-B489A9AB2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01/26/2010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Stefan Bathe for PHENIX, Time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6F02B-5950-4C16-B4F6-B489A9AB2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PHENIX 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Time Meeting, 1/26/2010</a:t>
            </a:r>
          </a:p>
          <a:p>
            <a:r>
              <a:rPr lang="en-US" dirty="0" smtClean="0"/>
              <a:t>Stefan Bathe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01/26/2010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 for PHENIX, Time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02B-5950-4C16-B4F6-B489A9AB259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01/26/2010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 for PHENIX, Time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02B-5950-4C16-B4F6-B489A9AB259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3D28D65-A306-4338-826F-6DF4197273F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Content Placeholder 6" descr="300782_zvertex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3425780"/>
            <a:ext cx="5026000" cy="3432220"/>
          </a:xfrm>
        </p:spPr>
      </p:pic>
      <p:pic>
        <p:nvPicPr>
          <p:cNvPr id="8" name="Picture 7" descr="300105_zverte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997709" cy="34129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19730" y="0"/>
            <a:ext cx="4224270" cy="1712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18975" y="450759"/>
            <a:ext cx="185820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with </a:t>
            </a:r>
            <a:r>
              <a:rPr lang="en-US" sz="2000" dirty="0" err="1" smtClean="0"/>
              <a:t>rebucketing</a:t>
            </a:r>
            <a:endParaRPr lang="en-US" sz="2000" dirty="0" smtClean="0"/>
          </a:p>
          <a:p>
            <a:r>
              <a:rPr lang="en-US" sz="2000" dirty="0" smtClean="0"/>
              <a:t>fill 11382, 1/7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l-GR" sz="2000" dirty="0" smtClean="0">
                <a:latin typeface="Arial"/>
                <a:cs typeface="Arial"/>
              </a:rPr>
              <a:t>σ</a:t>
            </a:r>
            <a:r>
              <a:rPr lang="en-US" sz="2000" dirty="0" smtClean="0"/>
              <a:t> = 16.3 cm</a:t>
            </a:r>
          </a:p>
          <a:p>
            <a:r>
              <a:rPr lang="en-US" sz="2000" dirty="0" smtClean="0"/>
              <a:t>cut           acc.</a:t>
            </a:r>
          </a:p>
          <a:p>
            <a:r>
              <a:rPr lang="en-US" sz="2000" dirty="0" smtClean="0"/>
              <a:t>30 cm =&gt; 90 %</a:t>
            </a:r>
          </a:p>
          <a:p>
            <a:r>
              <a:rPr lang="en-US" sz="2000" dirty="0" smtClean="0"/>
              <a:t>20 cm =&gt; 76 %</a:t>
            </a:r>
          </a:p>
          <a:p>
            <a:r>
              <a:rPr lang="en-US" sz="2000" dirty="0" smtClean="0"/>
              <a:t>10 cm =&gt; 45 %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329709" y="3861515"/>
            <a:ext cx="220124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without </a:t>
            </a:r>
            <a:r>
              <a:rPr lang="en-US" sz="2000" dirty="0" err="1" smtClean="0"/>
              <a:t>rebucketing</a:t>
            </a:r>
            <a:endParaRPr lang="en-US" sz="2000" dirty="0" smtClean="0"/>
          </a:p>
          <a:p>
            <a:r>
              <a:rPr lang="en-US" sz="2000" dirty="0" smtClean="0"/>
              <a:t>fill 11437, 1/12</a:t>
            </a:r>
          </a:p>
          <a:p>
            <a:endParaRPr lang="en-US" sz="2000" dirty="0" smtClean="0"/>
          </a:p>
          <a:p>
            <a:r>
              <a:rPr lang="el-GR" sz="2000" dirty="0" smtClean="0">
                <a:latin typeface="Arial"/>
                <a:cs typeface="Arial"/>
              </a:rPr>
              <a:t>σ</a:t>
            </a:r>
            <a:r>
              <a:rPr lang="en-US" sz="2000" dirty="0" smtClean="0"/>
              <a:t> = 50 cm</a:t>
            </a:r>
          </a:p>
          <a:p>
            <a:r>
              <a:rPr lang="en-US" sz="2000" dirty="0" smtClean="0"/>
              <a:t>cut            acc. </a:t>
            </a:r>
          </a:p>
          <a:p>
            <a:r>
              <a:rPr lang="en-US" sz="2000" dirty="0" smtClean="0"/>
              <a:t>30 cm =&gt; 44 %</a:t>
            </a:r>
          </a:p>
          <a:p>
            <a:r>
              <a:rPr lang="en-US" sz="2000" dirty="0" smtClean="0"/>
              <a:t>20 cm =&gt; 31 %</a:t>
            </a:r>
          </a:p>
          <a:p>
            <a:r>
              <a:rPr lang="en-US" sz="2000" dirty="0" smtClean="0"/>
              <a:t>10 cm =&gt; 16 %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146641" y="5057102"/>
            <a:ext cx="1029449" cy="132343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  acc. hit</a:t>
            </a:r>
          </a:p>
          <a:p>
            <a:pPr>
              <a:buFont typeface="Symbol"/>
              <a:buChar char="Þ"/>
            </a:pPr>
            <a:r>
              <a:rPr lang="en-US" sz="2000" dirty="0" smtClean="0"/>
              <a:t> 0.49</a:t>
            </a:r>
          </a:p>
          <a:p>
            <a:pPr>
              <a:buFont typeface="Symbol"/>
              <a:buChar char="Þ"/>
            </a:pPr>
            <a:r>
              <a:rPr lang="en-US" sz="2000" dirty="0" smtClean="0"/>
              <a:t> 0.41</a:t>
            </a:r>
          </a:p>
          <a:p>
            <a:pPr>
              <a:buFont typeface="Symbol"/>
              <a:buChar char="Þ"/>
            </a:pPr>
            <a:r>
              <a:rPr lang="en-US" sz="2000" dirty="0" smtClean="0"/>
              <a:t> 0.36</a:t>
            </a:r>
            <a:endParaRPr lang="en-US" sz="2000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01/26/2010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 for PHENIX, Time Meeting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Life Time</a:t>
            </a:r>
            <a:endParaRPr lang="en-US" dirty="0"/>
          </a:p>
        </p:txBody>
      </p:sp>
      <p:pic>
        <p:nvPicPr>
          <p:cNvPr id="7" name="Content Placeholder 6" descr="beamLifeTim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226" y="1600200"/>
            <a:ext cx="7139547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01/19/2010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 for PHENIX, Time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02B-5950-4C16-B4F6-B489A9AB259D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28800" y="4343400"/>
            <a:ext cx="5562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57800" y="3886200"/>
            <a:ext cx="1937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DAQ archiving rate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Sampled Integrated Luminosity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01/26/2010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 for PHENIX, Time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02B-5950-4C16-B4F6-B489A9AB259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Content Placeholder 8" descr="lumiHistory.gif"/>
          <p:cNvPicPr>
            <a:picLocks noGrp="1" noChangeAspect="1"/>
          </p:cNvPicPr>
          <p:nvPr>
            <p:ph idx="1"/>
          </p:nvPr>
        </p:nvPicPr>
        <p:blipFill>
          <a:blip r:embed="rId2"/>
          <a:srcRect t="2884" b="1929"/>
          <a:stretch>
            <a:fillRect/>
          </a:stretch>
        </p:blipFill>
        <p:spPr>
          <a:xfrm>
            <a:off x="602592" y="1219200"/>
            <a:ext cx="7931808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rigCheck3.jpg"/>
          <p:cNvPicPr>
            <a:picLocks noChangeAspect="1"/>
          </p:cNvPicPr>
          <p:nvPr/>
        </p:nvPicPr>
        <p:blipFill>
          <a:blip r:embed="rId2"/>
          <a:srcRect l="2027" t="4944" r="9816" b="1239"/>
          <a:stretch>
            <a:fillRect/>
          </a:stretch>
        </p:blipFill>
        <p:spPr>
          <a:xfrm>
            <a:off x="1371600" y="1143000"/>
            <a:ext cx="6629400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Performance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5257800"/>
            <a:ext cx="35147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1371600"/>
            <a:ext cx="2447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810000" y="16764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01/26/2010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02B-5950-4C16-B4F6-B489A9AB259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 for PHENIX, Time Meeting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0" y="1295400"/>
            <a:ext cx="2775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Friday (1/22) – today (1/26)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bcMON_3_302528.png"/>
          <p:cNvPicPr>
            <a:picLocks noChangeAspect="1"/>
          </p:cNvPicPr>
          <p:nvPr/>
        </p:nvPicPr>
        <p:blipFill>
          <a:blip r:embed="rId2"/>
          <a:srcRect t="5556" r="1540" b="44444"/>
          <a:stretch>
            <a:fillRect/>
          </a:stretch>
        </p:blipFill>
        <p:spPr>
          <a:xfrm>
            <a:off x="0" y="3505200"/>
            <a:ext cx="4390042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BbcMON_3_300105_wRebucketing.png"/>
          <p:cNvPicPr>
            <a:picLocks noGrp="1" noChangeAspect="1"/>
          </p:cNvPicPr>
          <p:nvPr>
            <p:ph idx="1"/>
          </p:nvPr>
        </p:nvPicPr>
        <p:blipFill>
          <a:blip r:embed="rId3"/>
          <a:srcRect t="4433" b="44590"/>
          <a:stretch>
            <a:fillRect/>
          </a:stretch>
        </p:blipFill>
        <p:spPr>
          <a:xfrm>
            <a:off x="0" y="0"/>
            <a:ext cx="4373217" cy="3352800"/>
          </a:xfrm>
        </p:spPr>
      </p:pic>
      <p:pic>
        <p:nvPicPr>
          <p:cNvPr id="8" name="Picture 7" descr="BbcMON_3_302035_woRebucketing.png"/>
          <p:cNvPicPr>
            <a:picLocks noChangeAspect="1"/>
          </p:cNvPicPr>
          <p:nvPr/>
        </p:nvPicPr>
        <p:blipFill>
          <a:blip r:embed="rId4"/>
          <a:srcRect t="4444" b="44444"/>
          <a:stretch>
            <a:fillRect/>
          </a:stretch>
        </p:blipFill>
        <p:spPr>
          <a:xfrm>
            <a:off x="4583969" y="0"/>
            <a:ext cx="4407631" cy="33880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2200" y="621268"/>
            <a:ext cx="1939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w/ </a:t>
            </a:r>
            <a:r>
              <a:rPr lang="en-US" b="1" dirty="0" err="1" smtClean="0"/>
              <a:t>rebucketing</a:t>
            </a:r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62% of 6.8 b (BBC)</a:t>
            </a:r>
          </a:p>
          <a:p>
            <a:r>
              <a:rPr lang="en-US" b="1" dirty="0" smtClean="0"/>
              <a:t>48% of 10 b (ZDC)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28209" y="609600"/>
            <a:ext cx="1336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w/o </a:t>
            </a:r>
            <a:r>
              <a:rPr lang="en-US" b="1" dirty="0" err="1" smtClean="0"/>
              <a:t>rebuck</a:t>
            </a:r>
            <a:r>
              <a:rPr lang="en-US" b="1" dirty="0" smtClean="0"/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43%</a:t>
            </a:r>
            <a:r>
              <a:rPr lang="en-US" b="1" dirty="0" smtClean="0"/>
              <a:t>, 25%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90800" y="4038600"/>
            <a:ext cx="1353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common</a:t>
            </a:r>
          </a:p>
          <a:p>
            <a:r>
              <a:rPr lang="en-US" b="1" dirty="0" smtClean="0"/>
              <a:t>Cavities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48%, </a:t>
            </a:r>
            <a:r>
              <a:rPr lang="en-US" b="1" dirty="0" smtClean="0"/>
              <a:t>28%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609600"/>
            <a:ext cx="139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1-2 h into fill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29200" y="609600"/>
            <a:ext cx="139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1-2 h into fill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4038600"/>
            <a:ext cx="139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1-2 h into fill</a:t>
            </a:r>
            <a:endParaRPr lang="en-US" b="1" dirty="0"/>
          </a:p>
        </p:txBody>
      </p:sp>
      <p:pic>
        <p:nvPicPr>
          <p:cNvPr id="12" name="Picture 11" descr="BbcMON_3_302816.png"/>
          <p:cNvPicPr>
            <a:picLocks noChangeAspect="1"/>
          </p:cNvPicPr>
          <p:nvPr/>
        </p:nvPicPr>
        <p:blipFill>
          <a:blip r:embed="rId5"/>
          <a:srcRect t="4444" b="44445"/>
          <a:stretch>
            <a:fillRect/>
          </a:stretch>
        </p:blipFill>
        <p:spPr>
          <a:xfrm>
            <a:off x="4606900" y="3429000"/>
            <a:ext cx="4460900" cy="3429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29200" y="4038600"/>
            <a:ext cx="139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1-2 h into fill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91400" y="4038600"/>
            <a:ext cx="1195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 common</a:t>
            </a:r>
          </a:p>
          <a:p>
            <a:r>
              <a:rPr lang="en-US" b="1" dirty="0" smtClean="0"/>
              <a:t>Cavities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53%</a:t>
            </a:r>
            <a:r>
              <a:rPr lang="en-US" b="1" dirty="0" smtClean="0"/>
              <a:t>, 32%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bcMON_3_302528.png"/>
          <p:cNvPicPr>
            <a:picLocks noChangeAspect="1"/>
          </p:cNvPicPr>
          <p:nvPr/>
        </p:nvPicPr>
        <p:blipFill>
          <a:blip r:embed="rId2"/>
          <a:srcRect t="5556" r="1540" b="44444"/>
          <a:stretch>
            <a:fillRect/>
          </a:stretch>
        </p:blipFill>
        <p:spPr>
          <a:xfrm>
            <a:off x="0" y="3505200"/>
            <a:ext cx="4390042" cy="3352800"/>
          </a:xfrm>
          <a:prstGeom prst="rect">
            <a:avLst/>
          </a:prstGeom>
        </p:spPr>
      </p:pic>
      <p:pic>
        <p:nvPicPr>
          <p:cNvPr id="8" name="Picture 7" descr="BbcMON_3_302035_woRebucketing.png"/>
          <p:cNvPicPr>
            <a:picLocks noChangeAspect="1"/>
          </p:cNvPicPr>
          <p:nvPr/>
        </p:nvPicPr>
        <p:blipFill>
          <a:blip r:embed="rId3"/>
          <a:srcRect t="4444" b="44444"/>
          <a:stretch>
            <a:fillRect/>
          </a:stretch>
        </p:blipFill>
        <p:spPr>
          <a:xfrm>
            <a:off x="4583969" y="0"/>
            <a:ext cx="4407631" cy="33880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28209" y="609600"/>
            <a:ext cx="1336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w/o </a:t>
            </a:r>
            <a:r>
              <a:rPr lang="en-US" b="1" dirty="0" err="1" smtClean="0"/>
              <a:t>rebuck</a:t>
            </a:r>
            <a:r>
              <a:rPr lang="en-US" b="1" dirty="0" smtClean="0"/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43%</a:t>
            </a:r>
            <a:r>
              <a:rPr lang="en-US" b="1" dirty="0" smtClean="0"/>
              <a:t>, 25%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90800" y="4038600"/>
            <a:ext cx="1353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common</a:t>
            </a:r>
          </a:p>
          <a:p>
            <a:r>
              <a:rPr lang="en-US" b="1" dirty="0" smtClean="0"/>
              <a:t>Cavities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48%</a:t>
            </a:r>
            <a:r>
              <a:rPr lang="en-US" b="1" dirty="0" smtClean="0"/>
              <a:t>, 28%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29200" y="609600"/>
            <a:ext cx="139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1-2 h into fill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4038600"/>
            <a:ext cx="139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1-2 h into fill</a:t>
            </a:r>
            <a:endParaRPr lang="en-US" b="1" dirty="0"/>
          </a:p>
        </p:txBody>
      </p:sp>
      <p:pic>
        <p:nvPicPr>
          <p:cNvPr id="12" name="Picture 11" descr="BbcMON_3_302816.png"/>
          <p:cNvPicPr>
            <a:picLocks noChangeAspect="1"/>
          </p:cNvPicPr>
          <p:nvPr/>
        </p:nvPicPr>
        <p:blipFill>
          <a:blip r:embed="rId4"/>
          <a:srcRect t="4444" b="44445"/>
          <a:stretch>
            <a:fillRect/>
          </a:stretch>
        </p:blipFill>
        <p:spPr>
          <a:xfrm>
            <a:off x="4606900" y="3429000"/>
            <a:ext cx="4460900" cy="3429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29200" y="4038600"/>
            <a:ext cx="139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1-2 h into fill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91400" y="4038600"/>
            <a:ext cx="1195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 common</a:t>
            </a:r>
          </a:p>
          <a:p>
            <a:r>
              <a:rPr lang="en-US" b="1" dirty="0" smtClean="0"/>
              <a:t>Cavities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53%</a:t>
            </a:r>
            <a:r>
              <a:rPr lang="en-US" b="1" dirty="0" smtClean="0"/>
              <a:t>, 32%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" y="1752600"/>
            <a:ext cx="294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Used for luminosity estimate: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65%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bcMON_3_302528.png"/>
          <p:cNvPicPr>
            <a:picLocks noChangeAspect="1"/>
          </p:cNvPicPr>
          <p:nvPr/>
        </p:nvPicPr>
        <p:blipFill>
          <a:blip r:embed="rId2"/>
          <a:srcRect t="5556" r="1540" b="44444"/>
          <a:stretch>
            <a:fillRect/>
          </a:stretch>
        </p:blipFill>
        <p:spPr>
          <a:xfrm>
            <a:off x="0" y="3505200"/>
            <a:ext cx="4390042" cy="3352800"/>
          </a:xfrm>
          <a:prstGeom prst="rect">
            <a:avLst/>
          </a:prstGeom>
        </p:spPr>
      </p:pic>
      <p:pic>
        <p:nvPicPr>
          <p:cNvPr id="8" name="Picture 7" descr="BbcMON_3_302035_woRebucketing.png"/>
          <p:cNvPicPr>
            <a:picLocks noChangeAspect="1"/>
          </p:cNvPicPr>
          <p:nvPr/>
        </p:nvPicPr>
        <p:blipFill>
          <a:blip r:embed="rId3"/>
          <a:srcRect t="4444" b="44444"/>
          <a:stretch>
            <a:fillRect/>
          </a:stretch>
        </p:blipFill>
        <p:spPr>
          <a:xfrm>
            <a:off x="4583969" y="0"/>
            <a:ext cx="4407631" cy="33880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28209" y="609600"/>
            <a:ext cx="1336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w/o </a:t>
            </a:r>
            <a:r>
              <a:rPr lang="en-US" b="1" dirty="0" err="1" smtClean="0"/>
              <a:t>rebuck</a:t>
            </a:r>
            <a:r>
              <a:rPr lang="en-US" b="1" dirty="0" smtClean="0"/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43%</a:t>
            </a:r>
            <a:r>
              <a:rPr lang="en-US" b="1" dirty="0" smtClean="0"/>
              <a:t>, 25%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90800" y="4038600"/>
            <a:ext cx="1353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common</a:t>
            </a:r>
          </a:p>
          <a:p>
            <a:r>
              <a:rPr lang="en-US" b="1" dirty="0" smtClean="0"/>
              <a:t>Cavities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48%</a:t>
            </a:r>
            <a:r>
              <a:rPr lang="en-US" b="1" dirty="0" smtClean="0"/>
              <a:t>, 28%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29200" y="609600"/>
            <a:ext cx="139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1-2 h into fill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4038600"/>
            <a:ext cx="139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1-2 h into fill</a:t>
            </a:r>
            <a:endParaRPr lang="en-US" b="1" dirty="0"/>
          </a:p>
        </p:txBody>
      </p:sp>
      <p:pic>
        <p:nvPicPr>
          <p:cNvPr id="12" name="Picture 11" descr="BbcMON_3_302816.png"/>
          <p:cNvPicPr>
            <a:picLocks noChangeAspect="1"/>
          </p:cNvPicPr>
          <p:nvPr/>
        </p:nvPicPr>
        <p:blipFill>
          <a:blip r:embed="rId4"/>
          <a:srcRect t="4444" b="44445"/>
          <a:stretch>
            <a:fillRect/>
          </a:stretch>
        </p:blipFill>
        <p:spPr>
          <a:xfrm>
            <a:off x="4606900" y="3429000"/>
            <a:ext cx="4460900" cy="3429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29200" y="4038600"/>
            <a:ext cx="139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1-2 h into fill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91400" y="4038600"/>
            <a:ext cx="1195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 common</a:t>
            </a:r>
          </a:p>
          <a:p>
            <a:r>
              <a:rPr lang="en-US" b="1" dirty="0" smtClean="0"/>
              <a:t>Cavities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53%</a:t>
            </a:r>
            <a:r>
              <a:rPr lang="en-US" b="1" dirty="0" smtClean="0"/>
              <a:t>, 32%</a:t>
            </a:r>
          </a:p>
        </p:txBody>
      </p:sp>
      <p:pic>
        <p:nvPicPr>
          <p:cNvPr id="15" name="Picture 14" descr="BbcMON_3_238682.png"/>
          <p:cNvPicPr>
            <a:picLocks noChangeAspect="1"/>
          </p:cNvPicPr>
          <p:nvPr/>
        </p:nvPicPr>
        <p:blipFill>
          <a:blip r:embed="rId5"/>
          <a:srcRect t="4444" b="43334"/>
          <a:stretch>
            <a:fillRect/>
          </a:stretch>
        </p:blipFill>
        <p:spPr>
          <a:xfrm>
            <a:off x="0" y="0"/>
            <a:ext cx="4365987" cy="3429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67000" y="609600"/>
            <a:ext cx="110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Run-07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48%</a:t>
            </a:r>
            <a:r>
              <a:rPr lang="en-US" b="1" dirty="0" smtClean="0"/>
              <a:t>, 29%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33400" y="609600"/>
            <a:ext cx="139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1-2 h into fill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8000" r="50000" b="32000"/>
          <a:stretch>
            <a:fillRect/>
          </a:stretch>
        </p:blipFill>
        <p:spPr bwMode="auto">
          <a:xfrm>
            <a:off x="1041400" y="1143000"/>
            <a:ext cx="711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Life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01/26/2010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 for PHENIX, Time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02B-5950-4C16-B4F6-B489A9AB259D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981200" y="3886200"/>
            <a:ext cx="5791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57800" y="3352800"/>
            <a:ext cx="1937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DAQ archiving rate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3582194" y="4953000"/>
            <a:ext cx="21328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3582194" y="4876800"/>
            <a:ext cx="1066006" cy="1588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96447" y="4267200"/>
            <a:ext cx="24519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Saturated for</a:t>
            </a:r>
          </a:p>
          <a:p>
            <a:r>
              <a:rPr lang="en-US" dirty="0" smtClean="0"/>
              <a:t>1.5 h</a:t>
            </a:r>
          </a:p>
          <a:p>
            <a:endParaRPr lang="en-US" dirty="0" smtClean="0"/>
          </a:p>
          <a:p>
            <a:r>
              <a:rPr lang="en-US" dirty="0" smtClean="0"/>
              <a:t>(was 1 h 10 min on 1/17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aily2a-BCM-LifeTime.2010-01-16.gif"/>
          <p:cNvPicPr>
            <a:picLocks noChangeAspect="1"/>
          </p:cNvPicPr>
          <p:nvPr/>
        </p:nvPicPr>
        <p:blipFill>
          <a:blip r:embed="rId2"/>
          <a:srcRect l="9615" t="8197" r="7692" b="31148"/>
          <a:stretch>
            <a:fillRect/>
          </a:stretch>
        </p:blipFill>
        <p:spPr>
          <a:xfrm>
            <a:off x="152400" y="152400"/>
            <a:ext cx="3276600" cy="2819400"/>
          </a:xfrm>
          <a:prstGeom prst="rect">
            <a:avLst/>
          </a:prstGeom>
        </p:spPr>
      </p:pic>
      <p:pic>
        <p:nvPicPr>
          <p:cNvPr id="9" name="Picture 8" descr="Daily2a-BCM-LifeTime.2010-01-23.gif"/>
          <p:cNvPicPr>
            <a:picLocks noChangeAspect="1"/>
          </p:cNvPicPr>
          <p:nvPr/>
        </p:nvPicPr>
        <p:blipFill>
          <a:blip r:embed="rId3"/>
          <a:srcRect l="9615" t="8197" r="13461" b="31148"/>
          <a:stretch>
            <a:fillRect/>
          </a:stretch>
        </p:blipFill>
        <p:spPr>
          <a:xfrm>
            <a:off x="3429000" y="152400"/>
            <a:ext cx="2362200" cy="2819400"/>
          </a:xfrm>
          <a:prstGeom prst="rect">
            <a:avLst/>
          </a:prstGeom>
        </p:spPr>
      </p:pic>
      <p:pic>
        <p:nvPicPr>
          <p:cNvPr id="11" name="Picture 10" descr="DailyZDCNORM.2010-01-16.gif"/>
          <p:cNvPicPr>
            <a:picLocks noChangeAspect="1"/>
          </p:cNvPicPr>
          <p:nvPr/>
        </p:nvPicPr>
        <p:blipFill>
          <a:blip r:embed="rId4"/>
          <a:srcRect l="9091" t="6000" r="5455" b="26000"/>
          <a:stretch>
            <a:fillRect/>
          </a:stretch>
        </p:blipFill>
        <p:spPr>
          <a:xfrm>
            <a:off x="0" y="3581400"/>
            <a:ext cx="3581400" cy="2590800"/>
          </a:xfrm>
          <a:prstGeom prst="rect">
            <a:avLst/>
          </a:prstGeom>
        </p:spPr>
      </p:pic>
      <p:pic>
        <p:nvPicPr>
          <p:cNvPr id="12" name="Picture 11" descr="DailyZDCNORM.2010-01-23.gif"/>
          <p:cNvPicPr>
            <a:picLocks noChangeAspect="1"/>
          </p:cNvPicPr>
          <p:nvPr/>
        </p:nvPicPr>
        <p:blipFill>
          <a:blip r:embed="rId5"/>
          <a:srcRect l="9091" t="6000" r="5455" b="26000"/>
          <a:stretch>
            <a:fillRect/>
          </a:stretch>
        </p:blipFill>
        <p:spPr>
          <a:xfrm>
            <a:off x="3200400" y="3581400"/>
            <a:ext cx="2895600" cy="2590800"/>
          </a:xfrm>
          <a:prstGeom prst="rect">
            <a:avLst/>
          </a:prstGeom>
        </p:spPr>
      </p:pic>
      <p:pic>
        <p:nvPicPr>
          <p:cNvPr id="14" name="Picture 13" descr="TodaysZDCNORM.gif"/>
          <p:cNvPicPr>
            <a:picLocks noChangeAspect="1"/>
          </p:cNvPicPr>
          <p:nvPr/>
        </p:nvPicPr>
        <p:blipFill>
          <a:blip r:embed="rId6"/>
          <a:srcRect l="10000" t="6400" r="5000" b="26400"/>
          <a:stretch>
            <a:fillRect/>
          </a:stretch>
        </p:blipFill>
        <p:spPr>
          <a:xfrm>
            <a:off x="6096000" y="3581400"/>
            <a:ext cx="1905000" cy="2590800"/>
          </a:xfrm>
          <a:prstGeom prst="rect">
            <a:avLst/>
          </a:prstGeom>
        </p:spPr>
      </p:pic>
      <p:pic>
        <p:nvPicPr>
          <p:cNvPr id="15" name="Picture 14" descr="Todays2a-BCM-LifeTime.gif"/>
          <p:cNvPicPr>
            <a:picLocks noChangeAspect="1"/>
          </p:cNvPicPr>
          <p:nvPr/>
        </p:nvPicPr>
        <p:blipFill>
          <a:blip r:embed="rId7"/>
          <a:srcRect l="11000" t="8000" r="6000" b="32000"/>
          <a:stretch>
            <a:fillRect/>
          </a:stretch>
        </p:blipFill>
        <p:spPr>
          <a:xfrm>
            <a:off x="6248400" y="152400"/>
            <a:ext cx="1752600" cy="279806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381000" y="1066800"/>
            <a:ext cx="7620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1000" y="4572000"/>
            <a:ext cx="7543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1000" y="4953000"/>
            <a:ext cx="7543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Day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01/26/2010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Bathe for PHENIX, Time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F02B-5950-4C16-B4F6-B489A9AB259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4" descr="HB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62670"/>
            <a:ext cx="41052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Arrow Connector 25"/>
          <p:cNvCxnSpPr/>
          <p:nvPr/>
        </p:nvCxnSpPr>
        <p:spPr>
          <a:xfrm rot="5400000" flipH="1" flipV="1">
            <a:off x="-194965" y="3996035"/>
            <a:ext cx="153293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V="1">
            <a:off x="2395835" y="4834235"/>
            <a:ext cx="107573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2400" y="5029200"/>
            <a:ext cx="2652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EN2</a:t>
            </a:r>
          </a:p>
          <a:p>
            <a:r>
              <a:rPr lang="en-US" dirty="0" smtClean="0"/>
              <a:t>in Central Arm acceptance</a:t>
            </a:r>
          </a:p>
          <a:p>
            <a:r>
              <a:rPr lang="en-US" dirty="0" smtClean="0"/>
              <a:t>1/20 modules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743200" y="5562600"/>
            <a:ext cx="30609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WN1</a:t>
            </a:r>
          </a:p>
          <a:p>
            <a:r>
              <a:rPr lang="en-US" dirty="0" smtClean="0"/>
              <a:t>Half in Central Arm acceptance</a:t>
            </a:r>
          </a:p>
          <a:p>
            <a:r>
              <a:rPr lang="en-US" dirty="0" smtClean="0"/>
              <a:t>1/20 modules</a:t>
            </a:r>
            <a:endParaRPr lang="en-US" dirty="0"/>
          </a:p>
        </p:txBody>
      </p:sp>
      <p:pic>
        <p:nvPicPr>
          <p:cNvPr id="35" name="Picture 12" descr="C:\Users\Yasuyuki Akiba\Desktop\Phenix_2008.jpg"/>
          <p:cNvPicPr>
            <a:picLocks noChangeAspect="1" noChangeArrowheads="1"/>
          </p:cNvPicPr>
          <p:nvPr/>
        </p:nvPicPr>
        <p:blipFill>
          <a:blip r:embed="rId3"/>
          <a:srcRect b="47782"/>
          <a:stretch>
            <a:fillRect/>
          </a:stretch>
        </p:blipFill>
        <p:spPr bwMode="auto">
          <a:xfrm>
            <a:off x="3940790" y="1447800"/>
            <a:ext cx="5279410" cy="358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6019800" y="5181600"/>
            <a:ext cx="2204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DC.W, three modules </a:t>
            </a:r>
          </a:p>
          <a:p>
            <a:r>
              <a:rPr lang="en-US" dirty="0" smtClean="0"/>
              <a:t>(5% of acceptance)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324</TotalTime>
  <Words>350</Words>
  <Application>Microsoft Office PowerPoint</Application>
  <PresentationFormat>On-screen Show (4:3)</PresentationFormat>
  <Paragraphs>110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PHENIX Status</vt:lpstr>
      <vt:lpstr>Sampled Integrated Luminosity</vt:lpstr>
      <vt:lpstr>DAQ Performance</vt:lpstr>
      <vt:lpstr>Slide 4</vt:lpstr>
      <vt:lpstr>Slide 5</vt:lpstr>
      <vt:lpstr>Slide 6</vt:lpstr>
      <vt:lpstr>Beam Life Time</vt:lpstr>
      <vt:lpstr>Slide 8</vt:lpstr>
      <vt:lpstr>Maintenance Day</vt:lpstr>
      <vt:lpstr>Backup</vt:lpstr>
      <vt:lpstr>Slide 11</vt:lpstr>
      <vt:lpstr>Beam Life Time</vt:lpstr>
    </vt:vector>
  </TitlesOfParts>
  <Company>Sony Electronics,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PHENIX Status</dc:title>
  <dc:creator>Sony Customer</dc:creator>
  <cp:lastModifiedBy>Sony Customer</cp:lastModifiedBy>
  <cp:revision>25</cp:revision>
  <dcterms:created xsi:type="dcterms:W3CDTF">2009-11-24T17:37:10Z</dcterms:created>
  <dcterms:modified xsi:type="dcterms:W3CDTF">2010-01-26T18:19:19Z</dcterms:modified>
</cp:coreProperties>
</file>