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1" r:id="rId2"/>
    <p:sldId id="282" r:id="rId3"/>
    <p:sldId id="283" r:id="rId4"/>
    <p:sldId id="28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5702965868636517E-2"/>
          <c:y val="0.159151296698401"/>
          <c:w val="0.80607197309885514"/>
          <c:h val="0.77851509301634259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NORMAL!$BG$703:$BK$703</c:f>
              <c:strCache>
                <c:ptCount val="5"/>
                <c:pt idx="0">
                  <c:v>FY10-week 09:</c:v>
                </c:pt>
                <c:pt idx="1">
                  <c:v>FY10-week 10:</c:v>
                </c:pt>
                <c:pt idx="2">
                  <c:v>FY10-week 11:</c:v>
                </c:pt>
                <c:pt idx="3">
                  <c:v>FY10-week 12:</c:v>
                </c:pt>
                <c:pt idx="4">
                  <c:v>FY10-week 13: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NORMAL!$BG$705:$BK$705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NORMAL!$BG$712:$BK$712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dLbl>
            <c:dLbl>
              <c:idx val="4"/>
              <c:layout/>
              <c:showVal val="1"/>
            </c:dLbl>
            <c:delete val="1"/>
          </c:dLbls>
          <c:val>
            <c:numRef>
              <c:f>NORMAL!$BG$707:$BK$707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</c:v>
                </c:pt>
                <c:pt idx="4">
                  <c:v>12.5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NORMAL!$BG$706:$BK$706</c:f>
              <c:numCache>
                <c:formatCode>0</c:formatCode>
                <c:ptCount val="5"/>
                <c:pt idx="0">
                  <c:v>27.5</c:v>
                </c:pt>
                <c:pt idx="1">
                  <c:v>63.83</c:v>
                </c:pt>
                <c:pt idx="2">
                  <c:v>103.39999999999999</c:v>
                </c:pt>
                <c:pt idx="3">
                  <c:v>87.27</c:v>
                </c:pt>
                <c:pt idx="4">
                  <c:v>101.82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delete val="1"/>
            </c:dLbl>
            <c:dLbl>
              <c:idx val="4"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  <c:showVal val="1"/>
          </c:dLbls>
          <c:val>
            <c:numRef>
              <c:f>NORMAL!$BG$708:$BK$708</c:f>
              <c:numCache>
                <c:formatCode>0</c:formatCode>
                <c:ptCount val="5"/>
                <c:pt idx="0">
                  <c:v>0</c:v>
                </c:pt>
                <c:pt idx="1">
                  <c:v>53.77</c:v>
                </c:pt>
                <c:pt idx="2">
                  <c:v>32.200000000000003</c:v>
                </c:pt>
                <c:pt idx="3">
                  <c:v>14.7</c:v>
                </c:pt>
                <c:pt idx="4">
                  <c:v>1.58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val>
            <c:numRef>
              <c:f>NORMAL!$BG$711:$BK$711</c:f>
              <c:numCache>
                <c:formatCode>0</c:formatCode>
                <c:ptCount val="5"/>
                <c:pt idx="0">
                  <c:v>140.5</c:v>
                </c:pt>
                <c:pt idx="1">
                  <c:v>9.6300000000000008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layout/>
              <c:showVal val="1"/>
            </c:dLbl>
            <c:delete val="1"/>
          </c:dLbls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17.05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NORMAL!$BG$709:$BK$709</c:f>
              <c:numCache>
                <c:formatCode>0</c:formatCode>
                <c:ptCount val="5"/>
                <c:pt idx="0">
                  <c:v>0</c:v>
                </c:pt>
                <c:pt idx="1">
                  <c:v>39.770000000000003</c:v>
                </c:pt>
                <c:pt idx="2">
                  <c:v>33.400000000000006</c:v>
                </c:pt>
                <c:pt idx="3">
                  <c:v>48.809999999999995</c:v>
                </c:pt>
                <c:pt idx="4">
                  <c:v>52.100000000000009</c:v>
                </c:pt>
              </c:numCache>
            </c:numRef>
          </c:val>
        </c:ser>
        <c:overlap val="100"/>
        <c:axId val="70614400"/>
        <c:axId val="70628480"/>
      </c:barChart>
      <c:catAx>
        <c:axId val="7061440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628480"/>
        <c:crosses val="autoZero"/>
        <c:lblAlgn val="ctr"/>
        <c:lblOffset val="100"/>
        <c:tickLblSkip val="1"/>
        <c:tickMarkSkip val="1"/>
      </c:catAx>
      <c:valAx>
        <c:axId val="70628480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29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61440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5.3658579187769284E-2"/>
          <c:y val="0.15915129669840072"/>
          <c:w val="0.80325110440530478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NORMAL!$G$703:$J$703</c:f>
              <c:strCache>
                <c:ptCount val="4"/>
                <c:pt idx="0">
                  <c:v>FY10-week 14:</c:v>
                </c:pt>
                <c:pt idx="1">
                  <c:v>FY10-week 15:</c:v>
                </c:pt>
                <c:pt idx="2">
                  <c:v>FY10-week 16:</c:v>
                </c:pt>
                <c:pt idx="3">
                  <c:v>FY10-week 17: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44.480000000000004</c:v>
                </c:pt>
                <c:pt idx="1">
                  <c:v>49.61</c:v>
                </c:pt>
                <c:pt idx="2">
                  <c:v>82.99</c:v>
                </c:pt>
                <c:pt idx="3">
                  <c:v>77.149999999999991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0</c:v>
                </c:pt>
                <c:pt idx="1">
                  <c:v>6.37</c:v>
                </c:pt>
                <c:pt idx="2">
                  <c:v>2.77</c:v>
                </c:pt>
                <c:pt idx="3">
                  <c:v>20.92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9.17</c:v>
                </c:pt>
                <c:pt idx="2">
                  <c:v>10.88</c:v>
                </c:pt>
                <c:pt idx="3">
                  <c:v>10.45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val>
            <c:numRef>
              <c:f>NORMAL!$G$707:$J$707</c:f>
              <c:numCache>
                <c:formatCode>0</c:formatCode>
                <c:ptCount val="4"/>
                <c:pt idx="0">
                  <c:v>25</c:v>
                </c:pt>
                <c:pt idx="1">
                  <c:v>2.83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NORMAL!$G$706:$J$706</c:f>
              <c:numCache>
                <c:formatCode>0</c:formatCode>
                <c:ptCount val="4"/>
                <c:pt idx="0">
                  <c:v>66.13</c:v>
                </c:pt>
                <c:pt idx="1">
                  <c:v>53.1</c:v>
                </c:pt>
                <c:pt idx="2">
                  <c:v>25.48</c:v>
                </c:pt>
                <c:pt idx="3">
                  <c:v>26.029999999999998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NORMAL!$G$708:$J$708</c:f>
              <c:numCache>
                <c:formatCode>0</c:formatCode>
                <c:ptCount val="4"/>
                <c:pt idx="0">
                  <c:v>0</c:v>
                </c:pt>
                <c:pt idx="1">
                  <c:v>6.17</c:v>
                </c:pt>
                <c:pt idx="2">
                  <c:v>16.07</c:v>
                </c:pt>
                <c:pt idx="3">
                  <c:v>1.1200000000000001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NORMAL!$G$709:$J$709</c:f>
              <c:numCache>
                <c:formatCode>0</c:formatCode>
                <c:ptCount val="4"/>
                <c:pt idx="0">
                  <c:v>33.39</c:v>
                </c:pt>
                <c:pt idx="1">
                  <c:v>40.75</c:v>
                </c:pt>
                <c:pt idx="2">
                  <c:v>29.81</c:v>
                </c:pt>
                <c:pt idx="3">
                  <c:v>33.330000000000005</c:v>
                </c:pt>
              </c:numCache>
            </c:numRef>
          </c:val>
        </c:ser>
        <c:overlap val="100"/>
        <c:axId val="92600192"/>
        <c:axId val="92601728"/>
      </c:barChart>
      <c:catAx>
        <c:axId val="92600192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601728"/>
        <c:crosses val="autoZero"/>
        <c:lblAlgn val="ctr"/>
        <c:lblOffset val="100"/>
        <c:tickLblSkip val="1"/>
        <c:tickMarkSkip val="1"/>
      </c:catAx>
      <c:valAx>
        <c:axId val="92601728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55E-3"/>
              <c:y val="0.50530531826757752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600192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7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75" b="1" i="0" u="none" strike="noStrike" baseline="0" dirty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7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75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(&gt; 1 </a:t>
            </a:r>
            <a:r>
              <a:rPr lang="en-US" sz="147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HOUR) </a:t>
            </a:r>
            <a:r>
              <a:rPr lang="en-US" sz="1475" b="1" i="0" u="none" strike="noStrike" baseline="0" dirty="0">
                <a:solidFill>
                  <a:srgbClr val="FF0000"/>
                </a:solidFill>
                <a:latin typeface="Arial"/>
                <a:cs typeface="Arial"/>
              </a:rPr>
              <a:t>BY SYSTEM -- JANUARY 2010</a:t>
            </a:r>
          </a:p>
        </c:rich>
      </c:tx>
      <c:layout>
        <c:manualLayout>
          <c:xMode val="edge"/>
          <c:yMode val="edge"/>
          <c:x val="0.12493799212598425"/>
          <c:y val="3.3048410615339752E-2"/>
        </c:manualLayout>
      </c:layout>
      <c:spPr>
        <a:noFill/>
        <a:ln w="25400">
          <a:noFill/>
        </a:ln>
      </c:spPr>
    </c:title>
    <c:view3D>
      <c:rotX val="10"/>
      <c:hPercent val="100"/>
      <c:rotY val="55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7749719015346528E-2"/>
          <c:y val="5.7014597851629156E-2"/>
          <c:w val="0.84039440395601783"/>
          <c:h val="0.79800768297069335"/>
        </c:manualLayout>
      </c:layout>
      <c:bar3DChart>
        <c:barDir val="col"/>
        <c:grouping val="standard"/>
        <c:ser>
          <c:idx val="0"/>
          <c:order val="0"/>
          <c:tx>
            <c:strRef>
              <c:f>NORMAL!$B$854</c:f>
              <c:strCache>
                <c:ptCount val="1"/>
                <c:pt idx="0">
                  <c:v>PS_booster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NORMAL!$B$855:$H$855</c:f>
              <c:numCache>
                <c:formatCode>0.0</c:formatCode>
                <c:ptCount val="7"/>
                <c:pt idx="0">
                  <c:v>1.5</c:v>
                </c:pt>
              </c:numCache>
            </c:numRef>
          </c:val>
        </c:ser>
        <c:ser>
          <c:idx val="1"/>
          <c:order val="1"/>
          <c:tx>
            <c:strRef>
              <c:f>NORMAL!$D$858</c:f>
              <c:strCache>
                <c:ptCount val="1"/>
                <c:pt idx="0">
                  <c:v>Rf_Booster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NORMAL!$B$859:$H$859</c:f>
              <c:numCache>
                <c:formatCode>0.0</c:formatCode>
                <c:ptCount val="7"/>
                <c:pt idx="2">
                  <c:v>2.6</c:v>
                </c:pt>
              </c:numCache>
            </c:numRef>
          </c:val>
        </c:ser>
        <c:ser>
          <c:idx val="2"/>
          <c:order val="2"/>
          <c:tx>
            <c:strRef>
              <c:f>NORMAL!$B$860</c:f>
              <c:strCache>
                <c:ptCount val="1"/>
                <c:pt idx="0">
                  <c:v>PPS_AGS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NORMAL!$B$861:$H$861</c:f>
              <c:numCache>
                <c:formatCode>0.0</c:formatCode>
                <c:ptCount val="7"/>
                <c:pt idx="0">
                  <c:v>1.77</c:v>
                </c:pt>
                <c:pt idx="2">
                  <c:v>2.52</c:v>
                </c:pt>
              </c:numCache>
            </c:numRef>
          </c:val>
        </c:ser>
        <c:ser>
          <c:idx val="3"/>
          <c:order val="3"/>
          <c:tx>
            <c:strRef>
              <c:f>NORMAL!$D$868</c:f>
              <c:strCache>
                <c:ptCount val="1"/>
                <c:pt idx="0">
                  <c:v>Injector_Perf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NORMAL!$B$869:$H$869</c:f>
              <c:numCache>
                <c:formatCode>0.0</c:formatCode>
                <c:ptCount val="7"/>
                <c:pt idx="2">
                  <c:v>2</c:v>
                </c:pt>
              </c:numCache>
            </c:numRef>
          </c:val>
        </c:ser>
        <c:ser>
          <c:idx val="4"/>
          <c:order val="4"/>
          <c:tx>
            <c:strRef>
              <c:f>NORMAL!$B$866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NORMAL!$B$867:$H$867</c:f>
              <c:numCache>
                <c:formatCode>0.0</c:formatCode>
                <c:ptCount val="7"/>
                <c:pt idx="0">
                  <c:v>4.3099999999999996</c:v>
                </c:pt>
                <c:pt idx="2">
                  <c:v>10.220000000000001</c:v>
                </c:pt>
                <c:pt idx="4">
                  <c:v>6.26</c:v>
                </c:pt>
                <c:pt idx="6">
                  <c:v>2.62</c:v>
                </c:pt>
              </c:numCache>
            </c:numRef>
          </c:val>
        </c:ser>
        <c:ser>
          <c:idx val="5"/>
          <c:order val="5"/>
          <c:tx>
            <c:strRef>
              <c:f>NORMAL!$B$876</c:f>
              <c:strCache>
                <c:ptCount val="1"/>
                <c:pt idx="0">
                  <c:v>RHIC_ps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NORMAL!$B$877:$H$877</c:f>
              <c:numCache>
                <c:formatCode>0.0</c:formatCode>
                <c:ptCount val="7"/>
                <c:pt idx="0">
                  <c:v>5.15</c:v>
                </c:pt>
                <c:pt idx="2">
                  <c:v>4.75</c:v>
                </c:pt>
                <c:pt idx="4">
                  <c:v>3.83</c:v>
                </c:pt>
              </c:numCache>
            </c:numRef>
          </c:val>
        </c:ser>
        <c:ser>
          <c:idx val="6"/>
          <c:order val="6"/>
          <c:tx>
            <c:strRef>
              <c:f>NORMAL!$B$878</c:f>
              <c:strCache>
                <c:ptCount val="1"/>
                <c:pt idx="0">
                  <c:v>RHIC_Rf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NORMAL!$B$879:$H$879</c:f>
              <c:numCache>
                <c:formatCode>0.0</c:formatCode>
                <c:ptCount val="7"/>
                <c:pt idx="0">
                  <c:v>6.44</c:v>
                </c:pt>
                <c:pt idx="2">
                  <c:v>8.92</c:v>
                </c:pt>
                <c:pt idx="4">
                  <c:v>6.21</c:v>
                </c:pt>
                <c:pt idx="6">
                  <c:v>16.47</c:v>
                </c:pt>
              </c:numCache>
            </c:numRef>
          </c:val>
        </c:ser>
        <c:ser>
          <c:idx val="7"/>
          <c:order val="7"/>
          <c:tx>
            <c:strRef>
              <c:f>NORMAL!$B$880</c:f>
              <c:strCache>
                <c:ptCount val="1"/>
                <c:pt idx="0">
                  <c:v>RHIC_Cryo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NORMAL!$B$881:$H$881</c:f>
              <c:numCache>
                <c:formatCode>0.0</c:formatCode>
                <c:ptCount val="7"/>
                <c:pt idx="0">
                  <c:v>3.77</c:v>
                </c:pt>
                <c:pt idx="2">
                  <c:v>3.23</c:v>
                </c:pt>
              </c:numCache>
            </c:numRef>
          </c:val>
        </c:ser>
        <c:ser>
          <c:idx val="8"/>
          <c:order val="8"/>
          <c:tx>
            <c:strRef>
              <c:f>NORMAL!$B$884</c:f>
              <c:strCache>
                <c:ptCount val="1"/>
                <c:pt idx="0">
                  <c:v>BLM_PermitPull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NORMAL!$B$885:$H$885</c:f>
              <c:numCache>
                <c:formatCode>0.0</c:formatCode>
                <c:ptCount val="7"/>
                <c:pt idx="0">
                  <c:v>5.66</c:v>
                </c:pt>
                <c:pt idx="2">
                  <c:v>3.41</c:v>
                </c:pt>
                <c:pt idx="4">
                  <c:v>3.73</c:v>
                </c:pt>
                <c:pt idx="6">
                  <c:v>4.08</c:v>
                </c:pt>
              </c:numCache>
            </c:numRef>
          </c:val>
        </c:ser>
        <c:ser>
          <c:idx val="9"/>
          <c:order val="9"/>
          <c:tx>
            <c:strRef>
              <c:f>NORMAL!$B$886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NORMAL!$B$887:$H$887</c:f>
              <c:numCache>
                <c:formatCode>0.0</c:formatCode>
                <c:ptCount val="7"/>
                <c:pt idx="0">
                  <c:v>1.25</c:v>
                </c:pt>
              </c:numCache>
            </c:numRef>
          </c:val>
        </c:ser>
        <c:ser>
          <c:idx val="10"/>
          <c:order val="10"/>
          <c:tx>
            <c:strRef>
              <c:f>NORMAL!$B$888</c:f>
              <c:strCache>
                <c:ptCount val="1"/>
                <c:pt idx="0">
                  <c:v>QuenchDetect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NORMAL!$B$889:$H$889</c:f>
              <c:numCache>
                <c:formatCode>0.0</c:formatCode>
                <c:ptCount val="7"/>
                <c:pt idx="0">
                  <c:v>1.25</c:v>
                </c:pt>
              </c:numCache>
            </c:numRef>
          </c:val>
        </c:ser>
        <c:ser>
          <c:idx val="11"/>
          <c:order val="11"/>
          <c:tx>
            <c:strRef>
              <c:f>NORMAL!$D$890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NORMAL!$B$891:$H$891</c:f>
              <c:numCache>
                <c:formatCode>0.0</c:formatCode>
                <c:ptCount val="7"/>
                <c:pt idx="2">
                  <c:v>1.1499999999999999</c:v>
                </c:pt>
                <c:pt idx="6">
                  <c:v>1.02</c:v>
                </c:pt>
              </c:numCache>
            </c:numRef>
          </c:val>
        </c:ser>
        <c:ser>
          <c:idx val="12"/>
          <c:order val="12"/>
          <c:tx>
            <c:strRef>
              <c:f>NORMAL!$F$870</c:f>
              <c:strCache>
                <c:ptCount val="1"/>
                <c:pt idx="0">
                  <c:v>ContolsSftware_RHIC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NORMAL!$B$871:$H$871</c:f>
              <c:numCache>
                <c:formatCode>0.0</c:formatCode>
                <c:ptCount val="7"/>
                <c:pt idx="4">
                  <c:v>1.91</c:v>
                </c:pt>
                <c:pt idx="6">
                  <c:v>2.21</c:v>
                </c:pt>
              </c:numCache>
            </c:numRef>
          </c:val>
        </c:ser>
        <c:ser>
          <c:idx val="13"/>
          <c:order val="13"/>
          <c:tx>
            <c:strRef>
              <c:f>NORMAL!$F$872</c:f>
              <c:strCache>
                <c:ptCount val="1"/>
                <c:pt idx="0">
                  <c:v>VAC_RHIC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NORMAL!$B$873:$H$873</c:f>
              <c:numCache>
                <c:formatCode>0.0</c:formatCode>
                <c:ptCount val="7"/>
                <c:pt idx="4">
                  <c:v>2.58</c:v>
                </c:pt>
              </c:numCache>
            </c:numRef>
          </c:val>
        </c:ser>
        <c:ser>
          <c:idx val="14"/>
          <c:order val="14"/>
          <c:tx>
            <c:strRef>
              <c:f>NORMAL!$F$882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NORMAL!$B$883:$H$883</c:f>
              <c:numCache>
                <c:formatCode>0.0</c:formatCode>
                <c:ptCount val="7"/>
                <c:pt idx="4">
                  <c:v>3.73</c:v>
                </c:pt>
                <c:pt idx="6">
                  <c:v>1.3</c:v>
                </c:pt>
              </c:numCache>
            </c:numRef>
          </c:val>
        </c:ser>
        <c:ser>
          <c:idx val="15"/>
          <c:order val="15"/>
          <c:tx>
            <c:strRef>
              <c:f>NORMAL!$H$892</c:f>
              <c:strCache>
                <c:ptCount val="1"/>
                <c:pt idx="0">
                  <c:v>Inst_AtR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NORMAL!$B$893:$H$893</c:f>
              <c:numCache>
                <c:formatCode>0.0</c:formatCode>
                <c:ptCount val="7"/>
                <c:pt idx="6">
                  <c:v>1.3</c:v>
                </c:pt>
              </c:numCache>
            </c:numRef>
          </c:val>
        </c:ser>
        <c:ser>
          <c:idx val="16"/>
          <c:order val="16"/>
          <c:tx>
            <c:strRef>
              <c:f>NORMAL!$H$906</c:f>
              <c:strCache>
                <c:ptCount val="1"/>
                <c:pt idx="0">
                  <c:v>ESSHQ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NORMAL!$B$907:$H$907</c:f>
              <c:numCache>
                <c:formatCode>0.0</c:formatCode>
                <c:ptCount val="7"/>
                <c:pt idx="6">
                  <c:v>2.2000000000000002</c:v>
                </c:pt>
              </c:numCache>
            </c:numRef>
          </c:val>
        </c:ser>
        <c:ser>
          <c:idx val="17"/>
          <c:order val="17"/>
          <c:tx>
            <c:strRef>
              <c:f>NORMAL!$B$908</c:f>
              <c:strCache>
                <c:ptCount val="1"/>
                <c:pt idx="0">
                  <c:v>Sum&lt;1Hr.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NORMAL!$B$843:$H$843</c:f>
              <c:strCache>
                <c:ptCount val="7"/>
                <c:pt idx="0">
                  <c:v>12/29/09/1 to 01/05/10/1</c:v>
                </c:pt>
                <c:pt idx="2">
                  <c:v>01/05/10/2 to 01/12/10/1</c:v>
                </c:pt>
                <c:pt idx="4">
                  <c:v>01/12/10/2  to 01/19/10/1</c:v>
                </c:pt>
                <c:pt idx="6">
                  <c:v>01/19/10/2 to 01/26/10/1</c:v>
                </c:pt>
              </c:strCache>
            </c:strRef>
          </c:cat>
          <c:val>
            <c:numRef>
              <c:f>NORMAL!$B$909:$H$909</c:f>
              <c:numCache>
                <c:formatCode>0.0</c:formatCode>
                <c:ptCount val="7"/>
                <c:pt idx="0">
                  <c:v>2.19</c:v>
                </c:pt>
                <c:pt idx="2">
                  <c:v>1.95</c:v>
                </c:pt>
                <c:pt idx="4">
                  <c:v>1.36</c:v>
                </c:pt>
                <c:pt idx="6">
                  <c:v>1.85</c:v>
                </c:pt>
              </c:numCache>
            </c:numRef>
          </c:val>
        </c:ser>
        <c:shape val="box"/>
        <c:axId val="93298048"/>
        <c:axId val="93312512"/>
        <c:axId val="99808576"/>
      </c:bar3DChart>
      <c:catAx>
        <c:axId val="9329804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102000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31251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93312512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298048"/>
        <c:crosses val="max"/>
        <c:crossBetween val="between"/>
      </c:valAx>
      <c:serAx>
        <c:axId val="9980857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22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312512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January Failure Hours (faliures &gt; 1 hr.)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Period1!$G$81</c:f>
              <c:strCache>
                <c:ptCount val="1"/>
                <c:pt idx="0">
                  <c:v>hours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Period1!$F$82:$F$100</c:f>
              <c:strCache>
                <c:ptCount val="19"/>
                <c:pt idx="0">
                  <c:v>RfRHIC</c:v>
                </c:pt>
                <c:pt idx="1">
                  <c:v>HumanError</c:v>
                </c:pt>
                <c:pt idx="2">
                  <c:v>BLMPermitPull</c:v>
                </c:pt>
                <c:pt idx="3">
                  <c:v>PS_RHIC</c:v>
                </c:pt>
                <c:pt idx="4">
                  <c:v>CryoRHIC</c:v>
                </c:pt>
                <c:pt idx="5">
                  <c:v>PPS_RHIC</c:v>
                </c:pt>
                <c:pt idx="6">
                  <c:v>PPS_AGS</c:v>
                </c:pt>
                <c:pt idx="7">
                  <c:v>CntrlsSftwr</c:v>
                </c:pt>
                <c:pt idx="8">
                  <c:v>InjPerformance</c:v>
                </c:pt>
                <c:pt idx="9">
                  <c:v>RfBooster</c:v>
                </c:pt>
                <c:pt idx="10">
                  <c:v>VacRHIC</c:v>
                </c:pt>
                <c:pt idx="11">
                  <c:v>ESHQ</c:v>
                </c:pt>
                <c:pt idx="12">
                  <c:v>QLI</c:v>
                </c:pt>
                <c:pt idx="13">
                  <c:v>QuenchDetect</c:v>
                </c:pt>
                <c:pt idx="14">
                  <c:v>PS_Bstr/BtA/LtB</c:v>
                </c:pt>
                <c:pt idx="15">
                  <c:v>CntrlsHdRHIC</c:v>
                </c:pt>
                <c:pt idx="16">
                  <c:v>InstAtR</c:v>
                </c:pt>
                <c:pt idx="17">
                  <c:v>InstRHIC</c:v>
                </c:pt>
                <c:pt idx="18">
                  <c:v>QuenchProtect</c:v>
                </c:pt>
              </c:strCache>
            </c:strRef>
          </c:cat>
          <c:val>
            <c:numRef>
              <c:f>Period1!$G$82:$G$100</c:f>
              <c:numCache>
                <c:formatCode>General</c:formatCode>
                <c:ptCount val="19"/>
                <c:pt idx="0">
                  <c:v>38.040000000000006</c:v>
                </c:pt>
                <c:pt idx="1">
                  <c:v>23.41</c:v>
                </c:pt>
                <c:pt idx="2">
                  <c:v>16.880000000000003</c:v>
                </c:pt>
                <c:pt idx="3">
                  <c:v>13.73</c:v>
                </c:pt>
                <c:pt idx="4">
                  <c:v>7.55</c:v>
                </c:pt>
                <c:pt idx="5">
                  <c:v>5.03</c:v>
                </c:pt>
                <c:pt idx="6">
                  <c:v>4.29</c:v>
                </c:pt>
                <c:pt idx="7">
                  <c:v>4.24</c:v>
                </c:pt>
                <c:pt idx="8">
                  <c:v>2.9699999999999998</c:v>
                </c:pt>
                <c:pt idx="9">
                  <c:v>2.6</c:v>
                </c:pt>
                <c:pt idx="10">
                  <c:v>2.58</c:v>
                </c:pt>
                <c:pt idx="11">
                  <c:v>2.2000000000000002</c:v>
                </c:pt>
                <c:pt idx="12">
                  <c:v>2.17</c:v>
                </c:pt>
                <c:pt idx="13">
                  <c:v>1.8199999999999998</c:v>
                </c:pt>
                <c:pt idx="14">
                  <c:v>1.5</c:v>
                </c:pt>
                <c:pt idx="15">
                  <c:v>1.36</c:v>
                </c:pt>
                <c:pt idx="16">
                  <c:v>1.3</c:v>
                </c:pt>
                <c:pt idx="17">
                  <c:v>1.27</c:v>
                </c:pt>
                <c:pt idx="18">
                  <c:v>1.25</c:v>
                </c:pt>
              </c:numCache>
            </c:numRef>
          </c:val>
        </c:ser>
        <c:axId val="65049728"/>
        <c:axId val="65051264"/>
      </c:barChart>
      <c:catAx>
        <c:axId val="65049728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5051264"/>
        <c:crosses val="autoZero"/>
        <c:auto val="1"/>
        <c:lblAlgn val="ctr"/>
        <c:lblOffset val="100"/>
      </c:catAx>
      <c:valAx>
        <c:axId val="65051264"/>
        <c:scaling>
          <c:orientation val="minMax"/>
          <c:max val="4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1" dirty="0" smtClean="0"/>
                  <a:t>Hours</a:t>
                </a:r>
                <a:endParaRPr lang="en-US" sz="1400" b="1" dirty="0"/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5049728"/>
        <c:crosses val="autoZero"/>
        <c:crossBetween val="between"/>
        <c:majorUnit val="5"/>
      </c:valAx>
      <c:spPr>
        <a:solidFill>
          <a:prstClr val="white"/>
        </a:solidFill>
      </c:spPr>
    </c:plotArea>
    <c:plotVisOnly val="1"/>
    <c:dispBlanksAs val="gap"/>
  </c:chart>
  <c:spPr>
    <a:solidFill>
      <a:schemeClr val="bg1">
        <a:lumMod val="6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January Failure Hours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7030116047876146"/>
          <c:y val="0.11032867444904271"/>
          <c:w val="0.69112431398978291"/>
          <c:h val="0.78169975735610076"/>
        </c:manualLayout>
      </c:layout>
      <c:barChart>
        <c:barDir val="bar"/>
        <c:grouping val="clustered"/>
        <c:ser>
          <c:idx val="0"/>
          <c:order val="0"/>
          <c:tx>
            <c:strRef>
              <c:f>Period1!$J$115</c:f>
              <c:strCache>
                <c:ptCount val="1"/>
                <c:pt idx="0">
                  <c:v>hours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Period1!$I$116:$I$125</c:f>
              <c:strCache>
                <c:ptCount val="10"/>
                <c:pt idx="0">
                  <c:v>RfBooster</c:v>
                </c:pt>
                <c:pt idx="1">
                  <c:v>InjPerformance</c:v>
                </c:pt>
                <c:pt idx="2">
                  <c:v>CntrlsSftwr</c:v>
                </c:pt>
                <c:pt idx="3">
                  <c:v>PPS_AGS</c:v>
                </c:pt>
                <c:pt idx="4">
                  <c:v>PPS_RHIC</c:v>
                </c:pt>
                <c:pt idx="5">
                  <c:v>CryoRHIC</c:v>
                </c:pt>
                <c:pt idx="6">
                  <c:v>PS_RHIC</c:v>
                </c:pt>
                <c:pt idx="7">
                  <c:v>BLMPermitPull</c:v>
                </c:pt>
                <c:pt idx="8">
                  <c:v>HumanError</c:v>
                </c:pt>
                <c:pt idx="9">
                  <c:v>RfRHIC</c:v>
                </c:pt>
              </c:strCache>
            </c:strRef>
          </c:cat>
          <c:val>
            <c:numRef>
              <c:f>Period1!$J$116:$J$125</c:f>
              <c:numCache>
                <c:formatCode>General</c:formatCode>
                <c:ptCount val="10"/>
                <c:pt idx="0">
                  <c:v>2.6</c:v>
                </c:pt>
                <c:pt idx="1">
                  <c:v>2.9699999999999998</c:v>
                </c:pt>
                <c:pt idx="2">
                  <c:v>4.24</c:v>
                </c:pt>
                <c:pt idx="3">
                  <c:v>4.29</c:v>
                </c:pt>
                <c:pt idx="4">
                  <c:v>5.03</c:v>
                </c:pt>
                <c:pt idx="5">
                  <c:v>7.55</c:v>
                </c:pt>
                <c:pt idx="6">
                  <c:v>13.73</c:v>
                </c:pt>
                <c:pt idx="7">
                  <c:v>16.880000000000003</c:v>
                </c:pt>
                <c:pt idx="8">
                  <c:v>23.41</c:v>
                </c:pt>
                <c:pt idx="9">
                  <c:v>38.040000000000006</c:v>
                </c:pt>
              </c:numCache>
            </c:numRef>
          </c:val>
        </c:ser>
        <c:axId val="70645248"/>
        <c:axId val="70647168"/>
      </c:barChart>
      <c:catAx>
        <c:axId val="70645248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0647168"/>
        <c:crosses val="autoZero"/>
        <c:auto val="1"/>
        <c:lblAlgn val="ctr"/>
        <c:lblOffset val="100"/>
      </c:catAx>
      <c:valAx>
        <c:axId val="70647168"/>
        <c:scaling>
          <c:orientation val="minMax"/>
          <c:max val="40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b="1" dirty="0" smtClean="0"/>
                  <a:t>Hours</a:t>
                </a:r>
                <a:endParaRPr lang="en-US" sz="1400" b="1" dirty="0"/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0645248"/>
        <c:crosses val="autoZero"/>
        <c:crossBetween val="between"/>
        <c:majorUnit val="4"/>
      </c:valAx>
      <c:spPr>
        <a:solidFill>
          <a:prstClr val="white"/>
        </a:solidFill>
      </c:spPr>
    </c:plotArea>
    <c:plotVisOnly val="1"/>
    <c:dispBlanksAs val="gap"/>
  </c:chart>
  <c:spPr>
    <a:solidFill>
      <a:schemeClr val="bg1">
        <a:lumMod val="6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0.03333</cdr:x>
      <cdr:y>0.11111</cdr:y>
    </cdr:from>
    <cdr:to>
      <cdr:x>0.26667</cdr:x>
      <cdr:y>0.63333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4800" y="762000"/>
          <a:ext cx="2133600" cy="3581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HumanError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err="1" smtClean="0"/>
            <a:t>RomanPot</a:t>
          </a:r>
          <a:r>
            <a:rPr lang="en-US" dirty="0" smtClean="0"/>
            <a:t> NMC pulls permit</a:t>
          </a:r>
        </a:p>
        <a:p xmlns:a="http://schemas.openxmlformats.org/drawingml/2006/main">
          <a:r>
            <a:rPr lang="en-US" sz="1100" dirty="0" smtClean="0"/>
            <a:t>BS3 Anode supply in local</a:t>
          </a:r>
        </a:p>
        <a:p xmlns:a="http://schemas.openxmlformats.org/drawingml/2006/main">
          <a:r>
            <a:rPr lang="en-US" dirty="0" smtClean="0"/>
            <a:t>Equipment </a:t>
          </a:r>
          <a:r>
            <a:rPr lang="en-US" dirty="0" err="1" smtClean="0"/>
            <a:t>setpoints</a:t>
          </a:r>
          <a:endParaRPr lang="en-US" dirty="0" smtClean="0"/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RHIC_Rf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SC vacuum problem</a:t>
          </a:r>
        </a:p>
        <a:p xmlns:a="http://schemas.openxmlformats.org/drawingml/2006/main">
          <a:r>
            <a:rPr lang="en-US" sz="1100" dirty="0" err="1" smtClean="0"/>
            <a:t>LLRf</a:t>
          </a:r>
          <a:r>
            <a:rPr lang="en-US" sz="1100" dirty="0" smtClean="0"/>
            <a:t> </a:t>
          </a:r>
          <a:r>
            <a:rPr lang="en-US" sz="1100" dirty="0" err="1" smtClean="0"/>
            <a:t>fecs</a:t>
          </a:r>
          <a:endParaRPr lang="en-US" sz="1100" dirty="0" smtClean="0"/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BLM_Permit</a:t>
          </a:r>
          <a:r>
            <a:rPr lang="en-US" b="1" dirty="0" smtClean="0">
              <a:solidFill>
                <a:srgbClr val="7030A0"/>
              </a:solidFill>
            </a:rPr>
            <a:t> Pulls</a:t>
          </a:r>
        </a:p>
        <a:p xmlns:a="http://schemas.openxmlformats.org/drawingml/2006/main">
          <a:r>
            <a:rPr lang="en-US" sz="1100" dirty="0" smtClean="0"/>
            <a:t>11x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QLI</a:t>
          </a:r>
        </a:p>
        <a:p xmlns:a="http://schemas.openxmlformats.org/drawingml/2006/main">
          <a:r>
            <a:rPr lang="en-US" dirty="0" smtClean="0"/>
            <a:t>Beam induced quench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ControlsSoftware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Server/manager restarts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PPS_RHIC</a:t>
          </a:r>
        </a:p>
        <a:p xmlns:a="http://schemas.openxmlformats.org/drawingml/2006/main">
          <a:r>
            <a:rPr lang="en-US" dirty="0" smtClean="0"/>
            <a:t>Y </a:t>
          </a:r>
          <a:r>
            <a:rPr lang="en-US" dirty="0" err="1" smtClean="0"/>
            <a:t>inj</a:t>
          </a:r>
          <a:r>
            <a:rPr lang="en-US" dirty="0" smtClean="0"/>
            <a:t> kicker </a:t>
          </a:r>
          <a:r>
            <a:rPr lang="en-US" dirty="0" err="1" smtClean="0"/>
            <a:t>ps</a:t>
          </a:r>
          <a:r>
            <a:rPr lang="en-US" dirty="0" smtClean="0"/>
            <a:t> fault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Inst AtR</a:t>
          </a:r>
        </a:p>
        <a:p xmlns:a="http://schemas.openxmlformats.org/drawingml/2006/main">
          <a:r>
            <a:rPr lang="en-US" dirty="0" smtClean="0"/>
            <a:t>NMON failed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ESSHQ</a:t>
          </a:r>
        </a:p>
        <a:p xmlns:a="http://schemas.openxmlformats.org/drawingml/2006/main">
          <a:r>
            <a:rPr lang="en-US" dirty="0" smtClean="0"/>
            <a:t>BLAM – stay off 2 hrs high losses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7C029-D1A7-4924-B125-E6536814D44B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25B4-66D4-4E98-A365-3D8378894F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F809F-4DE3-46A5-B06E-6672C3DFA416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December &amp; January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114</Words>
  <Application>Microsoft Office PowerPoint</Application>
  <PresentationFormat>On-screen Show (4:3)</PresentationFormat>
  <Paragraphs>64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December &amp; January</vt:lpstr>
      <vt:lpstr>Slide 2</vt:lpstr>
      <vt:lpstr>Slide 3</vt:lpstr>
      <vt:lpstr>Slide 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105</cp:revision>
  <cp:lastPrinted>2009-02-24T16:59:22Z</cp:lastPrinted>
  <dcterms:created xsi:type="dcterms:W3CDTF">2009-02-24T15:49:23Z</dcterms:created>
  <dcterms:modified xsi:type="dcterms:W3CDTF">2010-01-26T15:31:46Z</dcterms:modified>
</cp:coreProperties>
</file>