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89" r:id="rId2"/>
    <p:sldId id="541" r:id="rId3"/>
    <p:sldId id="520" r:id="rId4"/>
    <p:sldId id="527" r:id="rId5"/>
    <p:sldId id="540" r:id="rId6"/>
    <p:sldId id="528" r:id="rId7"/>
    <p:sldId id="529" r:id="rId8"/>
    <p:sldId id="530" r:id="rId9"/>
    <p:sldId id="532" r:id="rId10"/>
    <p:sldId id="533" r:id="rId11"/>
    <p:sldId id="534" r:id="rId12"/>
    <p:sldId id="526" r:id="rId13"/>
    <p:sldId id="535" r:id="rId14"/>
    <p:sldId id="536" r:id="rId15"/>
    <p:sldId id="537" r:id="rId16"/>
    <p:sldId id="538" r:id="rId17"/>
    <p:sldId id="539" r:id="rId18"/>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7F"/>
    <a:srgbClr val="04246C"/>
    <a:srgbClr val="000066"/>
    <a:srgbClr val="000099"/>
    <a:srgbClr val="0000FF"/>
    <a:srgbClr val="0B6B1B"/>
    <a:srgbClr val="1E045E"/>
    <a:srgbClr val="0E8C23"/>
    <a:srgbClr val="13B9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4" autoAdjust="0"/>
    <p:restoredTop sz="83179" autoAdjust="0"/>
  </p:normalViewPr>
  <p:slideViewPr>
    <p:cSldViewPr>
      <p:cViewPr varScale="1">
        <p:scale>
          <a:sx n="108" d="100"/>
          <a:sy n="108" d="100"/>
        </p:scale>
        <p:origin x="-78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86"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eaLnBrk="0" hangingPunct="0">
              <a:defRPr sz="1200">
                <a:latin typeface="Arial" charset="0"/>
                <a:ea typeface="ＭＳ Ｐゴシック" pitchFamily="-128" charset="-128"/>
                <a:cs typeface="+mn-cs"/>
              </a:defRPr>
            </a:lvl1pPr>
          </a:lstStyle>
          <a:p>
            <a:pPr>
              <a:defRPr/>
            </a:pPr>
            <a:endParaRPr lang="en-US" dirty="0"/>
          </a:p>
        </p:txBody>
      </p:sp>
      <p:sp>
        <p:nvSpPr>
          <p:cNvPr id="16387" name="Rectangle 3"/>
          <p:cNvSpPr>
            <a:spLocks noGrp="1" noChangeArrowheads="1"/>
          </p:cNvSpPr>
          <p:nvPr>
            <p:ph type="dt" sz="quarter"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eaLnBrk="0" hangingPunct="0">
              <a:defRPr sz="1200">
                <a:latin typeface="Arial" charset="0"/>
                <a:ea typeface="ＭＳ Ｐゴシック" pitchFamily="-128" charset="-128"/>
                <a:cs typeface="+mn-cs"/>
              </a:defRPr>
            </a:lvl1pPr>
          </a:lstStyle>
          <a:p>
            <a:pPr>
              <a:defRPr/>
            </a:pPr>
            <a:endParaRPr lang="en-US" dirty="0"/>
          </a:p>
        </p:txBody>
      </p:sp>
      <p:sp>
        <p:nvSpPr>
          <p:cNvPr id="16388" name="Rectangle 4"/>
          <p:cNvSpPr>
            <a:spLocks noGrp="1" noChangeArrowheads="1"/>
          </p:cNvSpPr>
          <p:nvPr>
            <p:ph type="ftr" sz="quarter" idx="2"/>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eaLnBrk="0" hangingPunct="0">
              <a:defRPr sz="1200">
                <a:latin typeface="Arial" charset="0"/>
                <a:ea typeface="ＭＳ Ｐゴシック" pitchFamily="-128" charset="-128"/>
                <a:cs typeface="+mn-cs"/>
              </a:defRPr>
            </a:lvl1pPr>
          </a:lstStyle>
          <a:p>
            <a:pPr>
              <a:defRPr/>
            </a:pPr>
            <a:endParaRPr lang="en-US" dirty="0"/>
          </a:p>
        </p:txBody>
      </p:sp>
      <p:sp>
        <p:nvSpPr>
          <p:cNvPr id="16389" name="Rectangle 5"/>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eaLnBrk="0" hangingPunct="0">
              <a:defRPr sz="1200">
                <a:latin typeface="Arial" charset="0"/>
                <a:ea typeface="ＭＳ Ｐゴシック" pitchFamily="-128" charset="-128"/>
                <a:cs typeface="+mn-cs"/>
              </a:defRPr>
            </a:lvl1pPr>
          </a:lstStyle>
          <a:p>
            <a:pPr>
              <a:defRPr/>
            </a:pPr>
            <a:fld id="{3A76B745-74A3-4958-A951-3571C1AD550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eaLnBrk="0" hangingPunct="0">
              <a:defRPr sz="1200">
                <a:latin typeface="Arial" charset="0"/>
                <a:ea typeface="ＭＳ Ｐゴシック" pitchFamily="-12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eaLnBrk="0" hangingPunct="0">
              <a:defRPr sz="1200">
                <a:latin typeface="Arial" charset="0"/>
                <a:ea typeface="ＭＳ Ｐゴシック" pitchFamily="-128"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eaLnBrk="0" hangingPunct="0">
              <a:defRPr sz="1200">
                <a:latin typeface="Arial" charset="0"/>
                <a:ea typeface="ＭＳ Ｐゴシック" pitchFamily="-12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eaLnBrk="0" hangingPunct="0">
              <a:defRPr sz="1200">
                <a:latin typeface="Arial" charset="0"/>
                <a:ea typeface="ＭＳ Ｐゴシック" pitchFamily="-128" charset="-128"/>
                <a:cs typeface="+mn-cs"/>
              </a:defRPr>
            </a:lvl1pPr>
          </a:lstStyle>
          <a:p>
            <a:pPr>
              <a:defRPr/>
            </a:pPr>
            <a:fld id="{1893202F-CF91-4C53-A895-26D4194360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82688" y="695325"/>
            <a:ext cx="4635500" cy="3476625"/>
          </a:xfrm>
          <a:ln/>
        </p:spPr>
      </p:sp>
      <p:sp>
        <p:nvSpPr>
          <p:cNvPr id="11267" name="Rectangle 3"/>
          <p:cNvSpPr>
            <a:spLocks noGrp="1" noChangeArrowheads="1"/>
          </p:cNvSpPr>
          <p:nvPr>
            <p:ph type="body" idx="1"/>
          </p:nvPr>
        </p:nvSpPr>
        <p:spPr>
          <a:xfrm>
            <a:off x="933450" y="4402138"/>
            <a:ext cx="5130800" cy="4173537"/>
          </a:xfrm>
          <a:noFill/>
          <a:ln/>
        </p:spPr>
        <p:txBody>
          <a:bodyPr/>
          <a:lstStyle/>
          <a:p>
            <a:endParaRPr lang="en-US" dirty="0" smtClean="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93202F-CF91-4C53-A895-26D419436013}"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93202F-CF91-4C53-A895-26D419436013}"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ppt_BG_Title_BNL_bluePassionwh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C622C2-78B0-4AC5-8026-553F589F2AFF}" type="datetime1">
              <a:rPr lang="en-US"/>
              <a:pPr>
                <a:defRPr/>
              </a:pPr>
              <a:t>2/2/2010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0EB5B5-7891-4DDB-B7A8-EEA4748D97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658289-2B87-4CCB-8195-0830F085A705}" type="datetime1">
              <a:rPr lang="en-US"/>
              <a:pPr>
                <a:defRPr/>
              </a:pPr>
              <a:t>2/2/2010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3AF0DB-2B82-414B-BC2E-FEDA41DA40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A99E20-1275-49B8-AB68-A37F8A23E803}" type="datetime1">
              <a:rPr lang="en-US"/>
              <a:pPr>
                <a:defRPr/>
              </a:pPr>
              <a:t>2/2/2010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83D56E-CF58-48DB-9859-5D577ABEE5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2996A3-CFC6-43A5-90DB-AF1141B209C6}" type="datetime1">
              <a:rPr lang="en-US"/>
              <a:pPr>
                <a:defRPr/>
              </a:pPr>
              <a:t>2/2/2010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9CF8C1-A238-4A28-B153-EC937AAD7E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267F151-4F9A-468A-9545-56D75F1B3582}" type="datetime1">
              <a:rPr lang="en-US"/>
              <a:pPr>
                <a:defRPr/>
              </a:pPr>
              <a:t>2/2/2010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4A681D-C136-463C-817B-09C95575F0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92031A-DBBE-4E3A-8600-F2AE3EBC2EC7}" type="datetime1">
              <a:rPr lang="en-US"/>
              <a:pPr>
                <a:defRPr/>
              </a:pPr>
              <a:t>2/2/2010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46F3C6-C1CC-4413-A7F9-3A853AC92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0A21F3A-3287-4EE1-B70D-222303418C90}" type="datetime1">
              <a:rPr lang="en-US"/>
              <a:pPr>
                <a:defRPr/>
              </a:pPr>
              <a:t>2/2/2010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F55864-09A3-41D8-B284-9EC237F8F4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5782E8-883D-43F2-B1A9-62D091797644}" type="datetime1">
              <a:rPr lang="en-US"/>
              <a:pPr>
                <a:defRPr/>
              </a:pPr>
              <a:t>2/2/2010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77528B-F4F9-4E0C-A4F0-CCD122817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C2F8D5-36AA-4B34-ABD2-6CE36B6FD22B}" type="datetime1">
              <a:rPr lang="en-US"/>
              <a:pPr>
                <a:defRPr/>
              </a:pPr>
              <a:t>2/2/2010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2BE9AC-BB94-4B35-8EF4-9705E32DB4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F01BA0-E8DE-42C4-A874-049076D8C4BA}" type="datetime1">
              <a:rPr lang="en-US"/>
              <a:pPr>
                <a:defRPr/>
              </a:pPr>
              <a:t>2/2/2010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634D01B-8AFA-4785-96C7-E8F2CA02CB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REVBG_Slide4_Blu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128" charset="-128"/>
                <a:cs typeface="+mn-cs"/>
              </a:defRPr>
            </a:lvl1pPr>
          </a:lstStyle>
          <a:p>
            <a:pPr>
              <a:defRPr/>
            </a:pPr>
            <a:fld id="{87E042C2-FACD-4A40-B75F-8A9F93EA1671}" type="datetime1">
              <a:rPr lang="en-US"/>
              <a:pPr>
                <a:defRPr/>
              </a:pPr>
              <a:t>2/2/2010</a:t>
            </a:fld>
            <a:endParaRPr lang="en-US" dirty="0"/>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12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A3446682-1843-4EC0-950D-B015D47ED0E7}" type="slidenum">
              <a:rPr lang="en-US"/>
              <a:pPr>
                <a:defRPr/>
              </a:pPr>
              <a:t>‹#›</a:t>
            </a:fld>
            <a:endParaRPr lang="en-US" dirty="0"/>
          </a:p>
        </p:txBody>
      </p:sp>
      <p:sp>
        <p:nvSpPr>
          <p:cNvPr id="1031" name="Rectangle 2"/>
          <p:cNvSpPr>
            <a:spLocks noGrp="1" noChangeArrowheads="1"/>
          </p:cNvSpPr>
          <p:nvPr>
            <p:ph type="title"/>
          </p:nvPr>
        </p:nvSpPr>
        <p:spPr bwMode="auto">
          <a:xfrm>
            <a:off x="381000" y="304801"/>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Symbol" pitchFamily="18" charset="2"/>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609600" y="2133600"/>
            <a:ext cx="7620000" cy="3548062"/>
          </a:xfrm>
        </p:spPr>
        <p:txBody>
          <a:bodyPr/>
          <a:lstStyle/>
          <a:p>
            <a:pPr marL="0" indent="0">
              <a:lnSpc>
                <a:spcPct val="90000"/>
              </a:lnSpc>
              <a:buNone/>
            </a:pPr>
            <a:r>
              <a:rPr lang="en-US" sz="2800" b="1" dirty="0" smtClean="0">
                <a:solidFill>
                  <a:schemeClr val="bg1"/>
                </a:solidFill>
              </a:rPr>
              <a:t>Wooden Stair Issues at PPPL</a:t>
            </a:r>
          </a:p>
          <a:p>
            <a:pPr marL="0" indent="0">
              <a:lnSpc>
                <a:spcPct val="90000"/>
              </a:lnSpc>
              <a:buFont typeface="Wingdings" pitchFamily="2" charset="2"/>
              <a:buNone/>
            </a:pPr>
            <a:endParaRPr lang="en-US" b="1" dirty="0" smtClean="0">
              <a:solidFill>
                <a:schemeClr val="bg1"/>
              </a:solidFill>
            </a:endParaRPr>
          </a:p>
          <a:p>
            <a:pPr marL="0" indent="0">
              <a:lnSpc>
                <a:spcPct val="90000"/>
              </a:lnSpc>
              <a:buFont typeface="Wingdings" pitchFamily="2" charset="2"/>
              <a:buNone/>
            </a:pPr>
            <a:endParaRPr lang="en-US" b="1" dirty="0" smtClean="0">
              <a:solidFill>
                <a:schemeClr val="bg1"/>
              </a:solidFill>
            </a:endParaRPr>
          </a:p>
          <a:p>
            <a:pPr marL="0" indent="0">
              <a:lnSpc>
                <a:spcPct val="70000"/>
              </a:lnSpc>
              <a:buFont typeface="Wingdings" pitchFamily="2" charset="2"/>
              <a:buNone/>
            </a:pPr>
            <a:r>
              <a:rPr lang="en-US" b="1" dirty="0" smtClean="0">
                <a:solidFill>
                  <a:schemeClr val="bg1"/>
                </a:solidFill>
              </a:rPr>
              <a:t>Collider-Accelerator Department</a:t>
            </a:r>
          </a:p>
          <a:p>
            <a:pPr marL="0" indent="0">
              <a:lnSpc>
                <a:spcPct val="70000"/>
              </a:lnSpc>
              <a:buFont typeface="Wingdings" pitchFamily="2" charset="2"/>
              <a:buNone/>
            </a:pPr>
            <a:r>
              <a:rPr lang="en-US" b="1" dirty="0" smtClean="0">
                <a:solidFill>
                  <a:schemeClr val="bg1"/>
                </a:solidFill>
              </a:rPr>
              <a:t>2-2-2010</a:t>
            </a:r>
          </a:p>
        </p:txBody>
      </p:sp>
      <p:sp>
        <p:nvSpPr>
          <p:cNvPr id="579587" name="Rectangle 3"/>
          <p:cNvSpPr>
            <a:spLocks noGrp="1" noChangeArrowheads="1"/>
          </p:cNvSpPr>
          <p:nvPr>
            <p:ph type="ctrTitle" idx="4294967295"/>
          </p:nvPr>
        </p:nvSpPr>
        <p:spPr>
          <a:xfrm>
            <a:off x="595313" y="361950"/>
            <a:ext cx="8153400" cy="1143000"/>
          </a:xfrm>
          <a:effectLst>
            <a:outerShdw dist="35921" dir="2700000" algn="ctr" rotWithShape="0">
              <a:schemeClr val="bg2"/>
            </a:outerShdw>
          </a:effectLst>
        </p:spPr>
        <p:txBody>
          <a:bodyPr/>
          <a:lstStyle/>
          <a:p>
            <a:pPr>
              <a:defRPr/>
            </a:pPr>
            <a:r>
              <a:rPr lang="en-US" dirty="0" smtClean="0">
                <a:solidFill>
                  <a:schemeClr val="bg1"/>
                </a:solidFill>
                <a:cs typeface="+mj-cs"/>
              </a:rPr>
              <a:t>Take 5 for Safety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Platform</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10</a:t>
            </a:fld>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Handrail</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11</a:t>
            </a:fld>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From Service – Legs Rounded</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12</a:t>
            </a:fld>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1371600" y="1524000"/>
            <a:ext cx="6096000"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to Use – Two Step Portable Stool</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13</a:t>
            </a:fld>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Railing Required – Gap Between Platform and Wall too Wide</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14</a:t>
            </a:fld>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 Two Steps on Concrete</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15</a:t>
            </a:fld>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Railings Needed If Stairs are Over 30 Inches High</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16</a:t>
            </a:fld>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Need Equal Riser Height</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17</a:t>
            </a:fld>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Stair Report From PPPL</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2</a:t>
            </a:fld>
            <a:endParaRPr lang="en-US" dirty="0"/>
          </a:p>
        </p:txBody>
      </p:sp>
      <p:sp>
        <p:nvSpPr>
          <p:cNvPr id="7" name="Content Placeholder 6"/>
          <p:cNvSpPr>
            <a:spLocks noGrp="1"/>
          </p:cNvSpPr>
          <p:nvPr>
            <p:ph idx="1"/>
          </p:nvPr>
        </p:nvSpPr>
        <p:spPr>
          <a:xfrm>
            <a:off x="685800" y="1371600"/>
            <a:ext cx="7620000" cy="3886200"/>
          </a:xfrm>
        </p:spPr>
        <p:txBody>
          <a:bodyPr/>
          <a:lstStyle/>
          <a:p>
            <a:r>
              <a:rPr lang="en-US" sz="1800" dirty="0" smtClean="0">
                <a:solidFill>
                  <a:srgbClr val="042B7F"/>
                </a:solidFill>
              </a:rPr>
              <a:t>On November 17, 2009 a subcontractor employee turned to come down set of stairs at PPPL and as he reached the second step from the bottom, the step broke free causing the subcontractor to step through the stairway and fall forward, breaking his arm and a rib</a:t>
            </a:r>
          </a:p>
          <a:p>
            <a:pPr>
              <a:buNone/>
            </a:pPr>
            <a:endParaRPr lang="en-US" sz="1800" dirty="0" smtClean="0"/>
          </a:p>
        </p:txBody>
      </p:sp>
      <p:pic>
        <p:nvPicPr>
          <p:cNvPr id="6150" name="Picture 6"/>
          <p:cNvPicPr>
            <a:picLocks noChangeAspect="1" noChangeArrowheads="1"/>
          </p:cNvPicPr>
          <p:nvPr/>
        </p:nvPicPr>
        <p:blipFill>
          <a:blip r:embed="rId2" cstate="print"/>
          <a:srcRect/>
          <a:stretch>
            <a:fillRect/>
          </a:stretch>
        </p:blipFill>
        <p:spPr bwMode="auto">
          <a:xfrm>
            <a:off x="1905000" y="2743200"/>
            <a:ext cx="4438650" cy="33357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 or Paint Wood</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3</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600200" y="14859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Handrail That is Easily Graspable (Too wide)</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4</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Handrails OK (2x4)</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5</a:t>
            </a:fld>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304800" y="1828800"/>
            <a:ext cx="2914650" cy="38862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343400" y="1447800"/>
            <a:ext cx="3429000"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OK – Concrete Pad </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6</a:t>
            </a:fld>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Graspable Railings and Concrete Pad If Outdoors</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7</a:t>
            </a:fld>
            <a:endParaRPr lang="en-US"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304800" y="2133600"/>
            <a:ext cx="4064000" cy="30480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495800" y="1981200"/>
            <a:ext cx="4470400" cy="3352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Railings, Treads are Undersized</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8</a:t>
            </a:fld>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47800" y="1600200"/>
            <a:ext cx="5867400" cy="4400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Handrails When Any Rebuilding Occurs (4x4)</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9</a:t>
            </a:fld>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981200" y="1828800"/>
            <a:ext cx="5181600" cy="3886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11678</TotalTime>
  <Words>181</Words>
  <Application>Microsoft Office PowerPoint</Application>
  <PresentationFormat>On-screen Show (4:3)</PresentationFormat>
  <Paragraphs>41</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Take 5 for Safety</vt:lpstr>
      <vt:lpstr>New Stair Report From PPPL</vt:lpstr>
      <vt:lpstr>Seal or Paint Wood</vt:lpstr>
      <vt:lpstr>Install Handrail That is Easily Graspable (Too wide)</vt:lpstr>
      <vt:lpstr>Handrails OK (2x4)</vt:lpstr>
      <vt:lpstr>This Is OK – Concrete Pad </vt:lpstr>
      <vt:lpstr>Need Graspable Railings and Concrete Pad If Outdoors</vt:lpstr>
      <vt:lpstr>Missing Railings, Treads are Undersized</vt:lpstr>
      <vt:lpstr>Upgrade Handrails When Any Rebuilding Occurs (4x4)</vt:lpstr>
      <vt:lpstr>Remove Platform</vt:lpstr>
      <vt:lpstr>Replace Handrail</vt:lpstr>
      <vt:lpstr>Remove From Service – Legs Rounded</vt:lpstr>
      <vt:lpstr>OK to Use – Two Step Portable Stool</vt:lpstr>
      <vt:lpstr>Railing Required – Gap Between Platform and Wall too Wide</vt:lpstr>
      <vt:lpstr>OK – Two Steps on Concrete</vt:lpstr>
      <vt:lpstr>Railings Needed If Stairs are Over 30 Inches High</vt:lpstr>
      <vt:lpstr>Replace- Need Equal Riser Height</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Software QA </dc:subject>
  <dc:creator>Ed Lessard</dc:creator>
  <cp:lastModifiedBy>lessard</cp:lastModifiedBy>
  <cp:revision>688</cp:revision>
  <cp:lastPrinted>2007-07-02T19:06:14Z</cp:lastPrinted>
  <dcterms:created xsi:type="dcterms:W3CDTF">2007-06-28T20:22:43Z</dcterms:created>
  <dcterms:modified xsi:type="dcterms:W3CDTF">2010-02-02T17:37:48Z</dcterms:modified>
</cp:coreProperties>
</file>