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1" r:id="rId2"/>
    <p:sldId id="262" r:id="rId3"/>
    <p:sldId id="263" r:id="rId4"/>
    <p:sldId id="273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2/2/2010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02/02/2010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 Meeting, </a:t>
            </a:r>
            <a:r>
              <a:rPr lang="en-US" dirty="0" smtClean="0"/>
              <a:t>2/2/2010</a:t>
            </a:r>
            <a:endParaRPr lang="en-US" dirty="0" smtClean="0"/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Sampled Integrated Luminosity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Content Placeholder 7" descr="lumiHistory.gif"/>
          <p:cNvPicPr>
            <a:picLocks noGrp="1" noChangeAspect="1"/>
          </p:cNvPicPr>
          <p:nvPr>
            <p:ph idx="1"/>
          </p:nvPr>
        </p:nvPicPr>
        <p:blipFill>
          <a:blip r:embed="rId2"/>
          <a:srcRect l="5483" t="3419" r="4173" b="2232"/>
          <a:stretch>
            <a:fillRect/>
          </a:stretch>
        </p:blipFill>
        <p:spPr>
          <a:xfrm>
            <a:off x="533400" y="1176131"/>
            <a:ext cx="7620000" cy="5300869"/>
          </a:xfrm>
        </p:spPr>
      </p:pic>
      <p:sp>
        <p:nvSpPr>
          <p:cNvPr id="11" name="TextBox 10"/>
          <p:cNvSpPr txBox="1"/>
          <p:nvPr/>
        </p:nvSpPr>
        <p:spPr>
          <a:xfrm>
            <a:off x="1676400" y="2362200"/>
            <a:ext cx="3756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0.375 / 1.4 (</a:t>
            </a:r>
            <a:r>
              <a:rPr lang="en-US" b="1" dirty="0" err="1" smtClean="0">
                <a:solidFill>
                  <a:srgbClr val="0070C0"/>
                </a:solidFill>
              </a:rPr>
              <a:t>nb</a:t>
            </a:r>
            <a:r>
              <a:rPr lang="en-US" b="1" dirty="0" smtClean="0">
                <a:solidFill>
                  <a:srgbClr val="0070C0"/>
                </a:solidFill>
              </a:rPr>
              <a:t>^-1)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= 26 % of goal (for sampled int. </a:t>
            </a:r>
            <a:r>
              <a:rPr lang="en-US" b="1" dirty="0" err="1" smtClean="0">
                <a:solidFill>
                  <a:srgbClr val="0070C0"/>
                </a:solidFill>
              </a:rPr>
              <a:t>lumi</a:t>
            </a:r>
            <a:r>
              <a:rPr lang="en-US" b="1" dirty="0" smtClean="0">
                <a:solidFill>
                  <a:srgbClr val="0070C0"/>
                </a:solidFill>
              </a:rPr>
              <a:t>.)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3200400"/>
            <a:ext cx="1550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23/70 (days)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= 33 % of time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DAQ Performance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pic>
        <p:nvPicPr>
          <p:cNvPr id="11" name="Picture 10" descr="jam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447800"/>
            <a:ext cx="6685070" cy="51816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0" y="1535668"/>
            <a:ext cx="982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# events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00" y="1611868"/>
            <a:ext cx="1880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Int. </a:t>
            </a:r>
            <a:r>
              <a:rPr lang="en-US" b="1" dirty="0" err="1" smtClean="0">
                <a:solidFill>
                  <a:srgbClr val="0070C0"/>
                </a:solidFill>
              </a:rPr>
              <a:t>lumi</a:t>
            </a:r>
            <a:r>
              <a:rPr lang="en-US" b="1" dirty="0" smtClean="0">
                <a:solidFill>
                  <a:srgbClr val="0070C0"/>
                </a:solidFill>
              </a:rPr>
              <a:t>. in </a:t>
            </a:r>
            <a:r>
              <a:rPr lang="en-US" b="1" dirty="0" err="1" smtClean="0">
                <a:solidFill>
                  <a:srgbClr val="0070C0"/>
                </a:solidFill>
              </a:rPr>
              <a:t>nb</a:t>
            </a:r>
            <a:r>
              <a:rPr lang="en-US" b="1" dirty="0" smtClean="0">
                <a:solidFill>
                  <a:srgbClr val="0070C0"/>
                </a:solidFill>
              </a:rPr>
              <a:t>^-1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07600" y="2020669"/>
            <a:ext cx="2536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Delivered beam ± 30 cm </a:t>
            </a:r>
          </a:p>
          <a:p>
            <a:r>
              <a:rPr lang="en-US" dirty="0" smtClean="0"/>
              <a:t>(PHENIX on)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19911" y="2782669"/>
            <a:ext cx="2524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Recorded beam ± 30 cm </a:t>
            </a:r>
          </a:p>
          <a:p>
            <a:r>
              <a:rPr lang="en-US" b="1" dirty="0" smtClean="0"/>
              <a:t>(PHENIX on):  77 %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619911" y="3810000"/>
            <a:ext cx="2524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Recorded beam ± 20 cm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(PHENIX on):  86 %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07600" y="3276600"/>
            <a:ext cx="2536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Delivered beam ± 20 cm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(PHENIX on)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19200" y="1447800"/>
            <a:ext cx="3048000" cy="198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1161288" y="1956816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43000" y="2133600"/>
            <a:ext cx="37183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Taking min bias data:</a:t>
            </a:r>
          </a:p>
          <a:p>
            <a:r>
              <a:rPr lang="en-US" b="1" dirty="0" smtClean="0"/>
              <a:t> with |z| &lt;  30 cm if DAQ rate &lt; 5 kHz</a:t>
            </a:r>
          </a:p>
          <a:p>
            <a:r>
              <a:rPr lang="en-US" b="1" dirty="0" smtClean="0"/>
              <a:t> with </a:t>
            </a:r>
            <a:r>
              <a:rPr lang="en-US" b="1" dirty="0" smtClean="0"/>
              <a:t>|z| &lt;  </a:t>
            </a:r>
            <a:r>
              <a:rPr lang="en-US" b="1" dirty="0" smtClean="0"/>
              <a:t>20 </a:t>
            </a:r>
            <a:r>
              <a:rPr lang="en-US" b="1" dirty="0" smtClean="0"/>
              <a:t>cm if DAQ rate </a:t>
            </a:r>
            <a:r>
              <a:rPr lang="en-US" b="1" dirty="0" smtClean="0"/>
              <a:t>&gt; 5 </a:t>
            </a:r>
            <a:r>
              <a:rPr lang="en-US" b="1" dirty="0" smtClean="0"/>
              <a:t>kHz</a:t>
            </a:r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657600" y="5029200"/>
            <a:ext cx="1794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HBD acceptance: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± 20 cm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6019800" y="2362200"/>
            <a:ext cx="587800" cy="18365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019800" y="3352802"/>
            <a:ext cx="609600" cy="76199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6096000" y="3810000"/>
            <a:ext cx="533400" cy="152400"/>
          </a:xfrm>
          <a:prstGeom prst="straightConnector1">
            <a:avLst/>
          </a:prstGeom>
          <a:ln w="2222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0800000">
            <a:off x="6096002" y="3200400"/>
            <a:ext cx="609598" cy="1588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14400" y="801469"/>
            <a:ext cx="5305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if rate had been &gt; 5 kHz at all times: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ould have recorded 2.96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billion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events or 0.44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nb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^-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0800000">
            <a:off x="838200" y="1447800"/>
            <a:ext cx="5334000" cy="1588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Beam z Profile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Content Placeholder 6" descr="vertexeffi.png"/>
          <p:cNvPicPr>
            <a:picLocks noGrp="1" noChangeAspect="1"/>
          </p:cNvPicPr>
          <p:nvPr>
            <p:ph idx="1"/>
          </p:nvPr>
        </p:nvPicPr>
        <p:blipFill>
          <a:blip r:embed="rId2"/>
          <a:srcRect t="7862" r="8347"/>
          <a:stretch>
            <a:fillRect/>
          </a:stretch>
        </p:blipFill>
        <p:spPr>
          <a:xfrm>
            <a:off x="0" y="609600"/>
            <a:ext cx="5334000" cy="3571875"/>
          </a:xfrm>
        </p:spPr>
      </p:pic>
      <p:pic>
        <p:nvPicPr>
          <p:cNvPr id="8" name="Picture 7" descr="vertexeffi2.png"/>
          <p:cNvPicPr>
            <a:picLocks noChangeAspect="1"/>
          </p:cNvPicPr>
          <p:nvPr/>
        </p:nvPicPr>
        <p:blipFill>
          <a:blip r:embed="rId3"/>
          <a:srcRect r="7856"/>
          <a:stretch>
            <a:fillRect/>
          </a:stretch>
        </p:blipFill>
        <p:spPr>
          <a:xfrm>
            <a:off x="3705225" y="2895600"/>
            <a:ext cx="5362575" cy="38766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52600" y="1295400"/>
            <a:ext cx="132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weekend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3810000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Cavity HV study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1295400"/>
            <a:ext cx="25097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Now:                         46 %</a:t>
            </a:r>
          </a:p>
          <a:p>
            <a:r>
              <a:rPr lang="en-US" b="1" dirty="0" smtClean="0"/>
              <a:t>Run-07:                     50 %</a:t>
            </a:r>
          </a:p>
          <a:p>
            <a:r>
              <a:rPr lang="en-US" b="1" dirty="0" smtClean="0"/>
              <a:t>Projected Run-10:  65 %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Maintenance Day</a:t>
            </a:r>
          </a:p>
          <a:p>
            <a:pPr lvl="1"/>
            <a:r>
              <a:rPr lang="en-US" dirty="0" smtClean="0"/>
              <a:t>Fixed 2/3 broken DC modules</a:t>
            </a:r>
          </a:p>
          <a:p>
            <a:pPr lvl="1"/>
            <a:r>
              <a:rPr lang="en-US" dirty="0" smtClean="0"/>
              <a:t>Fixed 1/2 broken HBD modules</a:t>
            </a:r>
          </a:p>
          <a:p>
            <a:r>
              <a:rPr lang="en-US" dirty="0" smtClean="0"/>
              <a:t>Monday access</a:t>
            </a:r>
          </a:p>
          <a:p>
            <a:pPr lvl="1"/>
            <a:r>
              <a:rPr lang="en-US" dirty="0" smtClean="0"/>
              <a:t>Fixed HV of South </a:t>
            </a:r>
            <a:r>
              <a:rPr lang="en-US" dirty="0" err="1" smtClean="0"/>
              <a:t>Aerogel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373</TotalTime>
  <Words>217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PHENIX Status</vt:lpstr>
      <vt:lpstr>Sampled Integrated Luminosity</vt:lpstr>
      <vt:lpstr>DAQ Performance</vt:lpstr>
      <vt:lpstr>Beam z Profile</vt:lpstr>
      <vt:lpstr>Repairs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29</cp:revision>
  <dcterms:created xsi:type="dcterms:W3CDTF">2009-11-24T17:37:10Z</dcterms:created>
  <dcterms:modified xsi:type="dcterms:W3CDTF">2010-02-02T17:02:16Z</dcterms:modified>
</cp:coreProperties>
</file>