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3658579187769256E-2"/>
          <c:y val="0.15915129669840083"/>
          <c:w val="0.80325110440530478"/>
          <c:h val="0.77851509301634303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NORMAL!$G$703:$J$703</c:f>
              <c:strCache>
                <c:ptCount val="4"/>
                <c:pt idx="0">
                  <c:v>FY10-week 14:</c:v>
                </c:pt>
                <c:pt idx="1">
                  <c:v>FY10-week 15:</c:v>
                </c:pt>
                <c:pt idx="2">
                  <c:v>FY10-week 16:</c:v>
                </c:pt>
                <c:pt idx="3">
                  <c:v>FY10-week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44.480000000000004</c:v>
                </c:pt>
                <c:pt idx="1">
                  <c:v>49.61</c:v>
                </c:pt>
                <c:pt idx="2">
                  <c:v>82.990000000000009</c:v>
                </c:pt>
                <c:pt idx="3">
                  <c:v>77.149999999999991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6.37</c:v>
                </c:pt>
                <c:pt idx="2">
                  <c:v>2.77</c:v>
                </c:pt>
                <c:pt idx="3">
                  <c:v>20.919999999999998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9.17</c:v>
                </c:pt>
                <c:pt idx="2">
                  <c:v>10.88</c:v>
                </c:pt>
                <c:pt idx="3">
                  <c:v>10.450000000000001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NORMAL!$G$707:$J$707</c:f>
              <c:numCache>
                <c:formatCode>0</c:formatCode>
                <c:ptCount val="4"/>
                <c:pt idx="0">
                  <c:v>25</c:v>
                </c:pt>
                <c:pt idx="1">
                  <c:v>2.8299999999999996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NORMAL!$G$706:$J$706</c:f>
              <c:numCache>
                <c:formatCode>0</c:formatCode>
                <c:ptCount val="4"/>
                <c:pt idx="0">
                  <c:v>66.13</c:v>
                </c:pt>
                <c:pt idx="1">
                  <c:v>53.1</c:v>
                </c:pt>
                <c:pt idx="2">
                  <c:v>25.479999999999997</c:v>
                </c:pt>
                <c:pt idx="3">
                  <c:v>26.029999999999994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0</c:v>
                </c:pt>
                <c:pt idx="1">
                  <c:v>6.17</c:v>
                </c:pt>
                <c:pt idx="2">
                  <c:v>16.07</c:v>
                </c:pt>
                <c:pt idx="3">
                  <c:v>1.1200000000000001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NORMAL!$G$709:$J$709</c:f>
              <c:numCache>
                <c:formatCode>0</c:formatCode>
                <c:ptCount val="4"/>
                <c:pt idx="0">
                  <c:v>33.39</c:v>
                </c:pt>
                <c:pt idx="1">
                  <c:v>40.75</c:v>
                </c:pt>
                <c:pt idx="2">
                  <c:v>29.810000000000002</c:v>
                </c:pt>
                <c:pt idx="3">
                  <c:v>33.330000000000005</c:v>
                </c:pt>
              </c:numCache>
            </c:numRef>
          </c:val>
        </c:ser>
        <c:overlap val="100"/>
        <c:axId val="67484672"/>
        <c:axId val="67490560"/>
      </c:barChart>
      <c:catAx>
        <c:axId val="674846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90560"/>
        <c:crosses val="autoZero"/>
        <c:lblAlgn val="ctr"/>
        <c:lblOffset val="100"/>
        <c:tickLblSkip val="1"/>
        <c:tickMarkSkip val="1"/>
      </c:catAx>
      <c:valAx>
        <c:axId val="6749056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8467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5702965868636323E-2"/>
          <c:y val="0.15915129669840075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FY10-week 18:</c:v>
                </c:pt>
                <c:pt idx="1">
                  <c:v>FY10-week 19:</c:v>
                </c:pt>
                <c:pt idx="2">
                  <c:v>FY10-week 20:</c:v>
                </c:pt>
                <c:pt idx="3">
                  <c:v>FY10-week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88.85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0.45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10.200000000000001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1.1200000000000001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29.23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15.4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22.75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3563264"/>
        <c:axId val="83564800"/>
      </c:barChart>
      <c:catAx>
        <c:axId val="8356326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64800"/>
        <c:crosses val="autoZero"/>
        <c:lblAlgn val="ctr"/>
        <c:lblOffset val="100"/>
        <c:tickLblSkip val="1"/>
        <c:tickMarkSkip val="1"/>
      </c:catAx>
      <c:valAx>
        <c:axId val="8356480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2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6326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FEBRUARY 2010</a:t>
            </a:r>
          </a:p>
        </c:rich>
      </c:tx>
      <c:layout>
        <c:manualLayout>
          <c:xMode val="edge"/>
          <c:yMode val="edge"/>
          <c:x val="0.19577137088633159"/>
          <c:y val="2.5641025641025654E-2"/>
        </c:manualLayout>
      </c:layout>
      <c:spPr>
        <a:noFill/>
        <a:ln w="25400">
          <a:noFill/>
        </a:ln>
      </c:spPr>
    </c:title>
    <c:view3D>
      <c:rotX val="10"/>
      <c:hPercent val="100"/>
      <c:rotY val="5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9719015346473E-2"/>
          <c:y val="5.7014597851629198E-2"/>
          <c:w val="0.84039440395601783"/>
          <c:h val="0.79800768297069335"/>
        </c:manualLayout>
      </c:layout>
      <c:bar3DChart>
        <c:barDir val="col"/>
        <c:grouping val="standard"/>
        <c:ser>
          <c:idx val="18"/>
          <c:order val="0"/>
          <c:tx>
            <c:strRef>
              <c:f>NORMAL!$AB$874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NORMAL!$AB$875</c:f>
              <c:numCache>
                <c:formatCode>0.0</c:formatCode>
                <c:ptCount val="1"/>
                <c:pt idx="0">
                  <c:v>1.64</c:v>
                </c:pt>
              </c:numCache>
            </c:numRef>
          </c:val>
        </c:ser>
        <c:ser>
          <c:idx val="0"/>
          <c:order val="1"/>
          <c:tx>
            <c:strRef>
              <c:f>NORMAL!$AB$884</c:f>
              <c:strCache>
                <c:ptCount val="1"/>
                <c:pt idx="0">
                  <c:v>PS_RHIC</c:v>
                </c:pt>
              </c:strCache>
            </c:strRef>
          </c:tx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NORMAL!$AB$885</c:f>
              <c:numCache>
                <c:formatCode>0.0</c:formatCode>
                <c:ptCount val="1"/>
                <c:pt idx="0">
                  <c:v>10.02</c:v>
                </c:pt>
              </c:numCache>
            </c:numRef>
          </c:val>
        </c:ser>
        <c:ser>
          <c:idx val="1"/>
          <c:order val="2"/>
          <c:tx>
            <c:strRef>
              <c:f>NORMAL!$AB$886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NORMAL!$AB$887</c:f>
              <c:numCache>
                <c:formatCode>0.0</c:formatCode>
                <c:ptCount val="1"/>
                <c:pt idx="0">
                  <c:v>2.2999999999999998</c:v>
                </c:pt>
              </c:numCache>
            </c:numRef>
          </c:val>
        </c:ser>
        <c:ser>
          <c:idx val="2"/>
          <c:order val="3"/>
          <c:tx>
            <c:strRef>
              <c:f>NORMAL!$AB$888</c:f>
              <c:strCache>
                <c:ptCount val="1"/>
                <c:pt idx="0">
                  <c:v>PS_Expt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NORMAL!$AB$889</c:f>
              <c:numCache>
                <c:formatCode>0.0</c:formatCode>
                <c:ptCount val="1"/>
                <c:pt idx="0">
                  <c:v>4.5999999999999996</c:v>
                </c:pt>
              </c:numCache>
            </c:numRef>
          </c:val>
        </c:ser>
        <c:ser>
          <c:idx val="3"/>
          <c:order val="4"/>
          <c:tx>
            <c:strRef>
              <c:f>NORMAL!$AB$890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NORMAL!$AB$891</c:f>
              <c:numCache>
                <c:formatCode>0.0</c:formatCode>
                <c:ptCount val="1"/>
                <c:pt idx="0">
                  <c:v>2.02</c:v>
                </c:pt>
              </c:numCache>
            </c:numRef>
          </c:val>
        </c:ser>
        <c:ser>
          <c:idx val="4"/>
          <c:order val="5"/>
          <c:tx>
            <c:strRef>
              <c:f>NORMAL!$AB$892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NORMAL!$AB$893</c:f>
              <c:numCache>
                <c:formatCode>0.0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5"/>
          <c:order val="6"/>
          <c:tx>
            <c:strRef>
              <c:f>NORMAL!$AB$882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rgbClr val="FFFFFF"/>
            </a:solidFill>
          </c:spPr>
          <c:cat>
            <c:strRef>
              <c:f>NORMAL!$AB$843</c:f>
              <c:strCache>
                <c:ptCount val="1"/>
                <c:pt idx="0">
                  <c:v>01/26/10/2 to 02/02/10/1</c:v>
                </c:pt>
              </c:strCache>
            </c:strRef>
          </c:cat>
          <c:val>
            <c:numRef>
              <c:f>NORMAL!$AB$883</c:f>
              <c:numCache>
                <c:formatCode>0.0</c:formatCode>
                <c:ptCount val="1"/>
                <c:pt idx="0">
                  <c:v>1.04</c:v>
                </c:pt>
              </c:numCache>
            </c:numRef>
          </c:val>
        </c:ser>
        <c:shape val="box"/>
        <c:axId val="71398912"/>
        <c:axId val="71400448"/>
        <c:axId val="71364608"/>
      </c:bar3DChart>
      <c:catAx>
        <c:axId val="7139891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6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0044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7140044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98912"/>
        <c:crosses val="max"/>
        <c:crossBetween val="between"/>
      </c:valAx>
      <c:serAx>
        <c:axId val="7136460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0044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</cdr:x>
      <cdr:y>0.06667</cdr:y>
    </cdr:from>
    <cdr:to>
      <cdr:x>0.26667</cdr:x>
      <cdr:y>0.64444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457200"/>
          <a:ext cx="2209800" cy="396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HumanError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Ran Feedback with no beam</a:t>
          </a:r>
        </a:p>
        <a:p xmlns:a="http://schemas.openxmlformats.org/drawingml/2006/main">
          <a:r>
            <a:rPr lang="en-US" sz="1100" dirty="0" err="1" smtClean="0"/>
            <a:t>Sextupole</a:t>
          </a:r>
          <a:r>
            <a:rPr lang="en-US" sz="1100" dirty="0" smtClean="0"/>
            <a:t> ramp rate wrong</a:t>
          </a:r>
        </a:p>
        <a:p xmlns:a="http://schemas.openxmlformats.org/drawingml/2006/main">
          <a:r>
            <a:rPr lang="en-US" dirty="0" smtClean="0"/>
            <a:t>Missed warning on Alarm Screen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PowerSupply</a:t>
          </a:r>
          <a:r>
            <a:rPr lang="en-US" sz="1100" b="1" dirty="0" smtClean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dirty="0" smtClean="0"/>
            <a:t>Bi5-th3</a:t>
          </a:r>
        </a:p>
        <a:p xmlns:a="http://schemas.openxmlformats.org/drawingml/2006/main">
          <a:r>
            <a:rPr lang="en-US" sz="1100" dirty="0" smtClean="0"/>
            <a:t>Bo2-tq5</a:t>
          </a:r>
        </a:p>
        <a:p xmlns:a="http://schemas.openxmlformats.org/drawingml/2006/main">
          <a:r>
            <a:rPr lang="en-US" dirty="0" smtClean="0"/>
            <a:t>Yi10-q89</a:t>
          </a:r>
        </a:p>
        <a:p xmlns:a="http://schemas.openxmlformats.org/drawingml/2006/main">
          <a:r>
            <a:rPr lang="en-US" sz="1100" dirty="0" smtClean="0"/>
            <a:t>Bi5-qf3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PulsedPower</a:t>
          </a:r>
          <a:r>
            <a:rPr lang="en-US" b="1" dirty="0" smtClean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sz="1100" dirty="0" smtClean="0"/>
            <a:t>B abort kicker </a:t>
          </a:r>
          <a:r>
            <a:rPr lang="en-US" sz="1100" dirty="0" err="1" smtClean="0"/>
            <a:t>prefire</a:t>
          </a:r>
          <a:endParaRPr lang="en-US" sz="1100" dirty="0" smtClean="0"/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PowerSupply</a:t>
          </a:r>
          <a:r>
            <a:rPr lang="en-US" b="1" dirty="0" smtClean="0">
              <a:solidFill>
                <a:srgbClr val="7030A0"/>
              </a:solidFill>
            </a:rPr>
            <a:t> Experiment</a:t>
          </a:r>
        </a:p>
        <a:p xmlns:a="http://schemas.openxmlformats.org/drawingml/2006/main">
          <a:r>
            <a:rPr lang="en-US" sz="1100" dirty="0" smtClean="0"/>
            <a:t>STAR magnet PS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Rf</a:t>
          </a:r>
          <a:r>
            <a:rPr lang="en-US" b="1" dirty="0" smtClean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sz="1100" dirty="0" smtClean="0"/>
            <a:t>Timing jitter bucket 175</a:t>
          </a:r>
        </a:p>
        <a:p xmlns:a="http://schemas.openxmlformats.org/drawingml/2006/main">
          <a:r>
            <a:rPr lang="en-US" dirty="0" smtClean="0"/>
            <a:t>BS1 Anode PS</a:t>
          </a:r>
        </a:p>
        <a:p xmlns:a="http://schemas.openxmlformats.org/drawingml/2006/main">
          <a:r>
            <a:rPr lang="en-US" sz="1100" dirty="0" err="1" smtClean="0"/>
            <a:t>Llrf</a:t>
          </a:r>
          <a:endParaRPr lang="en-US" sz="1100" dirty="0" smtClean="0"/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Quench Protect</a:t>
          </a:r>
        </a:p>
        <a:p xmlns:a="http://schemas.openxmlformats.org/drawingml/2006/main">
          <a:r>
            <a:rPr lang="en-US" sz="1100" dirty="0" smtClean="0"/>
            <a:t>Could not recover after QLI – cycled a switch on 10 QP Bypass Chassis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&amp; February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103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January &amp; February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110</cp:revision>
  <cp:lastPrinted>2009-02-24T16:59:22Z</cp:lastPrinted>
  <dcterms:created xsi:type="dcterms:W3CDTF">2009-02-24T15:49:23Z</dcterms:created>
  <dcterms:modified xsi:type="dcterms:W3CDTF">2010-02-02T15:56:34Z</dcterms:modified>
</cp:coreProperties>
</file>