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1" r:id="rId2"/>
    <p:sldId id="28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78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0\fy10q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0\fy10q2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0\fy10q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5.3658579187769256E-2"/>
          <c:y val="0.15915129669840083"/>
          <c:w val="0.80325110440530478"/>
          <c:h val="0.77851509301634303"/>
        </c:manualLayout>
      </c:layout>
      <c:barChart>
        <c:barDir val="col"/>
        <c:grouping val="stacked"/>
        <c:ser>
          <c:idx val="0"/>
          <c:order val="0"/>
          <c:tx>
            <c:strRef>
              <c:f>NORMAL!$C$704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cat>
            <c:strRef>
              <c:f>NORMAL!$G$703:$J$703</c:f>
              <c:strCache>
                <c:ptCount val="4"/>
                <c:pt idx="0">
                  <c:v>FY10-week 14:</c:v>
                </c:pt>
                <c:pt idx="1">
                  <c:v>FY10-week 15:</c:v>
                </c:pt>
                <c:pt idx="2">
                  <c:v>FY10-week 16:</c:v>
                </c:pt>
                <c:pt idx="3">
                  <c:v>FY10-week 17:</c:v>
                </c:pt>
              </c:strCache>
            </c:strRef>
          </c:cat>
          <c:val>
            <c:numRef>
              <c:f>NORMAL!$G$704:$J$704</c:f>
              <c:numCache>
                <c:formatCode>0</c:formatCode>
                <c:ptCount val="4"/>
                <c:pt idx="0">
                  <c:v>44.480000000000004</c:v>
                </c:pt>
                <c:pt idx="1">
                  <c:v>49.61</c:v>
                </c:pt>
                <c:pt idx="2">
                  <c:v>82.990000000000009</c:v>
                </c:pt>
                <c:pt idx="3">
                  <c:v>77.149999999999991</c:v>
                </c:pt>
              </c:numCache>
            </c:numRef>
          </c:val>
        </c:ser>
        <c:ser>
          <c:idx val="1"/>
          <c:order val="1"/>
          <c:tx>
            <c:strRef>
              <c:f>NORMAL!$C$705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NORMAL!$G$705:$J$705</c:f>
              <c:numCache>
                <c:formatCode>0</c:formatCode>
                <c:ptCount val="4"/>
                <c:pt idx="0">
                  <c:v>0</c:v>
                </c:pt>
                <c:pt idx="1">
                  <c:v>6.37</c:v>
                </c:pt>
                <c:pt idx="2">
                  <c:v>2.77</c:v>
                </c:pt>
                <c:pt idx="3">
                  <c:v>20.919999999999998</c:v>
                </c:pt>
              </c:numCache>
            </c:numRef>
          </c:val>
        </c:ser>
        <c:ser>
          <c:idx val="2"/>
          <c:order val="2"/>
          <c:tx>
            <c:strRef>
              <c:f>NORMAL!$C$712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NORMAL!$G$712:$J$712</c:f>
              <c:numCache>
                <c:formatCode>0</c:formatCode>
                <c:ptCount val="4"/>
                <c:pt idx="0">
                  <c:v>0</c:v>
                </c:pt>
                <c:pt idx="1">
                  <c:v>9.17</c:v>
                </c:pt>
                <c:pt idx="2">
                  <c:v>10.88</c:v>
                </c:pt>
                <c:pt idx="3">
                  <c:v>10.450000000000001</c:v>
                </c:pt>
              </c:numCache>
            </c:numRef>
          </c:val>
        </c:ser>
        <c:ser>
          <c:idx val="4"/>
          <c:order val="3"/>
          <c:tx>
            <c:strRef>
              <c:f>NORMAL!$C$707</c:f>
              <c:strCache>
                <c:ptCount val="1"/>
                <c:pt idx="0">
                  <c:v>Experimenter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val>
            <c:numRef>
              <c:f>NORMAL!$G$707:$J$707</c:f>
              <c:numCache>
                <c:formatCode>0</c:formatCode>
                <c:ptCount val="4"/>
                <c:pt idx="0">
                  <c:v>25</c:v>
                </c:pt>
                <c:pt idx="1">
                  <c:v>2.8299999999999996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NORMAL!$G$706:$J$706</c:f>
              <c:numCache>
                <c:formatCode>0</c:formatCode>
                <c:ptCount val="4"/>
                <c:pt idx="0">
                  <c:v>66.13</c:v>
                </c:pt>
                <c:pt idx="1">
                  <c:v>53.1</c:v>
                </c:pt>
                <c:pt idx="2">
                  <c:v>25.479999999999997</c:v>
                </c:pt>
                <c:pt idx="3">
                  <c:v>26.029999999999994</c:v>
                </c:pt>
              </c:numCache>
            </c:numRef>
          </c:val>
        </c:ser>
        <c:ser>
          <c:idx val="6"/>
          <c:order val="5"/>
          <c:tx>
            <c:strRef>
              <c:f>NORMAL!$C$708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NORMAL!$G$708:$J$708</c:f>
              <c:numCache>
                <c:formatCode>0</c:formatCode>
                <c:ptCount val="4"/>
                <c:pt idx="0">
                  <c:v>0</c:v>
                </c:pt>
                <c:pt idx="1">
                  <c:v>6.17</c:v>
                </c:pt>
                <c:pt idx="2">
                  <c:v>16.07</c:v>
                </c:pt>
                <c:pt idx="3">
                  <c:v>1.1200000000000001</c:v>
                </c:pt>
              </c:numCache>
            </c:numRef>
          </c:val>
        </c:ser>
        <c:ser>
          <c:idx val="7"/>
          <c:order val="6"/>
          <c:tx>
            <c:strRef>
              <c:f>NORMAL!$C$711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NORMAL!$G$711:$J$711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NORMAL!$G$710:$J$710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NORMAL!$C$709</c:f>
              <c:strCache>
                <c:ptCount val="1"/>
                <c:pt idx="0">
                  <c:v>Machine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NORMAL!$G$709:$J$709</c:f>
              <c:numCache>
                <c:formatCode>0</c:formatCode>
                <c:ptCount val="4"/>
                <c:pt idx="0">
                  <c:v>33.39</c:v>
                </c:pt>
                <c:pt idx="1">
                  <c:v>40.75</c:v>
                </c:pt>
                <c:pt idx="2">
                  <c:v>29.810000000000002</c:v>
                </c:pt>
                <c:pt idx="3">
                  <c:v>33.330000000000005</c:v>
                </c:pt>
              </c:numCache>
            </c:numRef>
          </c:val>
        </c:ser>
        <c:overlap val="100"/>
        <c:axId val="67484672"/>
        <c:axId val="67490560"/>
      </c:barChart>
      <c:catAx>
        <c:axId val="67484672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490560"/>
        <c:crosses val="autoZero"/>
        <c:lblAlgn val="ctr"/>
        <c:lblOffset val="100"/>
        <c:tickLblSkip val="1"/>
        <c:tickMarkSkip val="1"/>
      </c:catAx>
      <c:valAx>
        <c:axId val="67490560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0650549671706364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484672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5.5702965868636323E-2"/>
          <c:y val="0.15915129669840075"/>
          <c:w val="0.7824940443451287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NORMAL!$AC$704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</c:dLbls>
          <c:cat>
            <c:strRef>
              <c:f>NORMAL!$AG$703:$AJ$703</c:f>
              <c:strCache>
                <c:ptCount val="4"/>
                <c:pt idx="0">
                  <c:v>FY10-week 18:</c:v>
                </c:pt>
                <c:pt idx="1">
                  <c:v>FY10-week 19:</c:v>
                </c:pt>
                <c:pt idx="2">
                  <c:v>FY10-week 20:</c:v>
                </c:pt>
                <c:pt idx="3">
                  <c:v>FY10-week 21:</c:v>
                </c:pt>
              </c:strCache>
            </c:strRef>
          </c:cat>
          <c:val>
            <c:numRef>
              <c:f>NORMAL!$AG$704:$AJ$704</c:f>
              <c:numCache>
                <c:formatCode>0</c:formatCode>
                <c:ptCount val="4"/>
                <c:pt idx="0">
                  <c:v>88.85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NORMAL!$AC$705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NORMAL!$AG$705:$AJ$705</c:f>
              <c:numCache>
                <c:formatCode>0</c:formatCode>
                <c:ptCount val="4"/>
                <c:pt idx="0">
                  <c:v>0.45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NORMAL!$AC$712</c:f>
              <c:strCache>
                <c:ptCount val="1"/>
                <c:pt idx="0">
                  <c:v>Beam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</c:dLbls>
          <c:val>
            <c:numRef>
              <c:f>NORMAL!$AG$712:$AJ$712</c:f>
              <c:numCache>
                <c:formatCode>0</c:formatCode>
                <c:ptCount val="4"/>
                <c:pt idx="0">
                  <c:v>10.200000000000001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NORMAL!$AC$707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NORMAL!$AG$707:$AJ$707</c:f>
              <c:numCache>
                <c:formatCode>0</c:formatCode>
                <c:ptCount val="4"/>
                <c:pt idx="0">
                  <c:v>1.1200000000000001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NORMAL!$AC$706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</c:dLbls>
          <c:val>
            <c:numRef>
              <c:f>NORMAL!$AG$706:$AJ$706</c:f>
              <c:numCache>
                <c:formatCode>0</c:formatCode>
                <c:ptCount val="4"/>
                <c:pt idx="0">
                  <c:v>29.23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NORMAL!$AC$708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</c:dLbls>
          <c:val>
            <c:numRef>
              <c:f>NORMAL!$AG$708:$AJ$708</c:f>
              <c:numCache>
                <c:formatCode>0</c:formatCode>
                <c:ptCount val="4"/>
                <c:pt idx="0">
                  <c:v>15.4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NORMAL!$AC$711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NORMAL!$AG$711:$AJ$711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NORMAL!$AC$710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NORMAL!$AG$710:$AJ$710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NORMAL!$AC$709</c:f>
              <c:strCache>
                <c:ptCount val="1"/>
                <c:pt idx="0">
                  <c:v>Machine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NORMAL!$AG$709:$AJ$709</c:f>
              <c:numCache>
                <c:formatCode>0</c:formatCode>
                <c:ptCount val="4"/>
                <c:pt idx="0">
                  <c:v>22.75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83563264"/>
        <c:axId val="83564800"/>
      </c:barChart>
      <c:catAx>
        <c:axId val="83563264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564800"/>
        <c:crosses val="autoZero"/>
        <c:lblAlgn val="ctr"/>
        <c:lblOffset val="100"/>
        <c:tickLblSkip val="1"/>
        <c:tickMarkSkip val="1"/>
      </c:catAx>
      <c:valAx>
        <c:axId val="83564800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125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563264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75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475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475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(GREATER THAN ONE HOUR) </a:t>
            </a:r>
            <a:r>
              <a:rPr lang="en-US" sz="1475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-- FEBRUARY 2010</a:t>
            </a:r>
          </a:p>
        </c:rich>
      </c:tx>
      <c:layout>
        <c:manualLayout>
          <c:xMode val="edge"/>
          <c:yMode val="edge"/>
          <c:x val="0.19577137088633159"/>
          <c:y val="2.5641025641025654E-2"/>
        </c:manualLayout>
      </c:layout>
      <c:spPr>
        <a:noFill/>
        <a:ln w="25400">
          <a:noFill/>
        </a:ln>
      </c:spPr>
    </c:title>
    <c:view3D>
      <c:rotX val="10"/>
      <c:hPercent val="100"/>
      <c:rotY val="55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7749719015346473E-2"/>
          <c:y val="5.7014597851629198E-2"/>
          <c:w val="0.84039440395601783"/>
          <c:h val="0.79800768297069335"/>
        </c:manualLayout>
      </c:layout>
      <c:bar3DChart>
        <c:barDir val="col"/>
        <c:grouping val="standard"/>
        <c:ser>
          <c:idx val="18"/>
          <c:order val="0"/>
          <c:tx>
            <c:strRef>
              <c:f>NORMAL!$AB$874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NORMAL!$AB$843</c:f>
              <c:strCache>
                <c:ptCount val="1"/>
                <c:pt idx="0">
                  <c:v>01/26/10/2 to 02/02/10/1</c:v>
                </c:pt>
              </c:strCache>
            </c:strRef>
          </c:cat>
          <c:val>
            <c:numRef>
              <c:f>NORMAL!$AB$875</c:f>
              <c:numCache>
                <c:formatCode>0.0</c:formatCode>
                <c:ptCount val="1"/>
                <c:pt idx="0">
                  <c:v>1.64</c:v>
                </c:pt>
              </c:numCache>
            </c:numRef>
          </c:val>
        </c:ser>
        <c:ser>
          <c:idx val="0"/>
          <c:order val="1"/>
          <c:tx>
            <c:strRef>
              <c:f>NORMAL!$AB$884</c:f>
              <c:strCache>
                <c:ptCount val="1"/>
                <c:pt idx="0">
                  <c:v>PS_RHIC</c:v>
                </c:pt>
              </c:strCache>
            </c:strRef>
          </c:tx>
          <c:cat>
            <c:strRef>
              <c:f>NORMAL!$AB$843</c:f>
              <c:strCache>
                <c:ptCount val="1"/>
                <c:pt idx="0">
                  <c:v>01/26/10/2 to 02/02/10/1</c:v>
                </c:pt>
              </c:strCache>
            </c:strRef>
          </c:cat>
          <c:val>
            <c:numRef>
              <c:f>NORMAL!$AB$885</c:f>
              <c:numCache>
                <c:formatCode>0.0</c:formatCode>
                <c:ptCount val="1"/>
                <c:pt idx="0">
                  <c:v>10.02</c:v>
                </c:pt>
              </c:numCache>
            </c:numRef>
          </c:val>
        </c:ser>
        <c:ser>
          <c:idx val="1"/>
          <c:order val="2"/>
          <c:tx>
            <c:strRef>
              <c:f>NORMAL!$AB$886</c:f>
              <c:strCache>
                <c:ptCount val="1"/>
                <c:pt idx="0">
                  <c:v>PPS_RHIC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strRef>
              <c:f>NORMAL!$AB$843</c:f>
              <c:strCache>
                <c:ptCount val="1"/>
                <c:pt idx="0">
                  <c:v>01/26/10/2 to 02/02/10/1</c:v>
                </c:pt>
              </c:strCache>
            </c:strRef>
          </c:cat>
          <c:val>
            <c:numRef>
              <c:f>NORMAL!$AB$887</c:f>
              <c:numCache>
                <c:formatCode>0.0</c:formatCode>
                <c:ptCount val="1"/>
                <c:pt idx="0">
                  <c:v>2.2999999999999998</c:v>
                </c:pt>
              </c:numCache>
            </c:numRef>
          </c:val>
        </c:ser>
        <c:ser>
          <c:idx val="2"/>
          <c:order val="3"/>
          <c:tx>
            <c:strRef>
              <c:f>NORMAL!$AB$888</c:f>
              <c:strCache>
                <c:ptCount val="1"/>
                <c:pt idx="0">
                  <c:v>PS_Expt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strRef>
              <c:f>NORMAL!$AB$843</c:f>
              <c:strCache>
                <c:ptCount val="1"/>
                <c:pt idx="0">
                  <c:v>01/26/10/2 to 02/02/10/1</c:v>
                </c:pt>
              </c:strCache>
            </c:strRef>
          </c:cat>
          <c:val>
            <c:numRef>
              <c:f>NORMAL!$AB$889</c:f>
              <c:numCache>
                <c:formatCode>0.0</c:formatCode>
                <c:ptCount val="1"/>
                <c:pt idx="0">
                  <c:v>4.5999999999999996</c:v>
                </c:pt>
              </c:numCache>
            </c:numRef>
          </c:val>
        </c:ser>
        <c:ser>
          <c:idx val="3"/>
          <c:order val="4"/>
          <c:tx>
            <c:strRef>
              <c:f>NORMAL!$AB$890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cat>
            <c:strRef>
              <c:f>NORMAL!$AB$843</c:f>
              <c:strCache>
                <c:ptCount val="1"/>
                <c:pt idx="0">
                  <c:v>01/26/10/2 to 02/02/10/1</c:v>
                </c:pt>
              </c:strCache>
            </c:strRef>
          </c:cat>
          <c:val>
            <c:numRef>
              <c:f>NORMAL!$AB$891</c:f>
              <c:numCache>
                <c:formatCode>0.0</c:formatCode>
                <c:ptCount val="1"/>
                <c:pt idx="0">
                  <c:v>2.02</c:v>
                </c:pt>
              </c:numCache>
            </c:numRef>
          </c:val>
        </c:ser>
        <c:ser>
          <c:idx val="4"/>
          <c:order val="5"/>
          <c:tx>
            <c:strRef>
              <c:f>NORMAL!$AB$892</c:f>
              <c:strCache>
                <c:ptCount val="1"/>
                <c:pt idx="0">
                  <c:v>QuenchProtect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cat>
            <c:strRef>
              <c:f>NORMAL!$AB$843</c:f>
              <c:strCache>
                <c:ptCount val="1"/>
                <c:pt idx="0">
                  <c:v>01/26/10/2 to 02/02/10/1</c:v>
                </c:pt>
              </c:strCache>
            </c:strRef>
          </c:cat>
          <c:val>
            <c:numRef>
              <c:f>NORMAL!$AB$893</c:f>
              <c:numCache>
                <c:formatCode>0.0</c:formatCode>
                <c:ptCount val="1"/>
                <c:pt idx="0">
                  <c:v>1.1000000000000001</c:v>
                </c:pt>
              </c:numCache>
            </c:numRef>
          </c:val>
        </c:ser>
        <c:ser>
          <c:idx val="5"/>
          <c:order val="6"/>
          <c:tx>
            <c:strRef>
              <c:f>NORMAL!$AB$882</c:f>
              <c:strCache>
                <c:ptCount val="1"/>
                <c:pt idx="0">
                  <c:v>sum&lt; 1 hr</c:v>
                </c:pt>
              </c:strCache>
            </c:strRef>
          </c:tx>
          <c:spPr>
            <a:solidFill>
              <a:srgbClr val="FFFFFF"/>
            </a:solidFill>
          </c:spPr>
          <c:cat>
            <c:strRef>
              <c:f>NORMAL!$AB$843</c:f>
              <c:strCache>
                <c:ptCount val="1"/>
                <c:pt idx="0">
                  <c:v>01/26/10/2 to 02/02/10/1</c:v>
                </c:pt>
              </c:strCache>
            </c:strRef>
          </c:cat>
          <c:val>
            <c:numRef>
              <c:f>NORMAL!$AB$883</c:f>
              <c:numCache>
                <c:formatCode>0.0</c:formatCode>
                <c:ptCount val="1"/>
                <c:pt idx="0">
                  <c:v>1.04</c:v>
                </c:pt>
              </c:numCache>
            </c:numRef>
          </c:val>
        </c:ser>
        <c:shape val="box"/>
        <c:axId val="71398912"/>
        <c:axId val="71400448"/>
        <c:axId val="71364608"/>
      </c:bar3DChart>
      <c:catAx>
        <c:axId val="71398912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66000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400448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71400448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398912"/>
        <c:crosses val="max"/>
        <c:crossBetween val="between"/>
      </c:valAx>
      <c:serAx>
        <c:axId val="71364608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222000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400448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0.025</cdr:x>
      <cdr:y>0.06667</cdr:y>
    </cdr:from>
    <cdr:to>
      <cdr:x>0.26667</cdr:x>
      <cdr:y>0.64444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8600" y="457200"/>
          <a:ext cx="2209800" cy="396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HumanError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Ran Feedback with no beam</a:t>
          </a:r>
        </a:p>
        <a:p xmlns:a="http://schemas.openxmlformats.org/drawingml/2006/main">
          <a:r>
            <a:rPr lang="en-US" sz="1100" dirty="0" err="1" smtClean="0"/>
            <a:t>Sextupole</a:t>
          </a:r>
          <a:r>
            <a:rPr lang="en-US" sz="1100" dirty="0" smtClean="0"/>
            <a:t> ramp rate wrong</a:t>
          </a:r>
        </a:p>
        <a:p xmlns:a="http://schemas.openxmlformats.org/drawingml/2006/main">
          <a:r>
            <a:rPr lang="en-US" dirty="0" smtClean="0"/>
            <a:t>Missed warning on Alarm Screen</a:t>
          </a:r>
        </a:p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PowerSupply</a:t>
          </a:r>
          <a:r>
            <a:rPr lang="en-US" sz="1100" b="1" dirty="0" smtClean="0">
              <a:solidFill>
                <a:srgbClr val="7030A0"/>
              </a:solidFill>
            </a:rPr>
            <a:t> RHIC</a:t>
          </a:r>
        </a:p>
        <a:p xmlns:a="http://schemas.openxmlformats.org/drawingml/2006/main">
          <a:r>
            <a:rPr lang="en-US" dirty="0" smtClean="0"/>
            <a:t>Bi5-th3</a:t>
          </a:r>
        </a:p>
        <a:p xmlns:a="http://schemas.openxmlformats.org/drawingml/2006/main">
          <a:r>
            <a:rPr lang="en-US" sz="1100" dirty="0" smtClean="0"/>
            <a:t>Bo2-tq5</a:t>
          </a:r>
        </a:p>
        <a:p xmlns:a="http://schemas.openxmlformats.org/drawingml/2006/main">
          <a:r>
            <a:rPr lang="en-US" dirty="0" smtClean="0"/>
            <a:t>Yi10-q89</a:t>
          </a:r>
        </a:p>
        <a:p xmlns:a="http://schemas.openxmlformats.org/drawingml/2006/main">
          <a:r>
            <a:rPr lang="en-US" sz="1100" dirty="0" smtClean="0"/>
            <a:t>Bi5-qf3</a:t>
          </a:r>
        </a:p>
        <a:p xmlns:a="http://schemas.openxmlformats.org/drawingml/2006/main">
          <a:r>
            <a:rPr lang="en-US" b="1" dirty="0" err="1" smtClean="0">
              <a:solidFill>
                <a:srgbClr val="7030A0"/>
              </a:solidFill>
            </a:rPr>
            <a:t>PulsedPower</a:t>
          </a:r>
          <a:r>
            <a:rPr lang="en-US" b="1" dirty="0" smtClean="0">
              <a:solidFill>
                <a:srgbClr val="7030A0"/>
              </a:solidFill>
            </a:rPr>
            <a:t> RHIC</a:t>
          </a:r>
        </a:p>
        <a:p xmlns:a="http://schemas.openxmlformats.org/drawingml/2006/main">
          <a:r>
            <a:rPr lang="en-US" sz="1100" dirty="0" smtClean="0"/>
            <a:t>B abort kicker </a:t>
          </a:r>
          <a:r>
            <a:rPr lang="en-US" sz="1100" dirty="0" err="1" smtClean="0"/>
            <a:t>prefire</a:t>
          </a:r>
          <a:endParaRPr lang="en-US" sz="1100" dirty="0" smtClean="0"/>
        </a:p>
        <a:p xmlns:a="http://schemas.openxmlformats.org/drawingml/2006/main">
          <a:r>
            <a:rPr lang="en-US" b="1" dirty="0" err="1" smtClean="0">
              <a:solidFill>
                <a:srgbClr val="7030A0"/>
              </a:solidFill>
            </a:rPr>
            <a:t>PowerSupply</a:t>
          </a:r>
          <a:r>
            <a:rPr lang="en-US" b="1" dirty="0" smtClean="0">
              <a:solidFill>
                <a:srgbClr val="7030A0"/>
              </a:solidFill>
            </a:rPr>
            <a:t> Experiment</a:t>
          </a:r>
        </a:p>
        <a:p xmlns:a="http://schemas.openxmlformats.org/drawingml/2006/main">
          <a:r>
            <a:rPr lang="en-US" sz="1100" dirty="0" smtClean="0"/>
            <a:t>STAR magnet PS</a:t>
          </a:r>
        </a:p>
        <a:p xmlns:a="http://schemas.openxmlformats.org/drawingml/2006/main">
          <a:r>
            <a:rPr lang="en-US" b="1" dirty="0" err="1" smtClean="0">
              <a:solidFill>
                <a:srgbClr val="7030A0"/>
              </a:solidFill>
            </a:rPr>
            <a:t>Rf</a:t>
          </a:r>
          <a:r>
            <a:rPr lang="en-US" b="1" dirty="0" smtClean="0">
              <a:solidFill>
                <a:srgbClr val="7030A0"/>
              </a:solidFill>
            </a:rPr>
            <a:t> RHIC</a:t>
          </a:r>
        </a:p>
        <a:p xmlns:a="http://schemas.openxmlformats.org/drawingml/2006/main">
          <a:r>
            <a:rPr lang="en-US" sz="1100" dirty="0" smtClean="0"/>
            <a:t>Timing jitter bucket 175</a:t>
          </a:r>
        </a:p>
        <a:p xmlns:a="http://schemas.openxmlformats.org/drawingml/2006/main">
          <a:r>
            <a:rPr lang="en-US" dirty="0" smtClean="0"/>
            <a:t>BS1 Anode PS</a:t>
          </a:r>
        </a:p>
        <a:p xmlns:a="http://schemas.openxmlformats.org/drawingml/2006/main">
          <a:r>
            <a:rPr lang="en-US" sz="1100" dirty="0" err="1" smtClean="0"/>
            <a:t>Llrf</a:t>
          </a:r>
          <a:endParaRPr lang="en-US" sz="1100" dirty="0" smtClean="0"/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Quench Protect</a:t>
          </a:r>
        </a:p>
        <a:p xmlns:a="http://schemas.openxmlformats.org/drawingml/2006/main">
          <a:r>
            <a:rPr lang="en-US" sz="1100" dirty="0" smtClean="0"/>
            <a:t>Could not recover after QLI – cycled a switch on 10 QP Bypass Chassis</a:t>
          </a:r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7C029-D1A7-4924-B125-E6536814D44B}" type="datetimeFigureOut">
              <a:rPr lang="en-US" smtClean="0"/>
              <a:pPr/>
              <a:t>2/2/2010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C25B4-66D4-4E98-A365-3D8378894F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25B4-66D4-4E98-A365-3D8378894F4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25B4-66D4-4E98-A365-3D8378894F4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2/2/2010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2/2/2010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2/2/2010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2/2/2010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2/2/2010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2/2/2010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2/2/2010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2/2/2010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2/2/2010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2/2/2010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2/2/2010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F809F-4DE3-46A5-B06E-6672C3DFA416}" type="datetimeFigureOut">
              <a:rPr lang="en-US" smtClean="0"/>
              <a:pPr/>
              <a:t>2/2/2010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&amp; February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103</Words>
  <Application>Microsoft Office PowerPoint</Application>
  <PresentationFormat>On-screen Show (4:3)</PresentationFormat>
  <Paragraphs>50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January &amp; February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Ingrassia, Peter F</cp:lastModifiedBy>
  <cp:revision>110</cp:revision>
  <cp:lastPrinted>2009-02-24T16:59:22Z</cp:lastPrinted>
  <dcterms:created xsi:type="dcterms:W3CDTF">2009-02-24T15:49:23Z</dcterms:created>
  <dcterms:modified xsi:type="dcterms:W3CDTF">2010-02-02T15:56:34Z</dcterms:modified>
</cp:coreProperties>
</file>