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542" r:id="rId3"/>
    <p:sldId id="543" r:id="rId4"/>
    <p:sldId id="544" r:id="rId5"/>
    <p:sldId id="545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42B7F"/>
    <a:srgbClr val="04246C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3179" autoAdjust="0"/>
  </p:normalViewPr>
  <p:slideViewPr>
    <p:cSldViewPr>
      <p:cViewPr varScale="1">
        <p:scale>
          <a:sx n="108" d="100"/>
          <a:sy n="108" d="100"/>
        </p:scale>
        <p:origin x="-7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2138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2/9/2010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7620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Reducing Communication Errors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2-9-2010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Written Communication With 17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572000"/>
          </a:xfrm>
        </p:spPr>
        <p:txBody>
          <a:bodyPr/>
          <a:lstStyle/>
          <a:p>
            <a:r>
              <a:rPr lang="en-US" dirty="0" smtClean="0">
                <a:solidFill>
                  <a:srgbClr val="042B7F"/>
                </a:solidFill>
              </a:rPr>
              <a:t>Nothing is more </a:t>
            </a:r>
            <a:r>
              <a:rPr lang="en-US" dirty="0" err="1" smtClean="0">
                <a:solidFill>
                  <a:srgbClr val="042B7F"/>
                </a:solidFill>
              </a:rPr>
              <a:t>embarassing</a:t>
            </a:r>
            <a:r>
              <a:rPr lang="en-US" dirty="0" smtClean="0">
                <a:solidFill>
                  <a:srgbClr val="042B7F"/>
                </a:solidFill>
              </a:rPr>
              <a:t> than making a writing mistake. Of course, we all think its funny when we spot a </a:t>
            </a:r>
            <a:r>
              <a:rPr lang="en-US" dirty="0" err="1" smtClean="0">
                <a:solidFill>
                  <a:srgbClr val="042B7F"/>
                </a:solidFill>
              </a:rPr>
              <a:t>mispelled</a:t>
            </a:r>
            <a:r>
              <a:rPr lang="en-US" dirty="0" smtClean="0">
                <a:solidFill>
                  <a:srgbClr val="042B7F"/>
                </a:solidFill>
              </a:rPr>
              <a:t> word in magazine ads or on billboards. If one of your employee’s are making the </a:t>
            </a:r>
            <a:r>
              <a:rPr lang="en-US" dirty="0" err="1" smtClean="0">
                <a:solidFill>
                  <a:srgbClr val="042B7F"/>
                </a:solidFill>
              </a:rPr>
              <a:t>the</a:t>
            </a:r>
            <a:r>
              <a:rPr lang="en-US" dirty="0" smtClean="0">
                <a:solidFill>
                  <a:srgbClr val="042B7F"/>
                </a:solidFill>
              </a:rPr>
              <a:t> mistakes, it can be </a:t>
            </a:r>
            <a:r>
              <a:rPr lang="en-US" dirty="0" err="1" smtClean="0">
                <a:solidFill>
                  <a:srgbClr val="042B7F"/>
                </a:solidFill>
              </a:rPr>
              <a:t>disasterous</a:t>
            </a:r>
            <a:r>
              <a:rPr lang="en-US" dirty="0" smtClean="0">
                <a:solidFill>
                  <a:srgbClr val="042B7F"/>
                </a:solidFill>
              </a:rPr>
              <a:t>. And if you have a typo in a memo to the boss, how do you think they will view your professionalism? These kind of mistakes can be prevented, </a:t>
            </a:r>
            <a:r>
              <a:rPr lang="en-US" dirty="0" err="1" smtClean="0">
                <a:solidFill>
                  <a:srgbClr val="042B7F"/>
                </a:solidFill>
              </a:rPr>
              <a:t>irregardless</a:t>
            </a:r>
            <a:r>
              <a:rPr lang="en-US" dirty="0" smtClean="0">
                <a:solidFill>
                  <a:srgbClr val="042B7F"/>
                </a:solidFill>
              </a:rPr>
              <a:t> of the persons job title. The people that make the mistakes can seriously effect how other’s view you’re company. That can cost any organization money and hurt it’s profits.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427321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Communication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724400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solidFill>
                  <a:srgbClr val="000099"/>
                </a:solidFill>
              </a:rPr>
              <a:t>Recommended Practices When Using </a:t>
            </a:r>
            <a:r>
              <a:rPr lang="en-US" sz="1800" b="1" dirty="0" smtClean="0">
                <a:solidFill>
                  <a:srgbClr val="000099"/>
                </a:solidFill>
              </a:rPr>
              <a:t>Procedures</a:t>
            </a:r>
          </a:p>
          <a:p>
            <a:pPr algn="ctr">
              <a:buNone/>
            </a:pPr>
            <a:endParaRPr lang="en-US" sz="1400" b="1" dirty="0" smtClean="0">
              <a:solidFill>
                <a:srgbClr val="000099"/>
              </a:solidFill>
            </a:endParaRPr>
          </a:p>
          <a:p>
            <a:r>
              <a:rPr lang="en-US" sz="1400" b="1" dirty="0" smtClean="0">
                <a:solidFill>
                  <a:srgbClr val="000099"/>
                </a:solidFill>
              </a:rPr>
              <a:t>Compare </a:t>
            </a:r>
            <a:r>
              <a:rPr lang="en-US" sz="1400" b="1" dirty="0" smtClean="0">
                <a:solidFill>
                  <a:srgbClr val="000099"/>
                </a:solidFill>
              </a:rPr>
              <a:t>the working copy to the controlled copy to verify it is the most recent </a:t>
            </a:r>
            <a:r>
              <a:rPr lang="en-US" sz="1400" b="1" dirty="0" smtClean="0">
                <a:solidFill>
                  <a:srgbClr val="000099"/>
                </a:solidFill>
              </a:rPr>
              <a:t>revision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r>
              <a:rPr lang="en-US" sz="1400" b="1" dirty="0" smtClean="0">
                <a:solidFill>
                  <a:srgbClr val="000099"/>
                </a:solidFill>
              </a:rPr>
              <a:t>Review </a:t>
            </a:r>
            <a:r>
              <a:rPr lang="en-US" sz="1400" b="1" dirty="0" smtClean="0">
                <a:solidFill>
                  <a:srgbClr val="000099"/>
                </a:solidFill>
              </a:rPr>
              <a:t>all prerequisites, </a:t>
            </a:r>
            <a:r>
              <a:rPr lang="en-US" sz="1400" b="1" dirty="0" smtClean="0">
                <a:solidFill>
                  <a:srgbClr val="000099"/>
                </a:solidFill>
              </a:rPr>
              <a:t>precautions</a:t>
            </a:r>
            <a:r>
              <a:rPr lang="en-US" sz="1400" b="1" dirty="0" smtClean="0">
                <a:solidFill>
                  <a:srgbClr val="000099"/>
                </a:solidFill>
              </a:rPr>
              <a:t>, initial </a:t>
            </a:r>
            <a:r>
              <a:rPr lang="en-US" sz="1400" b="1" dirty="0" smtClean="0">
                <a:solidFill>
                  <a:srgbClr val="000099"/>
                </a:solidFill>
              </a:rPr>
              <a:t>conditions </a:t>
            </a:r>
            <a:r>
              <a:rPr lang="en-US" sz="1400" b="1" dirty="0" smtClean="0">
                <a:solidFill>
                  <a:srgbClr val="000099"/>
                </a:solidFill>
              </a:rPr>
              <a:t>and instructions </a:t>
            </a:r>
            <a:r>
              <a:rPr lang="en-US" sz="1400" b="1" dirty="0" smtClean="0">
                <a:solidFill>
                  <a:srgbClr val="000099"/>
                </a:solidFill>
              </a:rPr>
              <a:t>before starting work</a:t>
            </a:r>
          </a:p>
          <a:p>
            <a:r>
              <a:rPr lang="en-US" sz="1400" b="1" dirty="0" smtClean="0">
                <a:solidFill>
                  <a:srgbClr val="000099"/>
                </a:solidFill>
              </a:rPr>
              <a:t>Confirm your understanding </a:t>
            </a:r>
            <a:r>
              <a:rPr lang="en-US" sz="1400" b="1" dirty="0" smtClean="0">
                <a:solidFill>
                  <a:srgbClr val="000099"/>
                </a:solidFill>
              </a:rPr>
              <a:t>of </a:t>
            </a:r>
            <a:r>
              <a:rPr lang="en-US" sz="1400" b="1" dirty="0" smtClean="0">
                <a:solidFill>
                  <a:srgbClr val="000099"/>
                </a:solidFill>
              </a:rPr>
              <a:t>the procedure's </a:t>
            </a:r>
            <a:r>
              <a:rPr lang="en-US" sz="1400" b="1" dirty="0" smtClean="0">
                <a:solidFill>
                  <a:srgbClr val="000099"/>
                </a:solidFill>
              </a:rPr>
              <a:t>overall purpose and verify it </a:t>
            </a:r>
            <a:r>
              <a:rPr lang="en-US" sz="1400" b="1" dirty="0" smtClean="0">
                <a:solidFill>
                  <a:srgbClr val="000099"/>
                </a:solidFill>
              </a:rPr>
              <a:t>is appropriate </a:t>
            </a:r>
            <a:r>
              <a:rPr lang="en-US" sz="1400" b="1" dirty="0" smtClean="0">
                <a:solidFill>
                  <a:srgbClr val="000099"/>
                </a:solidFill>
              </a:rPr>
              <a:t>for the system or equipment </a:t>
            </a:r>
            <a:r>
              <a:rPr lang="en-US" sz="1400" b="1" dirty="0" smtClean="0">
                <a:solidFill>
                  <a:srgbClr val="000099"/>
                </a:solidFill>
              </a:rPr>
              <a:t>condition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r>
              <a:rPr lang="en-US" sz="1400" b="1" dirty="0" smtClean="0">
                <a:solidFill>
                  <a:srgbClr val="000099"/>
                </a:solidFill>
              </a:rPr>
              <a:t>Use </a:t>
            </a:r>
            <a:r>
              <a:rPr lang="en-US" sz="1400" b="1" dirty="0" smtClean="0">
                <a:solidFill>
                  <a:srgbClr val="000099"/>
                </a:solidFill>
              </a:rPr>
              <a:t>the procedure according to its designated level of use </a:t>
            </a:r>
            <a:r>
              <a:rPr lang="en-US" sz="1400" b="1" dirty="0" smtClean="0">
                <a:solidFill>
                  <a:srgbClr val="000099"/>
                </a:solidFill>
              </a:rPr>
              <a:t>(check-off list or reference)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r>
              <a:rPr lang="en-US" sz="1400" b="1" dirty="0" smtClean="0">
                <a:solidFill>
                  <a:srgbClr val="000099"/>
                </a:solidFill>
              </a:rPr>
              <a:t>Follow </a:t>
            </a:r>
            <a:r>
              <a:rPr lang="en-US" sz="1400" b="1" dirty="0" smtClean="0">
                <a:solidFill>
                  <a:srgbClr val="000099"/>
                </a:solidFill>
              </a:rPr>
              <a:t>the procedure as written, aware of the potential impact </a:t>
            </a:r>
            <a:r>
              <a:rPr lang="en-US" sz="1400" b="1" dirty="0" smtClean="0">
                <a:solidFill>
                  <a:srgbClr val="000099"/>
                </a:solidFill>
              </a:rPr>
              <a:t>an action </a:t>
            </a:r>
            <a:r>
              <a:rPr lang="en-US" sz="1400" b="1" dirty="0" smtClean="0">
                <a:solidFill>
                  <a:srgbClr val="000099"/>
                </a:solidFill>
              </a:rPr>
              <a:t>can have </a:t>
            </a:r>
            <a:r>
              <a:rPr lang="en-US" sz="1400" b="1" dirty="0" smtClean="0">
                <a:solidFill>
                  <a:srgbClr val="000099"/>
                </a:solidFill>
              </a:rPr>
              <a:t>on equipment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r>
              <a:rPr lang="en-US" sz="1400" b="1" dirty="0" smtClean="0">
                <a:solidFill>
                  <a:srgbClr val="000099"/>
                </a:solidFill>
              </a:rPr>
              <a:t>STOP </a:t>
            </a:r>
            <a:r>
              <a:rPr lang="en-US" sz="1400" b="1" dirty="0" smtClean="0">
                <a:solidFill>
                  <a:srgbClr val="000099"/>
                </a:solidFill>
              </a:rPr>
              <a:t>the task, place the equipment </a:t>
            </a:r>
            <a:r>
              <a:rPr lang="en-US" sz="1400" b="1" dirty="0" smtClean="0">
                <a:solidFill>
                  <a:srgbClr val="000099"/>
                </a:solidFill>
              </a:rPr>
              <a:t>in </a:t>
            </a:r>
            <a:r>
              <a:rPr lang="en-US" sz="1400" b="1" dirty="0" smtClean="0">
                <a:solidFill>
                  <a:srgbClr val="000099"/>
                </a:solidFill>
              </a:rPr>
              <a:t>a safe condition, and contact </a:t>
            </a:r>
            <a:r>
              <a:rPr lang="en-US" sz="1400" b="1" dirty="0" smtClean="0">
                <a:solidFill>
                  <a:srgbClr val="000099"/>
                </a:solidFill>
              </a:rPr>
              <a:t>your supervisor if: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pPr lvl="1"/>
            <a:r>
              <a:rPr lang="en-US" sz="1400" b="1" dirty="0" smtClean="0">
                <a:solidFill>
                  <a:srgbClr val="000099"/>
                </a:solidFill>
              </a:rPr>
              <a:t>A procedure step </a:t>
            </a:r>
            <a:r>
              <a:rPr lang="en-US" sz="1400" b="1" dirty="0" smtClean="0">
                <a:solidFill>
                  <a:srgbClr val="000099"/>
                </a:solidFill>
              </a:rPr>
              <a:t>cannot be performed as </a:t>
            </a:r>
            <a:r>
              <a:rPr lang="en-US" sz="1400" b="1" dirty="0" smtClean="0">
                <a:solidFill>
                  <a:srgbClr val="000099"/>
                </a:solidFill>
              </a:rPr>
              <a:t>written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pPr lvl="1"/>
            <a:r>
              <a:rPr lang="en-US" sz="1400" b="1" dirty="0" smtClean="0">
                <a:solidFill>
                  <a:srgbClr val="000099"/>
                </a:solidFill>
              </a:rPr>
              <a:t>Injury </a:t>
            </a:r>
            <a:r>
              <a:rPr lang="en-US" sz="1400" b="1" dirty="0" smtClean="0">
                <a:solidFill>
                  <a:srgbClr val="000099"/>
                </a:solidFill>
              </a:rPr>
              <a:t>or damage to equipment will occur if used as </a:t>
            </a:r>
            <a:r>
              <a:rPr lang="en-US" sz="1400" b="1" dirty="0" smtClean="0">
                <a:solidFill>
                  <a:srgbClr val="000099"/>
                </a:solidFill>
              </a:rPr>
              <a:t>is</a:t>
            </a:r>
          </a:p>
          <a:p>
            <a:pPr lvl="1"/>
            <a:r>
              <a:rPr lang="en-US" sz="1400" b="1" dirty="0" smtClean="0">
                <a:solidFill>
                  <a:srgbClr val="000099"/>
                </a:solidFill>
              </a:rPr>
              <a:t>The </a:t>
            </a:r>
            <a:r>
              <a:rPr lang="en-US" sz="1400" b="1" dirty="0" smtClean="0">
                <a:solidFill>
                  <a:srgbClr val="000099"/>
                </a:solidFill>
              </a:rPr>
              <a:t>procedure is technically </a:t>
            </a:r>
            <a:r>
              <a:rPr lang="en-US" sz="1400" b="1" dirty="0" smtClean="0">
                <a:solidFill>
                  <a:srgbClr val="000099"/>
                </a:solidFill>
              </a:rPr>
              <a:t>incorrect</a:t>
            </a:r>
          </a:p>
          <a:p>
            <a:pPr lvl="1"/>
            <a:r>
              <a:rPr lang="en-US" sz="1400" b="1" dirty="0" smtClean="0">
                <a:solidFill>
                  <a:srgbClr val="000099"/>
                </a:solidFill>
              </a:rPr>
              <a:t>Unexpected </a:t>
            </a:r>
            <a:r>
              <a:rPr lang="en-US" sz="1400" b="1" dirty="0" smtClean="0">
                <a:solidFill>
                  <a:srgbClr val="000099"/>
                </a:solidFill>
              </a:rPr>
              <a:t>results </a:t>
            </a:r>
            <a:r>
              <a:rPr lang="en-US" sz="1400" b="1" dirty="0" smtClean="0">
                <a:solidFill>
                  <a:srgbClr val="000099"/>
                </a:solidFill>
              </a:rPr>
              <a:t>occur after </a:t>
            </a:r>
            <a:r>
              <a:rPr lang="en-US" sz="1400" b="1" dirty="0" smtClean="0">
                <a:solidFill>
                  <a:srgbClr val="000099"/>
                </a:solidFill>
              </a:rPr>
              <a:t>performing the </a:t>
            </a:r>
            <a:r>
              <a:rPr lang="en-US" sz="1400" b="1" dirty="0" smtClean="0">
                <a:solidFill>
                  <a:srgbClr val="000099"/>
                </a:solidFill>
              </a:rPr>
              <a:t>step</a:t>
            </a:r>
            <a:endParaRPr lang="en-US" sz="1400" b="1" dirty="0" smtClean="0">
              <a:solidFill>
                <a:srgbClr val="000099"/>
              </a:solidFill>
            </a:endParaRPr>
          </a:p>
          <a:p>
            <a:r>
              <a:rPr lang="en-US" sz="1400" b="1" dirty="0" smtClean="0">
                <a:solidFill>
                  <a:srgbClr val="000099"/>
                </a:solidFill>
              </a:rPr>
              <a:t>Report </a:t>
            </a:r>
            <a:r>
              <a:rPr lang="en-US" sz="1400" b="1" dirty="0" smtClean="0">
                <a:solidFill>
                  <a:srgbClr val="000099"/>
                </a:solidFill>
              </a:rPr>
              <a:t>procedure problems when they are </a:t>
            </a:r>
            <a:r>
              <a:rPr lang="en-US" sz="1400" b="1" dirty="0" smtClean="0">
                <a:solidFill>
                  <a:srgbClr val="000099"/>
                </a:solidFill>
              </a:rPr>
              <a:t>found</a:t>
            </a:r>
            <a:endParaRPr lang="en-US" sz="1400" b="1" dirty="0">
              <a:solidFill>
                <a:srgbClr val="0000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Atypical Communication</a:t>
            </a:r>
            <a:endParaRPr lang="en-US" dirty="0"/>
          </a:p>
        </p:txBody>
      </p:sp>
      <p:pic>
        <p:nvPicPr>
          <p:cNvPr id="5" name="Content Placeholder 4" descr="marriage_sho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0" y="1295400"/>
            <a:ext cx="3192162" cy="4724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 descr="fortn.jpg"/>
          <p:cNvPicPr>
            <a:picLocks noChangeAspect="1"/>
          </p:cNvPicPr>
          <p:nvPr/>
        </p:nvPicPr>
        <p:blipFill>
          <a:blip r:embed="rId3" cstate="print"/>
          <a:srcRect b="7442"/>
          <a:stretch>
            <a:fillRect/>
          </a:stretch>
        </p:blipFill>
        <p:spPr>
          <a:xfrm>
            <a:off x="457200" y="1676400"/>
            <a:ext cx="4443399" cy="42442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11723</TotalTime>
  <Words>283</Words>
  <Application>Microsoft Office PowerPoint</Application>
  <PresentationFormat>On-screen Show (4:3)</PresentationFormat>
  <Paragraphs>29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Example of Written Communication With 17 Errors</vt:lpstr>
      <vt:lpstr>Errors</vt:lpstr>
      <vt:lpstr>Reducing Communication Errors</vt:lpstr>
      <vt:lpstr>Examples of Atypical Communication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695</cp:revision>
  <cp:lastPrinted>2007-07-02T19:06:14Z</cp:lastPrinted>
  <dcterms:created xsi:type="dcterms:W3CDTF">2007-06-28T20:22:43Z</dcterms:created>
  <dcterms:modified xsi:type="dcterms:W3CDTF">2010-02-09T17:22:07Z</dcterms:modified>
</cp:coreProperties>
</file>