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62" r:id="rId3"/>
    <p:sldId id="263" r:id="rId4"/>
    <p:sldId id="273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2/9/2010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2/9/2010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umiHistory.gif"/>
          <p:cNvPicPr>
            <a:picLocks noChangeAspect="1"/>
          </p:cNvPicPr>
          <p:nvPr/>
        </p:nvPicPr>
        <p:blipFill>
          <a:blip r:embed="rId2"/>
          <a:srcRect l="5092" t="3727" r="4265" b="1479"/>
          <a:stretch>
            <a:fillRect/>
          </a:stretch>
        </p:blipFill>
        <p:spPr>
          <a:xfrm>
            <a:off x="533400" y="1092485"/>
            <a:ext cx="7620000" cy="53083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Sampled Integrated Luminosity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0" y="2362200"/>
            <a:ext cx="3756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0.55 </a:t>
            </a:r>
            <a:r>
              <a:rPr lang="en-US" b="1" dirty="0" smtClean="0">
                <a:solidFill>
                  <a:srgbClr val="0070C0"/>
                </a:solidFill>
              </a:rPr>
              <a:t>/ 1.4 (</a:t>
            </a:r>
            <a:r>
              <a:rPr lang="en-US" b="1" dirty="0" err="1" smtClean="0">
                <a:solidFill>
                  <a:srgbClr val="0070C0"/>
                </a:solidFill>
              </a:rPr>
              <a:t>nb</a:t>
            </a:r>
            <a:r>
              <a:rPr lang="en-US" b="1" dirty="0" smtClean="0">
                <a:solidFill>
                  <a:srgbClr val="0070C0"/>
                </a:solidFill>
              </a:rPr>
              <a:t>^-1)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39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% of goal (for sampled int. </a:t>
            </a:r>
            <a:r>
              <a:rPr lang="en-US" b="1" dirty="0" err="1" smtClean="0">
                <a:solidFill>
                  <a:srgbClr val="0070C0"/>
                </a:solidFill>
              </a:rPr>
              <a:t>lumi</a:t>
            </a:r>
            <a:r>
              <a:rPr lang="en-US" b="1" dirty="0" smtClean="0">
                <a:solidFill>
                  <a:srgbClr val="0070C0"/>
                </a:solidFill>
              </a:rPr>
              <a:t>.)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3200400"/>
            <a:ext cx="1550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30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/70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(days)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=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43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% of time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trigCheck3.jpg"/>
          <p:cNvPicPr>
            <a:picLocks noChangeAspect="1"/>
          </p:cNvPicPr>
          <p:nvPr/>
        </p:nvPicPr>
        <p:blipFill>
          <a:blip r:embed="rId2"/>
          <a:srcRect l="2457" t="8987" r="5200" b="1118"/>
          <a:stretch>
            <a:fillRect/>
          </a:stretch>
        </p:blipFill>
        <p:spPr>
          <a:xfrm>
            <a:off x="633045" y="1752600"/>
            <a:ext cx="5920155" cy="441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DAQ Performance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383268"/>
            <a:ext cx="98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# events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25670" y="1459468"/>
            <a:ext cx="188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Int. </a:t>
            </a:r>
            <a:r>
              <a:rPr lang="en-US" b="1" dirty="0" err="1" smtClean="0">
                <a:solidFill>
                  <a:srgbClr val="0070C0"/>
                </a:solidFill>
              </a:rPr>
              <a:t>lumi</a:t>
            </a:r>
            <a:r>
              <a:rPr lang="en-US" b="1" dirty="0" smtClean="0">
                <a:solidFill>
                  <a:srgbClr val="0070C0"/>
                </a:solidFill>
              </a:rPr>
              <a:t>. in </a:t>
            </a:r>
            <a:r>
              <a:rPr lang="en-US" b="1" dirty="0" err="1" smtClean="0">
                <a:solidFill>
                  <a:srgbClr val="0070C0"/>
                </a:solidFill>
              </a:rPr>
              <a:t>nb</a:t>
            </a:r>
            <a:r>
              <a:rPr lang="en-US" b="1" dirty="0" smtClean="0">
                <a:solidFill>
                  <a:srgbClr val="0070C0"/>
                </a:solidFill>
              </a:rPr>
              <a:t>^-1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07600" y="1868269"/>
            <a:ext cx="2536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Delivered beam ± 30 cm </a:t>
            </a:r>
          </a:p>
          <a:p>
            <a:r>
              <a:rPr lang="en-US" dirty="0" smtClean="0"/>
              <a:t>(PHENIX on)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19911" y="2630269"/>
            <a:ext cx="2524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Recorded beam ± 30 cm </a:t>
            </a:r>
          </a:p>
          <a:p>
            <a:r>
              <a:rPr lang="en-US" b="1" dirty="0" smtClean="0"/>
              <a:t>(PHENIX on):  77 %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19911" y="3657600"/>
            <a:ext cx="2524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Recorded beam ± 20 cm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(PHENIX on):  86 %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07600" y="3124200"/>
            <a:ext cx="2536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Delivered beam ± 20 cm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(PHENIX on)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19200" y="1295400"/>
            <a:ext cx="30480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161288" y="1804416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43000" y="1981200"/>
            <a:ext cx="3718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Taking min bias data:</a:t>
            </a:r>
          </a:p>
          <a:p>
            <a:r>
              <a:rPr lang="en-US" b="1" dirty="0" smtClean="0"/>
              <a:t> with |z| &lt;  30 cm if DAQ rate &lt; 5 kHz</a:t>
            </a:r>
          </a:p>
          <a:p>
            <a:r>
              <a:rPr lang="en-US" b="1" dirty="0" smtClean="0"/>
              <a:t> with |z| &lt;  20 cm if DAQ rate &gt; 5 kHz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876800"/>
            <a:ext cx="1794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HBD acceptance: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± 20 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6019800" y="2209800"/>
            <a:ext cx="587800" cy="18365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019800" y="3200402"/>
            <a:ext cx="609600" cy="76199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6096000" y="3657600"/>
            <a:ext cx="533400" cy="152400"/>
          </a:xfrm>
          <a:prstGeom prst="straightConnector1">
            <a:avLst/>
          </a:prstGeom>
          <a:ln w="2222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>
            <a:off x="6096002" y="3048000"/>
            <a:ext cx="609598" cy="1588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66800" y="1028480"/>
            <a:ext cx="5175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 if rate had been &gt; 5 kHz at all times: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could have recorded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4.49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billion events or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0.66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nb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^-1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10800000">
            <a:off x="990600" y="1674811"/>
            <a:ext cx="5334000" cy="158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0" y="160020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x</a:t>
            </a:r>
            <a:r>
              <a:rPr lang="en-US" b="1" dirty="0" smtClean="0"/>
              <a:t> </a:t>
            </a:r>
            <a:r>
              <a:rPr lang="en-US" b="1" dirty="0" smtClean="0"/>
              <a:t>10^6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Beam z Profile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38800" y="1219200"/>
            <a:ext cx="2777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Now:                         </a:t>
            </a:r>
            <a:r>
              <a:rPr lang="en-US" b="1" dirty="0" smtClean="0"/>
              <a:t>50-60 </a:t>
            </a:r>
            <a:r>
              <a:rPr lang="en-US" b="1" dirty="0" smtClean="0"/>
              <a:t>%</a:t>
            </a:r>
          </a:p>
          <a:p>
            <a:r>
              <a:rPr lang="en-US" b="1" dirty="0" smtClean="0"/>
              <a:t>Run-07:                     50 %</a:t>
            </a:r>
          </a:p>
          <a:p>
            <a:r>
              <a:rPr lang="en-US" b="1" dirty="0" smtClean="0"/>
              <a:t>Projected Run-10:  65 %</a:t>
            </a:r>
            <a:endParaRPr lang="en-US" b="1" dirty="0"/>
          </a:p>
        </p:txBody>
      </p:sp>
      <p:pic>
        <p:nvPicPr>
          <p:cNvPr id="13" name="Picture 12" descr="BbcMON_3_305020.png"/>
          <p:cNvPicPr>
            <a:picLocks noChangeAspect="1"/>
          </p:cNvPicPr>
          <p:nvPr/>
        </p:nvPicPr>
        <p:blipFill>
          <a:blip r:embed="rId2"/>
          <a:srcRect t="5556" r="8246" b="60000"/>
          <a:stretch>
            <a:fillRect/>
          </a:stretch>
        </p:blipFill>
        <p:spPr>
          <a:xfrm>
            <a:off x="228600" y="3962400"/>
            <a:ext cx="5029200" cy="2362200"/>
          </a:xfrm>
          <a:prstGeom prst="rect">
            <a:avLst/>
          </a:prstGeom>
        </p:spPr>
      </p:pic>
      <p:pic>
        <p:nvPicPr>
          <p:cNvPr id="14" name="Picture 13" descr="BbcMON_3_305014.png"/>
          <p:cNvPicPr>
            <a:picLocks noChangeAspect="1"/>
          </p:cNvPicPr>
          <p:nvPr/>
        </p:nvPicPr>
        <p:blipFill>
          <a:blip r:embed="rId3"/>
          <a:srcRect t="5556" r="8341" b="60000"/>
          <a:stretch>
            <a:fillRect/>
          </a:stretch>
        </p:blipFill>
        <p:spPr>
          <a:xfrm>
            <a:off x="233845" y="1371600"/>
            <a:ext cx="5023955" cy="23622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352800" y="2057400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Begin fill:  59 %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276600" y="4572000"/>
            <a:ext cx="1749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After 3 h:   50 %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Maintenance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MuTr</a:t>
            </a:r>
            <a:r>
              <a:rPr lang="en-US" dirty="0" smtClean="0"/>
              <a:t> </a:t>
            </a:r>
            <a:r>
              <a:rPr lang="en-US" dirty="0" smtClean="0"/>
              <a:t>FEM </a:t>
            </a:r>
            <a:r>
              <a:rPr lang="en-US" dirty="0" smtClean="0"/>
              <a:t>and HV fixes</a:t>
            </a:r>
          </a:p>
          <a:p>
            <a:r>
              <a:rPr lang="en-US" dirty="0" smtClean="0"/>
              <a:t>C</a:t>
            </a:r>
            <a:r>
              <a:rPr lang="en-US" dirty="0" smtClean="0"/>
              <a:t>hange </a:t>
            </a:r>
            <a:r>
              <a:rPr lang="en-US" dirty="0" err="1" smtClean="0"/>
              <a:t>M</a:t>
            </a:r>
            <a:r>
              <a:rPr lang="en-US" dirty="0" err="1" smtClean="0"/>
              <a:t>uTrig</a:t>
            </a:r>
            <a:r>
              <a:rPr lang="en-US" dirty="0" smtClean="0"/>
              <a:t> </a:t>
            </a:r>
            <a:r>
              <a:rPr lang="en-US" dirty="0" smtClean="0"/>
              <a:t>TLD's on </a:t>
            </a:r>
            <a:r>
              <a:rPr lang="en-US" dirty="0" smtClean="0"/>
              <a:t>South </a:t>
            </a:r>
            <a:r>
              <a:rPr lang="en-US" dirty="0" smtClean="0"/>
              <a:t>S</a:t>
            </a:r>
            <a:r>
              <a:rPr lang="en-US" dirty="0" smtClean="0"/>
              <a:t>tation-1</a:t>
            </a:r>
          </a:p>
          <a:p>
            <a:r>
              <a:rPr lang="en-US" dirty="0" smtClean="0"/>
              <a:t>F</a:t>
            </a:r>
            <a:r>
              <a:rPr lang="en-US" dirty="0" smtClean="0"/>
              <a:t>ix </a:t>
            </a:r>
            <a:r>
              <a:rPr lang="en-US" dirty="0" smtClean="0"/>
              <a:t>W</a:t>
            </a:r>
            <a:r>
              <a:rPr lang="en-US" dirty="0" smtClean="0"/>
              <a:t>est Carriage light</a:t>
            </a:r>
          </a:p>
          <a:p>
            <a:r>
              <a:rPr lang="en-US" dirty="0" smtClean="0"/>
              <a:t>HBD </a:t>
            </a:r>
            <a:r>
              <a:rPr lang="en-US" dirty="0" smtClean="0"/>
              <a:t>rack </a:t>
            </a:r>
            <a:r>
              <a:rPr lang="en-US" dirty="0" smtClean="0"/>
              <a:t>work</a:t>
            </a:r>
          </a:p>
          <a:p>
            <a:r>
              <a:rPr lang="en-US" dirty="0" smtClean="0"/>
              <a:t>RPC work in North Tunnel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419</TotalTime>
  <Words>232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PHENIX Status</vt:lpstr>
      <vt:lpstr>Sampled Integrated Luminosity</vt:lpstr>
      <vt:lpstr>DAQ Performance</vt:lpstr>
      <vt:lpstr>Beam z Profile</vt:lpstr>
      <vt:lpstr>Plan for Maintenance Day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32</cp:revision>
  <dcterms:created xsi:type="dcterms:W3CDTF">2009-11-24T17:37:10Z</dcterms:created>
  <dcterms:modified xsi:type="dcterms:W3CDTF">2010-02-09T16:56:18Z</dcterms:modified>
</cp:coreProperties>
</file>