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3658579187769256E-2"/>
          <c:y val="0.15915129669840089"/>
          <c:w val="0.80325110440530478"/>
          <c:h val="0.77851509301634281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NORMAL!$G$703:$J$703</c:f>
              <c:strCache>
                <c:ptCount val="4"/>
                <c:pt idx="0">
                  <c:v>FY10-week 14:</c:v>
                </c:pt>
                <c:pt idx="1">
                  <c:v>FY10-week 15:</c:v>
                </c:pt>
                <c:pt idx="2">
                  <c:v>FY10-week 16:</c:v>
                </c:pt>
                <c:pt idx="3">
                  <c:v>FY10-week 17: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44.480000000000004</c:v>
                </c:pt>
                <c:pt idx="1">
                  <c:v>49.61</c:v>
                </c:pt>
                <c:pt idx="2">
                  <c:v>82.990000000000023</c:v>
                </c:pt>
                <c:pt idx="3">
                  <c:v>77.149999999999991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0</c:v>
                </c:pt>
                <c:pt idx="1">
                  <c:v>6.37</c:v>
                </c:pt>
                <c:pt idx="2">
                  <c:v>2.77</c:v>
                </c:pt>
                <c:pt idx="3">
                  <c:v>20.919999999999991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9.17</c:v>
                </c:pt>
                <c:pt idx="2">
                  <c:v>10.88</c:v>
                </c:pt>
                <c:pt idx="3">
                  <c:v>10.450000000000005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val>
            <c:numRef>
              <c:f>NORMAL!$G$707:$J$707</c:f>
              <c:numCache>
                <c:formatCode>0</c:formatCode>
                <c:ptCount val="4"/>
                <c:pt idx="0">
                  <c:v>25</c:v>
                </c:pt>
                <c:pt idx="1">
                  <c:v>2.8299999999999987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NORMAL!$G$706:$J$706</c:f>
              <c:numCache>
                <c:formatCode>0</c:formatCode>
                <c:ptCount val="4"/>
                <c:pt idx="0">
                  <c:v>66.13</c:v>
                </c:pt>
                <c:pt idx="1">
                  <c:v>53.1</c:v>
                </c:pt>
                <c:pt idx="2">
                  <c:v>25.47999999999999</c:v>
                </c:pt>
                <c:pt idx="3">
                  <c:v>26.029999999999987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NORMAL!$G$708:$J$708</c:f>
              <c:numCache>
                <c:formatCode>0</c:formatCode>
                <c:ptCount val="4"/>
                <c:pt idx="0">
                  <c:v>0</c:v>
                </c:pt>
                <c:pt idx="1">
                  <c:v>6.17</c:v>
                </c:pt>
                <c:pt idx="2">
                  <c:v>16.07</c:v>
                </c:pt>
                <c:pt idx="3">
                  <c:v>1.1200000000000001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NORMAL!$G$709:$J$709</c:f>
              <c:numCache>
                <c:formatCode>0</c:formatCode>
                <c:ptCount val="4"/>
                <c:pt idx="0">
                  <c:v>33.39</c:v>
                </c:pt>
                <c:pt idx="1">
                  <c:v>40.75</c:v>
                </c:pt>
                <c:pt idx="2">
                  <c:v>29.810000000000009</c:v>
                </c:pt>
                <c:pt idx="3">
                  <c:v>33.330000000000005</c:v>
                </c:pt>
              </c:numCache>
            </c:numRef>
          </c:val>
        </c:ser>
        <c:overlap val="100"/>
        <c:axId val="66423808"/>
        <c:axId val="66433792"/>
      </c:barChart>
      <c:catAx>
        <c:axId val="6642380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33792"/>
        <c:crosses val="autoZero"/>
        <c:lblAlgn val="ctr"/>
        <c:lblOffset val="100"/>
        <c:tickLblSkip val="1"/>
        <c:tickMarkSkip val="1"/>
      </c:catAx>
      <c:valAx>
        <c:axId val="6643379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2380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6323E-2"/>
          <c:y val="0.15915129669840075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NORMAL!$AG$703:$AJ$703</c:f>
              <c:strCache>
                <c:ptCount val="4"/>
                <c:pt idx="0">
                  <c:v>FY10-week 18:</c:v>
                </c:pt>
                <c:pt idx="1">
                  <c:v>FY10-week 19:</c:v>
                </c:pt>
                <c:pt idx="2">
                  <c:v>FY10-week 20:</c:v>
                </c:pt>
                <c:pt idx="3">
                  <c:v>FY10-week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88.85</c:v>
                </c:pt>
                <c:pt idx="1">
                  <c:v>88.75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NORMAL!$AG$705:$AJ$705</c:f>
              <c:numCache>
                <c:formatCode>0</c:formatCode>
                <c:ptCount val="4"/>
                <c:pt idx="0">
                  <c:v>0.45</c:v>
                </c:pt>
                <c:pt idx="1">
                  <c:v>7.98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NORMAL!$AG$712:$AJ$712</c:f>
              <c:numCache>
                <c:formatCode>0</c:formatCode>
                <c:ptCount val="4"/>
                <c:pt idx="0">
                  <c:v>10.200000000000001</c:v>
                </c:pt>
                <c:pt idx="1">
                  <c:v>6.58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1.1200000000000001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29.23</c:v>
                </c:pt>
                <c:pt idx="1">
                  <c:v>24.979999999999993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NORMAL!$AG$708:$AJ$708</c:f>
              <c:numCache>
                <c:formatCode>0</c:formatCode>
                <c:ptCount val="4"/>
                <c:pt idx="0">
                  <c:v>15.4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22.75</c:v>
                </c:pt>
                <c:pt idx="1">
                  <c:v>38.71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77996800"/>
        <c:axId val="77998336"/>
      </c:barChart>
      <c:catAx>
        <c:axId val="7799680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98336"/>
        <c:crosses val="autoZero"/>
        <c:lblAlgn val="ctr"/>
        <c:lblOffset val="100"/>
        <c:tickLblSkip val="1"/>
        <c:tickMarkSkip val="1"/>
      </c:catAx>
      <c:valAx>
        <c:axId val="77998336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12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9680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2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2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FEBRUARY 2010</a:t>
            </a:r>
          </a:p>
        </c:rich>
      </c:tx>
      <c:layout>
        <c:manualLayout>
          <c:xMode val="edge"/>
          <c:yMode val="edge"/>
          <c:x val="0.19577137088633159"/>
          <c:y val="2.5641025641025654E-2"/>
        </c:manualLayout>
      </c:layout>
      <c:spPr>
        <a:noFill/>
        <a:ln w="25400">
          <a:noFill/>
        </a:ln>
      </c:spPr>
    </c:title>
    <c:view3D>
      <c:rotX val="10"/>
      <c:hPercent val="100"/>
      <c:rotY val="5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7749719015346473E-2"/>
          <c:y val="5.7014597851629198E-2"/>
          <c:w val="0.84039440395601783"/>
          <c:h val="0.79800768297069335"/>
        </c:manualLayout>
      </c:layout>
      <c:bar3DChart>
        <c:barDir val="col"/>
        <c:grouping val="standard"/>
        <c:ser>
          <c:idx val="0"/>
          <c:order val="0"/>
          <c:tx>
            <c:strRef>
              <c:f>NORMAL!$AD$858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NORMAL!$AB$859:$AD$859</c:f>
              <c:numCache>
                <c:formatCode>0.0</c:formatCode>
                <c:ptCount val="3"/>
                <c:pt idx="2">
                  <c:v>2.48</c:v>
                </c:pt>
              </c:numCache>
            </c:numRef>
          </c:val>
        </c:ser>
        <c:ser>
          <c:idx val="1"/>
          <c:order val="1"/>
          <c:tx>
            <c:strRef>
              <c:f>NORMAL!$AD$872</c:f>
              <c:strCache>
                <c:ptCount val="1"/>
                <c:pt idx="0">
                  <c:v>Elec_AGS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NORMAL!$AB$873:$AD$873</c:f>
              <c:numCache>
                <c:formatCode>0.0</c:formatCode>
                <c:ptCount val="3"/>
                <c:pt idx="2">
                  <c:v>1.42</c:v>
                </c:pt>
              </c:numCache>
            </c:numRef>
          </c:val>
        </c:ser>
        <c:ser>
          <c:idx val="2"/>
          <c:order val="2"/>
          <c:tx>
            <c:strRef>
              <c:f>NORMAL!$AD$874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NORMAL!$AB$875:$AD$875</c:f>
              <c:numCache>
                <c:formatCode>0.0</c:formatCode>
                <c:ptCount val="3"/>
                <c:pt idx="0">
                  <c:v>1.64</c:v>
                </c:pt>
                <c:pt idx="2">
                  <c:v>3.96</c:v>
                </c:pt>
              </c:numCache>
            </c:numRef>
          </c:val>
        </c:ser>
        <c:ser>
          <c:idx val="3"/>
          <c:order val="3"/>
          <c:tx>
            <c:strRef>
              <c:f>NORMAL!$AD$878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NORMAL!$AB$879:$AD$879</c:f>
              <c:numCache>
                <c:formatCode>0.0</c:formatCode>
                <c:ptCount val="3"/>
                <c:pt idx="2">
                  <c:v>1.87</c:v>
                </c:pt>
              </c:numCache>
            </c:numRef>
          </c:val>
        </c:ser>
        <c:ser>
          <c:idx val="4"/>
          <c:order val="4"/>
          <c:tx>
            <c:strRef>
              <c:f>NORMAL!$AD$880</c:f>
              <c:strCache>
                <c:ptCount val="1"/>
                <c:pt idx="0">
                  <c:v>BLM_PermitPull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NORMAL!$AB$881:$AD$881</c:f>
              <c:numCache>
                <c:formatCode>0.0</c:formatCode>
                <c:ptCount val="3"/>
                <c:pt idx="2">
                  <c:v>3.9</c:v>
                </c:pt>
              </c:numCache>
            </c:numRef>
          </c:val>
        </c:ser>
        <c:ser>
          <c:idx val="5"/>
          <c:order val="5"/>
          <c:tx>
            <c:strRef>
              <c:f>NORMAL!$AD$884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NORMAL!$AB$885:$AD$885</c:f>
              <c:numCache>
                <c:formatCode>0.0</c:formatCode>
                <c:ptCount val="3"/>
                <c:pt idx="0">
                  <c:v>10.02</c:v>
                </c:pt>
                <c:pt idx="2">
                  <c:v>12.69</c:v>
                </c:pt>
              </c:numCache>
            </c:numRef>
          </c:val>
        </c:ser>
        <c:ser>
          <c:idx val="6"/>
          <c:order val="6"/>
          <c:tx>
            <c:strRef>
              <c:f>NORMAL!$AD$886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NORMAL!$AB$887:$AD$887</c:f>
              <c:numCache>
                <c:formatCode>0.0</c:formatCode>
                <c:ptCount val="3"/>
                <c:pt idx="0">
                  <c:v>2.2999999999999998</c:v>
                </c:pt>
                <c:pt idx="2">
                  <c:v>1.42</c:v>
                </c:pt>
              </c:numCache>
            </c:numRef>
          </c:val>
        </c:ser>
        <c:ser>
          <c:idx val="7"/>
          <c:order val="7"/>
          <c:tx>
            <c:strRef>
              <c:f>NORMAL!$AB$888</c:f>
              <c:strCache>
                <c:ptCount val="1"/>
                <c:pt idx="0">
                  <c:v>PS_Expt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NORMAL!$AB$889:$AD$889</c:f>
              <c:numCache>
                <c:formatCode>0.0</c:formatCode>
                <c:ptCount val="3"/>
                <c:pt idx="0">
                  <c:v>4.5999999999999996</c:v>
                </c:pt>
              </c:numCache>
            </c:numRef>
          </c:val>
        </c:ser>
        <c:ser>
          <c:idx val="8"/>
          <c:order val="8"/>
          <c:tx>
            <c:strRef>
              <c:f>NORMAL!$AB$890</c:f>
              <c:strCache>
                <c:ptCount val="1"/>
                <c:pt idx="0">
                  <c:v>Rf_RHIC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NORMAL!$AB$891:$AD$891</c:f>
              <c:numCache>
                <c:formatCode>0.0</c:formatCode>
                <c:ptCount val="3"/>
                <c:pt idx="0">
                  <c:v>2.02</c:v>
                </c:pt>
              </c:numCache>
            </c:numRef>
          </c:val>
        </c:ser>
        <c:ser>
          <c:idx val="9"/>
          <c:order val="9"/>
          <c:tx>
            <c:strRef>
              <c:f>NORMAL!$AD$892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NORMAL!$AB$893:$AD$893</c:f>
              <c:numCache>
                <c:formatCode>0.0</c:formatCode>
                <c:ptCount val="3"/>
                <c:pt idx="0">
                  <c:v>1.1000000000000001</c:v>
                </c:pt>
                <c:pt idx="2">
                  <c:v>3.63</c:v>
                </c:pt>
              </c:numCache>
            </c:numRef>
          </c:val>
        </c:ser>
        <c:ser>
          <c:idx val="10"/>
          <c:order val="10"/>
          <c:tx>
            <c:strRef>
              <c:f>NORMAL!$AD$894</c:f>
              <c:strCache>
                <c:ptCount val="1"/>
                <c:pt idx="0">
                  <c:v>Experiment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NORMAL!$AB$895:$AD$895</c:f>
              <c:numCache>
                <c:formatCode>0.0</c:formatCode>
                <c:ptCount val="3"/>
                <c:pt idx="2">
                  <c:v>1.92</c:v>
                </c:pt>
              </c:numCache>
            </c:numRef>
          </c:val>
        </c:ser>
        <c:ser>
          <c:idx val="11"/>
          <c:order val="11"/>
          <c:tx>
            <c:strRef>
              <c:f>NORMAL!$AD$896</c:f>
              <c:strCache>
                <c:ptCount val="1"/>
                <c:pt idx="0">
                  <c:v>ACG_RHIC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NORMAL!$AB$897:$AD$897</c:f>
              <c:numCache>
                <c:formatCode>0.0</c:formatCode>
                <c:ptCount val="3"/>
                <c:pt idx="2">
                  <c:v>1.57</c:v>
                </c:pt>
              </c:numCache>
            </c:numRef>
          </c:val>
        </c:ser>
        <c:ser>
          <c:idx val="12"/>
          <c:order val="12"/>
          <c:tx>
            <c:strRef>
              <c:f>NORMAL!$AD$898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NORMAL!$AB$899:$AD$899</c:f>
              <c:numCache>
                <c:formatCode>0.0</c:formatCode>
                <c:ptCount val="3"/>
                <c:pt idx="2">
                  <c:v>1.4</c:v>
                </c:pt>
              </c:numCache>
            </c:numRef>
          </c:val>
        </c:ser>
        <c:ser>
          <c:idx val="13"/>
          <c:order val="13"/>
          <c:tx>
            <c:strRef>
              <c:f>NORMAL!$AD$882</c:f>
              <c:strCache>
                <c:ptCount val="1"/>
                <c:pt idx="0">
                  <c:v>sum&lt; 1 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NORMAL!$AB$843:$AD$843</c:f>
              <c:strCache>
                <c:ptCount val="3"/>
                <c:pt idx="0">
                  <c:v>01/26/10/2 to 02/02/10/1</c:v>
                </c:pt>
                <c:pt idx="2">
                  <c:v>02/02/10/2 to 02/09/20/1</c:v>
                </c:pt>
              </c:strCache>
            </c:strRef>
          </c:cat>
          <c:val>
            <c:numRef>
              <c:f>NORMAL!$AB$883:$AD$883</c:f>
              <c:numCache>
                <c:formatCode>0.0</c:formatCode>
                <c:ptCount val="3"/>
                <c:pt idx="0">
                  <c:v>1.04</c:v>
                </c:pt>
                <c:pt idx="2">
                  <c:v>2.4500000000000002</c:v>
                </c:pt>
              </c:numCache>
            </c:numRef>
          </c:val>
        </c:ser>
        <c:shape val="box"/>
        <c:axId val="77705600"/>
        <c:axId val="77707136"/>
        <c:axId val="89614528"/>
      </c:bar3DChart>
      <c:catAx>
        <c:axId val="7770560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66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0713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77707136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05600"/>
        <c:crosses val="max"/>
        <c:crossBetween val="between"/>
      </c:valAx>
      <c:serAx>
        <c:axId val="8961452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07136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0.01667</cdr:x>
      <cdr:y>0.05556</cdr:y>
    </cdr:from>
    <cdr:to>
      <cdr:x>0.23333</cdr:x>
      <cdr:y>0.72222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381000"/>
          <a:ext cx="1981200" cy="457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050" b="1" dirty="0" err="1" smtClean="0">
              <a:solidFill>
                <a:srgbClr val="7030A0"/>
              </a:solidFill>
            </a:rPr>
            <a:t>Rf_AGS</a:t>
          </a:r>
          <a:endParaRPr lang="en-US" sz="105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050" dirty="0" smtClean="0"/>
            <a:t>L10  Heat Lamp replaced</a:t>
          </a:r>
        </a:p>
        <a:p xmlns:a="http://schemas.openxmlformats.org/drawingml/2006/main">
          <a:r>
            <a:rPr lang="en-US" sz="1050" b="1" dirty="0" err="1" smtClean="0">
              <a:solidFill>
                <a:srgbClr val="7030A0"/>
              </a:solidFill>
            </a:rPr>
            <a:t>Elec_AGS</a:t>
          </a:r>
          <a:endParaRPr lang="en-US" sz="105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050" dirty="0" smtClean="0"/>
            <a:t>Switch for </a:t>
          </a:r>
          <a:r>
            <a:rPr lang="en-US" sz="1050" dirty="0" err="1" smtClean="0"/>
            <a:t>Rf</a:t>
          </a:r>
          <a:r>
            <a:rPr lang="en-US" sz="1050" dirty="0" smtClean="0"/>
            <a:t> pump</a:t>
          </a:r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Human Error</a:t>
          </a:r>
        </a:p>
        <a:p xmlns:a="http://schemas.openxmlformats.org/drawingml/2006/main">
          <a:r>
            <a:rPr lang="en-US" sz="1050" dirty="0" smtClean="0"/>
            <a:t>Un authorized software test</a:t>
          </a:r>
        </a:p>
        <a:p xmlns:a="http://schemas.openxmlformats.org/drawingml/2006/main">
          <a:r>
            <a:rPr lang="en-US" sz="1050" dirty="0" smtClean="0"/>
            <a:t>RHIC </a:t>
          </a:r>
          <a:r>
            <a:rPr lang="en-US" sz="1050" dirty="0" err="1" smtClean="0"/>
            <a:t>sx</a:t>
          </a:r>
          <a:r>
            <a:rPr lang="en-US" sz="1050" dirty="0" smtClean="0"/>
            <a:t> </a:t>
          </a:r>
          <a:r>
            <a:rPr lang="en-US" sz="1050" dirty="0" err="1" smtClean="0"/>
            <a:t>ps</a:t>
          </a:r>
          <a:r>
            <a:rPr lang="en-US" sz="1050" dirty="0" smtClean="0"/>
            <a:t> ramp rate wrong</a:t>
          </a:r>
        </a:p>
        <a:p xmlns:a="http://schemas.openxmlformats.org/drawingml/2006/main">
          <a:r>
            <a:rPr lang="en-US" sz="1050" dirty="0" smtClean="0"/>
            <a:t>Missed AGS </a:t>
          </a:r>
          <a:r>
            <a:rPr lang="en-US" sz="1050" dirty="0" err="1" smtClean="0"/>
            <a:t>Rf</a:t>
          </a:r>
          <a:r>
            <a:rPr lang="en-US" sz="1050" dirty="0" smtClean="0"/>
            <a:t> early turn off</a:t>
          </a:r>
        </a:p>
        <a:p xmlns:a="http://schemas.openxmlformats.org/drawingml/2006/main">
          <a:r>
            <a:rPr lang="en-US" sz="1050" dirty="0" smtClean="0"/>
            <a:t>FAT finger Gamma T timing</a:t>
          </a:r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sz="1050" dirty="0" smtClean="0"/>
            <a:t>Beam Induced Quenches</a:t>
          </a:r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BLM pulling permit</a:t>
          </a:r>
        </a:p>
        <a:p xmlns:a="http://schemas.openxmlformats.org/drawingml/2006/main">
          <a:r>
            <a:rPr lang="en-US" sz="1050" dirty="0" smtClean="0"/>
            <a:t>11x</a:t>
          </a:r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050" dirty="0" smtClean="0"/>
            <a:t>Bi5_qf3</a:t>
          </a:r>
        </a:p>
        <a:p xmlns:a="http://schemas.openxmlformats.org/drawingml/2006/main">
          <a:r>
            <a:rPr lang="en-US" sz="1050" dirty="0" smtClean="0"/>
            <a:t>Yi10_q89</a:t>
          </a:r>
        </a:p>
        <a:p xmlns:a="http://schemas.openxmlformats.org/drawingml/2006/main">
          <a:r>
            <a:rPr lang="en-US" sz="1050" dirty="0" smtClean="0"/>
            <a:t>Y2_q89</a:t>
          </a:r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sz="1050" dirty="0" smtClean="0"/>
            <a:t>Y abort kicker </a:t>
          </a:r>
          <a:r>
            <a:rPr lang="en-US" sz="1050" dirty="0" err="1" smtClean="0"/>
            <a:t>prefire</a:t>
          </a:r>
          <a:endParaRPr lang="en-US" sz="1050" dirty="0" smtClean="0"/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Quench Protect</a:t>
          </a:r>
        </a:p>
        <a:p xmlns:a="http://schemas.openxmlformats.org/drawingml/2006/main">
          <a:r>
            <a:rPr lang="en-US" sz="1050" dirty="0" smtClean="0"/>
            <a:t>Replace QPA for bi5_qf3</a:t>
          </a:r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Experiment</a:t>
          </a:r>
        </a:p>
        <a:p xmlns:a="http://schemas.openxmlformats.org/drawingml/2006/main">
          <a:r>
            <a:rPr lang="en-US" sz="1050" dirty="0" err="1" smtClean="0"/>
            <a:t>Phenix</a:t>
          </a:r>
          <a:r>
            <a:rPr lang="en-US" sz="1050" dirty="0" smtClean="0"/>
            <a:t> HBD repair</a:t>
          </a:r>
        </a:p>
        <a:p xmlns:a="http://schemas.openxmlformats.org/drawingml/2006/main">
          <a:r>
            <a:rPr lang="en-US" sz="1050" b="1" dirty="0" smtClean="0">
              <a:solidFill>
                <a:srgbClr val="7030A0"/>
              </a:solidFill>
            </a:rPr>
            <a:t>ACG_RHIC</a:t>
          </a:r>
        </a:p>
        <a:p xmlns:a="http://schemas.openxmlformats.org/drawingml/2006/main">
          <a:r>
            <a:rPr lang="en-US" sz="1050" dirty="0" smtClean="0"/>
            <a:t>Server communication</a:t>
          </a:r>
        </a:p>
        <a:p xmlns:a="http://schemas.openxmlformats.org/drawingml/2006/main">
          <a:r>
            <a:rPr lang="en-US" sz="1050" b="1" dirty="0" err="1" smtClean="0">
              <a:solidFill>
                <a:srgbClr val="7030A0"/>
              </a:solidFill>
            </a:rPr>
            <a:t>Cryo_RHIC</a:t>
          </a:r>
          <a:endParaRPr lang="en-US" sz="105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050" dirty="0" smtClean="0"/>
            <a:t>Lead Flow indication</a:t>
          </a:r>
        </a:p>
        <a:p xmlns:a="http://schemas.openxmlformats.org/drawingml/2006/main">
          <a:endParaRPr lang="en-US" sz="105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7C029-D1A7-4924-B125-E6536814D44B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25B4-66D4-4E98-A365-3D8378894F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809F-4DE3-46A5-B06E-6672C3DFA416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&amp; February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117</Words>
  <Application>Microsoft Office PowerPoint</Application>
  <PresentationFormat>On-screen Show (4:3)</PresentationFormat>
  <Paragraphs>63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January &amp; February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115</cp:revision>
  <cp:lastPrinted>2009-02-24T16:59:22Z</cp:lastPrinted>
  <dcterms:created xsi:type="dcterms:W3CDTF">2009-02-24T15:49:23Z</dcterms:created>
  <dcterms:modified xsi:type="dcterms:W3CDTF">2010-02-09T16:40:46Z</dcterms:modified>
</cp:coreProperties>
</file>