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89" r:id="rId2"/>
    <p:sldId id="546" r:id="rId3"/>
    <p:sldId id="548" r:id="rId4"/>
    <p:sldId id="549" r:id="rId5"/>
    <p:sldId id="555" r:id="rId6"/>
    <p:sldId id="556" r:id="rId7"/>
    <p:sldId id="557" r:id="rId8"/>
    <p:sldId id="552" r:id="rId9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4246C"/>
    <a:srgbClr val="042B7F"/>
    <a:srgbClr val="000066"/>
    <a:srgbClr val="0000FF"/>
    <a:srgbClr val="0B6B1B"/>
    <a:srgbClr val="1E045E"/>
    <a:srgbClr val="0E8C23"/>
    <a:srgbClr val="13B92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24" autoAdjust="0"/>
    <p:restoredTop sz="83179" autoAdjust="0"/>
  </p:normalViewPr>
  <p:slideViewPr>
    <p:cSldViewPr>
      <p:cViewPr varScale="1">
        <p:scale>
          <a:sx n="113" d="100"/>
          <a:sy n="113" d="100"/>
        </p:scale>
        <p:origin x="-66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286" y="-102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359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defTabSz="967300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842" y="0"/>
            <a:ext cx="3171358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algn="r" defTabSz="967300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140"/>
            <a:ext cx="3171359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defTabSz="967300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842" y="9121140"/>
            <a:ext cx="3171358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algn="r" defTabSz="967300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fld id="{3A76B745-74A3-4958-A951-3571C1AD55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359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defTabSz="967300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842" y="0"/>
            <a:ext cx="3171358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algn="r" defTabSz="967300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803" y="4560570"/>
            <a:ext cx="5363595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140"/>
            <a:ext cx="3171359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defTabSz="967300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842" y="9121140"/>
            <a:ext cx="3171358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algn="r" defTabSz="967300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fld id="{1893202F-CF91-4C53-A895-26D4194360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5803" y="4558927"/>
            <a:ext cx="5363595" cy="4322184"/>
          </a:xfrm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  <a:ea typeface="ＭＳ Ｐゴシック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6" descr="ppt_BG_Title_BNL_bluePassionwhi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7200" y="457200"/>
            <a:ext cx="6172200" cy="1600200"/>
          </a:xfrm>
        </p:spPr>
        <p:txBody>
          <a:bodyPr anchor="b"/>
          <a:lstStyle>
            <a:lvl1pPr algn="r"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286000"/>
            <a:ext cx="6172200" cy="990600"/>
          </a:xfrm>
        </p:spPr>
        <p:txBody>
          <a:bodyPr/>
          <a:lstStyle>
            <a:lvl1pPr marL="0" indent="0" algn="r">
              <a:buFont typeface="Wingdings" pitchFamily="48" charset="2"/>
              <a:buNone/>
              <a:defRPr sz="19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622C2-78B0-4AC5-8026-553F589F2AFF}" type="datetime1">
              <a:rPr lang="en-US"/>
              <a:pPr>
                <a:defRPr/>
              </a:pPr>
              <a:t>2/16/2010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EB5B5-7891-4DDB-B7A8-EEA4748D97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1" y="304800"/>
            <a:ext cx="20955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1" y="304800"/>
            <a:ext cx="61341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58289-2B87-4CCB-8195-0830F085A705}" type="datetime1">
              <a:rPr lang="en-US"/>
              <a:pPr>
                <a:defRPr/>
              </a:pPr>
              <a:t>2/16/2010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AF0DB-2B82-414B-BC2E-FEDA41DA40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A99E20-1275-49B8-AB68-A37F8A23E803}" type="datetime1">
              <a:rPr lang="en-US"/>
              <a:pPr>
                <a:defRPr/>
              </a:pPr>
              <a:t>2/16/2010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3D56E-CF58-48DB-9859-5D577ABEE5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996A3-CFC6-43A5-90DB-AF1141B209C6}" type="datetime1">
              <a:rPr lang="en-US"/>
              <a:pPr>
                <a:defRPr/>
              </a:pPr>
              <a:t>2/16/2010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CF8C1-A238-4A28-B153-EC937AAD7E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8800"/>
            <a:ext cx="3733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733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7F151-4F9A-468A-9545-56D75F1B3582}" type="datetime1">
              <a:rPr lang="en-US"/>
              <a:pPr>
                <a:defRPr/>
              </a:pPr>
              <a:t>2/16/2010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A681D-C136-463C-817B-09C95575F0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2031A-DBBE-4E3A-8600-F2AE3EBC2EC7}" type="datetime1">
              <a:rPr lang="en-US"/>
              <a:pPr>
                <a:defRPr/>
              </a:pPr>
              <a:t>2/16/2010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6F3C6-C1CC-4413-A7F9-3A853AC926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21F3A-3287-4EE1-B70D-222303418C90}" type="datetime1">
              <a:rPr lang="en-US"/>
              <a:pPr>
                <a:defRPr/>
              </a:pPr>
              <a:t>2/16/2010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F55864-09A3-41D8-B284-9EC237F8F4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82E8-883D-43F2-B1A9-62D091797644}" type="datetime1">
              <a:rPr lang="en-US"/>
              <a:pPr>
                <a:defRPr/>
              </a:pPr>
              <a:t>2/16/2010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7528B-F4F9-4E0C-A4F0-CCD122817A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2F8D5-36AA-4B34-ABD2-6CE36B6FD22B}" type="datetime1">
              <a:rPr lang="en-US"/>
              <a:pPr>
                <a:defRPr/>
              </a:pPr>
              <a:t>2/16/2010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BE9AC-BB94-4B35-8EF4-9705E32DB4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01BA0-E8DE-42C4-A874-049076D8C4BA}" type="datetime1">
              <a:rPr lang="en-US"/>
              <a:pPr>
                <a:defRPr/>
              </a:pPr>
              <a:t>2/16/2010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4D01B-8AFA-4785-96C7-E8F2CA02CB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7" descr="REVBG_Slide4_Blu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8800"/>
            <a:ext cx="7620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057400" y="62230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accent1"/>
                </a:solidFill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fld id="{87E042C2-FACD-4A40-B75F-8A9F93EA1671}" type="datetime1">
              <a:rPr lang="en-US"/>
              <a:pPr>
                <a:defRPr/>
              </a:pPr>
              <a:t>2/16/2010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81350" y="6235700"/>
            <a:ext cx="3009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24600" y="62357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rgbClr val="042B7F"/>
                </a:solidFill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fld id="{A3446682-1843-4EC0-950D-B015D47ED0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04801"/>
            <a:ext cx="8382000" cy="109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hf hdr="0" ftr="0" dt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+mj-lt"/>
          <a:ea typeface="+mj-ea"/>
          <a:cs typeface="ＭＳ Ｐゴシック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42B7F"/>
        </a:buClr>
        <a:buSzPct val="11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42B7F"/>
        </a:buClr>
        <a:buSzPct val="90000"/>
        <a:buFont typeface="Symbol" pitchFamily="18" charset="2"/>
        <a:buChar char="·"/>
        <a:defRPr sz="2000">
          <a:solidFill>
            <a:schemeClr val="tx1"/>
          </a:solidFill>
          <a:latin typeface="+mn-lt"/>
          <a:ea typeface="+mn-ea"/>
          <a:cs typeface="ＭＳ Ｐゴシック"/>
        </a:defRPr>
      </a:lvl2pPr>
      <a:lvl3pPr marL="10858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 sz="2000">
          <a:solidFill>
            <a:schemeClr val="tx1"/>
          </a:solidFill>
          <a:latin typeface="+mn-lt"/>
          <a:ea typeface="+mn-ea"/>
          <a:cs typeface="ＭＳ Ｐゴシック"/>
        </a:defRPr>
      </a:lvl3pPr>
      <a:lvl4pPr marL="14287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Font typeface="Arial" pitchFamily="34" charset="0"/>
        <a:buChar char="+"/>
        <a:defRPr sz="2000">
          <a:solidFill>
            <a:schemeClr val="tx1"/>
          </a:solidFill>
          <a:latin typeface="+mn-lt"/>
          <a:ea typeface="+mn-ea"/>
          <a:cs typeface="ＭＳ Ｐゴシック"/>
        </a:defRPr>
      </a:lvl4pPr>
      <a:lvl5pPr marL="17716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Font typeface="Arial" pitchFamily="34" charset="0"/>
        <a:buChar char="•"/>
        <a:defRPr sz="2000">
          <a:solidFill>
            <a:schemeClr val="tx1"/>
          </a:solidFill>
          <a:latin typeface="+mn-lt"/>
          <a:ea typeface="+mn-ea"/>
          <a:cs typeface="ＭＳ Ｐゴシック"/>
        </a:defRPr>
      </a:lvl5pPr>
      <a:lvl6pPr marL="22288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6pPr>
      <a:lvl7pPr marL="26860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7pPr>
      <a:lvl8pPr marL="31432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8pPr>
      <a:lvl9pPr marL="36004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609600" y="2133600"/>
            <a:ext cx="7620000" cy="3548062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Reducing Errors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chemeClr val="bg1"/>
                </a:solidFill>
              </a:rPr>
              <a:t>Collider-Accelerator Department</a:t>
            </a:r>
          </a:p>
          <a:p>
            <a:pPr marL="0" indent="0"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chemeClr val="bg1"/>
                </a:solidFill>
              </a:rPr>
              <a:t>2-16-2010</a:t>
            </a:r>
          </a:p>
        </p:txBody>
      </p:sp>
      <p:sp>
        <p:nvSpPr>
          <p:cNvPr id="579587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595313" y="361950"/>
            <a:ext cx="8153400" cy="11430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bg1"/>
                </a:solidFill>
                <a:cs typeface="+mj-cs"/>
              </a:rPr>
              <a:t>Take 5 for Safety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870857" y="381000"/>
            <a:ext cx="7402286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ts val="500"/>
              </a:spcBef>
              <a:spcAft>
                <a:spcPts val="500"/>
              </a:spcAft>
            </a:pPr>
            <a:endParaRPr lang="en-US" sz="3200" dirty="0">
              <a:solidFill>
                <a:srgbClr val="000099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304800"/>
            <a:ext cx="8382000" cy="1090613"/>
          </a:xfrm>
        </p:spPr>
        <p:txBody>
          <a:bodyPr/>
          <a:lstStyle/>
          <a:p>
            <a:r>
              <a:rPr lang="en-US" dirty="0" smtClean="0">
                <a:solidFill>
                  <a:srgbClr val="000099"/>
                </a:solidFill>
              </a:rPr>
              <a:t>No Instructions Or Checklists</a:t>
            </a:r>
            <a:br>
              <a:rPr lang="en-US" dirty="0" smtClean="0">
                <a:solidFill>
                  <a:srgbClr val="000099"/>
                </a:solidFill>
              </a:rPr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62000" y="1371600"/>
            <a:ext cx="7620000" cy="388620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rgbClr val="000099"/>
                </a:solidFill>
              </a:rPr>
              <a:t>A KC-135 Aircraft was being pressurized at ground level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rgbClr val="000099"/>
                </a:solidFill>
              </a:rPr>
              <a:t>The outflow valves used to regulate the pressure of the aircraft were capped off during a 5 year overhaul and never opened back up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rgbClr val="000099"/>
                </a:solidFill>
              </a:rPr>
              <a:t>The technician who, "had always done it that way," was using a pressure gauge with no maximum markings, and no procedure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rgbClr val="000099"/>
                </a:solidFill>
              </a:rPr>
              <a:t>The rear hatch was blown over 70 yards away, behind a blast fence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PICDISK\IMGALBUM\IMAGES\000000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2857" y="1066801"/>
            <a:ext cx="8400143" cy="48545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PICDISK\IMGALBUM\IMAGES\000000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691" y="614363"/>
            <a:ext cx="8490857" cy="56753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304800"/>
            <a:ext cx="8382000" cy="1090613"/>
          </a:xfrm>
        </p:spPr>
        <p:txBody>
          <a:bodyPr/>
          <a:lstStyle/>
          <a:p>
            <a:r>
              <a:rPr lang="en-US" dirty="0" smtClean="0"/>
              <a:t>No Instructions Or Pre-job Briefing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4419600"/>
          </a:xfrm>
        </p:spPr>
        <p:txBody>
          <a:bodyPr/>
          <a:lstStyle/>
          <a:p>
            <a:r>
              <a:rPr lang="en-US" sz="2000" dirty="0" smtClean="0">
                <a:solidFill>
                  <a:srgbClr val="000099"/>
                </a:solidFill>
              </a:rPr>
              <a:t>A crane was staged for use on a DOE site and a manual charger was used to charge the batteries when one of the batteries failed explosively, spreading battery acid 25 feet and injuring three people</a:t>
            </a:r>
          </a:p>
          <a:p>
            <a:r>
              <a:rPr lang="en-US" sz="2000" dirty="0" smtClean="0">
                <a:solidFill>
                  <a:srgbClr val="000099"/>
                </a:solidFill>
              </a:rPr>
              <a:t>The worker performing manual battery charging did not understand the potential problems </a:t>
            </a:r>
          </a:p>
          <a:p>
            <a:r>
              <a:rPr lang="en-US" sz="2000" dirty="0" smtClean="0">
                <a:solidFill>
                  <a:srgbClr val="000099"/>
                </a:solidFill>
              </a:rPr>
              <a:t>The charger's output was set at 24 volts, delivering a constant charging current of approximately 10 amps until it is manually shut off</a:t>
            </a:r>
          </a:p>
          <a:p>
            <a:r>
              <a:rPr lang="en-US" sz="2000" dirty="0" smtClean="0">
                <a:solidFill>
                  <a:srgbClr val="000099"/>
                </a:solidFill>
              </a:rPr>
              <a:t>If not shutoff when the battery is fully charged, a manual charger can overheat and destroy a battery</a:t>
            </a:r>
          </a:p>
          <a:p>
            <a:r>
              <a:rPr lang="en-US" sz="2000" dirty="0" smtClean="0">
                <a:solidFill>
                  <a:srgbClr val="000099"/>
                </a:solidFill>
              </a:rPr>
              <a:t>In contrast, an automatic charger or "Smart" charger will adjust its charge rate dependent upon electrical resistance, and will gradually step down the charging current as the battery charges</a:t>
            </a:r>
          </a:p>
          <a:p>
            <a:endParaRPr lang="en-US" dirty="0">
              <a:solidFill>
                <a:srgbClr val="000099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77528B-F4F9-4E0C-A4F0-CCD122817A7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3D56E-CF58-48DB-9859-5D577ABEE5D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4950" y="1381125"/>
            <a:ext cx="6134100" cy="409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77528B-F4F9-4E0C-A4F0-CCD122817A7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5925" y="1395413"/>
            <a:ext cx="5772150" cy="406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Reduction Strategies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2000" y="1371600"/>
            <a:ext cx="8229600" cy="3886200"/>
          </a:xfrm>
        </p:spPr>
        <p:txBody>
          <a:bodyPr/>
          <a:lstStyle/>
          <a:p>
            <a:r>
              <a:rPr lang="en-US" dirty="0" smtClean="0">
                <a:solidFill>
                  <a:srgbClr val="000099"/>
                </a:solidFill>
              </a:rPr>
              <a:t>Pre-job briefing</a:t>
            </a:r>
          </a:p>
          <a:p>
            <a:r>
              <a:rPr lang="en-US" dirty="0" smtClean="0">
                <a:solidFill>
                  <a:srgbClr val="000099"/>
                </a:solidFill>
              </a:rPr>
              <a:t>Questioning attitude</a:t>
            </a:r>
          </a:p>
          <a:p>
            <a:r>
              <a:rPr lang="en-US" dirty="0" smtClean="0">
                <a:solidFill>
                  <a:srgbClr val="000099"/>
                </a:solidFill>
              </a:rPr>
              <a:t>Double verification</a:t>
            </a:r>
          </a:p>
          <a:p>
            <a:r>
              <a:rPr lang="en-US" dirty="0" smtClean="0">
                <a:solidFill>
                  <a:srgbClr val="000099"/>
                </a:solidFill>
              </a:rPr>
              <a:t>Independent verification</a:t>
            </a:r>
          </a:p>
          <a:p>
            <a:r>
              <a:rPr lang="en-US" dirty="0" smtClean="0">
                <a:solidFill>
                  <a:srgbClr val="000099"/>
                </a:solidFill>
              </a:rPr>
              <a:t>Conservative decision making</a:t>
            </a:r>
          </a:p>
          <a:p>
            <a:r>
              <a:rPr lang="en-US" dirty="0" smtClean="0">
                <a:solidFill>
                  <a:srgbClr val="000099"/>
                </a:solidFill>
              </a:rPr>
              <a:t>Flagging (color coding, labeling, procedures, checklists)</a:t>
            </a:r>
          </a:p>
          <a:p>
            <a:r>
              <a:rPr lang="en-US" dirty="0" smtClean="0">
                <a:solidFill>
                  <a:srgbClr val="000099"/>
                </a:solidFill>
              </a:rPr>
              <a:t>Communicating the operating experience to workers</a:t>
            </a:r>
          </a:p>
          <a:p>
            <a:r>
              <a:rPr lang="en-US" dirty="0" smtClean="0">
                <a:solidFill>
                  <a:srgbClr val="000099"/>
                </a:solidFill>
              </a:rPr>
              <a:t>Supervisor / manager monitoring</a:t>
            </a:r>
            <a:endParaRPr lang="en-US" dirty="0">
              <a:solidFill>
                <a:srgbClr val="000099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77528B-F4F9-4E0C-A4F0-CCD122817A7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3">
      <a:dk1>
        <a:srgbClr val="322F31"/>
      </a:dk1>
      <a:lt1>
        <a:srgbClr val="FFFFFF"/>
      </a:lt1>
      <a:dk2>
        <a:srgbClr val="322F31"/>
      </a:dk2>
      <a:lt2>
        <a:srgbClr val="322F31"/>
      </a:lt2>
      <a:accent1>
        <a:srgbClr val="8071B4"/>
      </a:accent1>
      <a:accent2>
        <a:srgbClr val="8071B4"/>
      </a:accent2>
      <a:accent3>
        <a:srgbClr val="FFFFFF"/>
      </a:accent3>
      <a:accent4>
        <a:srgbClr val="292728"/>
      </a:accent4>
      <a:accent5>
        <a:srgbClr val="C0BBD6"/>
      </a:accent5>
      <a:accent6>
        <a:srgbClr val="7366A3"/>
      </a:accent6>
      <a:hlink>
        <a:srgbClr val="8071B4"/>
      </a:hlink>
      <a:folHlink>
        <a:srgbClr val="8071B4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322F31"/>
        </a:dk1>
        <a:lt1>
          <a:srgbClr val="FFFFFF"/>
        </a:lt1>
        <a:dk2>
          <a:srgbClr val="322F31"/>
        </a:dk2>
        <a:lt2>
          <a:srgbClr val="322F31"/>
        </a:lt2>
        <a:accent1>
          <a:srgbClr val="8071B4"/>
        </a:accent1>
        <a:accent2>
          <a:srgbClr val="8071B4"/>
        </a:accent2>
        <a:accent3>
          <a:srgbClr val="FFFFFF"/>
        </a:accent3>
        <a:accent4>
          <a:srgbClr val="292728"/>
        </a:accent4>
        <a:accent5>
          <a:srgbClr val="C0BBD6"/>
        </a:accent5>
        <a:accent6>
          <a:srgbClr val="7366A3"/>
        </a:accent6>
        <a:hlink>
          <a:srgbClr val="8071B4"/>
        </a:hlink>
        <a:folHlink>
          <a:srgbClr val="8071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11845</TotalTime>
  <Words>254</Words>
  <Application>Microsoft Office PowerPoint</Application>
  <PresentationFormat>On-screen Show (4:3)</PresentationFormat>
  <Paragraphs>30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Blank Presentation</vt:lpstr>
      <vt:lpstr>Take 5 for Safety</vt:lpstr>
      <vt:lpstr>No Instructions Or Checklists </vt:lpstr>
      <vt:lpstr>Slide 3</vt:lpstr>
      <vt:lpstr>Slide 4</vt:lpstr>
      <vt:lpstr>No Instructions Or Pre-job Briefing</vt:lpstr>
      <vt:lpstr>Slide 6</vt:lpstr>
      <vt:lpstr>Slide 7</vt:lpstr>
      <vt:lpstr>Error Reduction Strategies</vt:lpstr>
    </vt:vector>
  </TitlesOfParts>
  <Company>BNL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Safety Software QA </dc:subject>
  <dc:creator>Ed Lessard</dc:creator>
  <cp:lastModifiedBy>lessard</cp:lastModifiedBy>
  <cp:revision>718</cp:revision>
  <cp:lastPrinted>2007-07-02T19:06:14Z</cp:lastPrinted>
  <dcterms:created xsi:type="dcterms:W3CDTF">2007-06-28T20:22:43Z</dcterms:created>
  <dcterms:modified xsi:type="dcterms:W3CDTF">2010-02-16T17:49:05Z</dcterms:modified>
</cp:coreProperties>
</file>