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61" r:id="rId2"/>
    <p:sldId id="262" r:id="rId3"/>
    <p:sldId id="263" r:id="rId4"/>
    <p:sldId id="274" r:id="rId5"/>
    <p:sldId id="276" r:id="rId6"/>
    <p:sldId id="27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2DDFE-1A9E-419C-8139-DB88745030AA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FE783-36EF-44AE-B3EB-CEE07A2EC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02/15/2010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02/15/2010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02/15/2010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02/15/2010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02/15/2010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02/15/2010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02/15/2010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02/15/2010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02/15/2010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02/15/2010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02/15/2010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02/15/2010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PHENIX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Time Meeting, </a:t>
            </a:r>
            <a:r>
              <a:rPr lang="en-US" dirty="0" smtClean="0"/>
              <a:t>2/15/2010</a:t>
            </a:r>
            <a:endParaRPr lang="en-US" dirty="0" smtClean="0"/>
          </a:p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02/15/2010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now.jpg"/>
          <p:cNvPicPr>
            <a:picLocks noChangeAspect="1"/>
          </p:cNvPicPr>
          <p:nvPr/>
        </p:nvPicPr>
        <p:blipFill>
          <a:blip r:embed="rId2"/>
          <a:srcRect l="44167" t="16667" r="31666" b="36667"/>
          <a:stretch>
            <a:fillRect/>
          </a:stretch>
        </p:blipFill>
        <p:spPr>
          <a:xfrm>
            <a:off x="152400" y="152400"/>
            <a:ext cx="4191000" cy="60697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umiHistory.gif"/>
          <p:cNvPicPr>
            <a:picLocks noChangeAspect="1"/>
          </p:cNvPicPr>
          <p:nvPr/>
        </p:nvPicPr>
        <p:blipFill>
          <a:blip r:embed="rId2"/>
          <a:srcRect l="3928" t="3931" r="4419"/>
          <a:stretch>
            <a:fillRect/>
          </a:stretch>
        </p:blipFill>
        <p:spPr>
          <a:xfrm>
            <a:off x="457200" y="1186815"/>
            <a:ext cx="7467600" cy="52139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Sampled Integrated Luminosity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02/15/2010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676400" y="2362200"/>
            <a:ext cx="37563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0.67 </a:t>
            </a:r>
            <a:r>
              <a:rPr lang="en-US" b="1" dirty="0" smtClean="0">
                <a:solidFill>
                  <a:srgbClr val="0070C0"/>
                </a:solidFill>
              </a:rPr>
              <a:t>/ 1.4 (</a:t>
            </a:r>
            <a:r>
              <a:rPr lang="en-US" b="1" dirty="0" err="1" smtClean="0">
                <a:solidFill>
                  <a:srgbClr val="0070C0"/>
                </a:solidFill>
              </a:rPr>
              <a:t>nb</a:t>
            </a:r>
            <a:r>
              <a:rPr lang="en-US" b="1" dirty="0" smtClean="0">
                <a:solidFill>
                  <a:srgbClr val="0070C0"/>
                </a:solidFill>
              </a:rPr>
              <a:t>^-1)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= </a:t>
            </a:r>
            <a:r>
              <a:rPr lang="en-US" b="1" dirty="0" smtClean="0">
                <a:solidFill>
                  <a:srgbClr val="0070C0"/>
                </a:solidFill>
              </a:rPr>
              <a:t>48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% of goal (for sampled int. </a:t>
            </a:r>
            <a:r>
              <a:rPr lang="en-US" b="1" dirty="0" err="1" smtClean="0">
                <a:solidFill>
                  <a:srgbClr val="0070C0"/>
                </a:solidFill>
              </a:rPr>
              <a:t>lumi</a:t>
            </a:r>
            <a:r>
              <a:rPr lang="en-US" b="1" dirty="0" smtClean="0">
                <a:solidFill>
                  <a:srgbClr val="0070C0"/>
                </a:solidFill>
              </a:rPr>
              <a:t>.)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76400" y="3200400"/>
            <a:ext cx="15504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37/70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(days)</a:t>
            </a:r>
          </a:p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=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53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% of time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trigCheck3.jpg"/>
          <p:cNvPicPr>
            <a:picLocks noChangeAspect="1"/>
          </p:cNvPicPr>
          <p:nvPr/>
        </p:nvPicPr>
        <p:blipFill>
          <a:blip r:embed="rId2"/>
          <a:srcRect l="2457" t="9463" r="5200" b="1118"/>
          <a:stretch>
            <a:fillRect/>
          </a:stretch>
        </p:blipFill>
        <p:spPr>
          <a:xfrm>
            <a:off x="662432" y="1752600"/>
            <a:ext cx="5662168" cy="42045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DAQ Performance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02/15/2010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1383268"/>
            <a:ext cx="982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# events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425670" y="1459468"/>
            <a:ext cx="1880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Int. </a:t>
            </a:r>
            <a:r>
              <a:rPr lang="en-US" b="1" dirty="0" err="1" smtClean="0">
                <a:solidFill>
                  <a:srgbClr val="0070C0"/>
                </a:solidFill>
              </a:rPr>
              <a:t>lumi</a:t>
            </a:r>
            <a:r>
              <a:rPr lang="en-US" b="1" dirty="0" smtClean="0">
                <a:solidFill>
                  <a:srgbClr val="0070C0"/>
                </a:solidFill>
              </a:rPr>
              <a:t>. in </a:t>
            </a:r>
            <a:r>
              <a:rPr lang="en-US" b="1" dirty="0" err="1" smtClean="0">
                <a:solidFill>
                  <a:srgbClr val="0070C0"/>
                </a:solidFill>
              </a:rPr>
              <a:t>nb</a:t>
            </a:r>
            <a:r>
              <a:rPr lang="en-US" b="1" dirty="0" smtClean="0">
                <a:solidFill>
                  <a:srgbClr val="0070C0"/>
                </a:solidFill>
              </a:rPr>
              <a:t>^-1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07600" y="1868269"/>
            <a:ext cx="25364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Delivered beam ± 30 cm </a:t>
            </a:r>
          </a:p>
          <a:p>
            <a:r>
              <a:rPr lang="en-US" dirty="0" smtClean="0"/>
              <a:t>(PHENIX on)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619911" y="2401669"/>
            <a:ext cx="25240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Recorded beam ± 30 cm </a:t>
            </a:r>
          </a:p>
          <a:p>
            <a:r>
              <a:rPr lang="en-US" b="1" dirty="0" smtClean="0"/>
              <a:t>(PHENIX on):  </a:t>
            </a:r>
            <a:r>
              <a:rPr lang="en-US" b="1" dirty="0" smtClean="0"/>
              <a:t>79 </a:t>
            </a:r>
            <a:r>
              <a:rPr lang="en-US" b="1" dirty="0" smtClean="0"/>
              <a:t>%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619911" y="3429000"/>
            <a:ext cx="25240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Recorded beam ± 20 cm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(PHENIX on):  86 %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07600" y="2895600"/>
            <a:ext cx="25364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Delivered beam ± 20 cm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(PHENIX on)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19200" y="1295400"/>
            <a:ext cx="3048000" cy="198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1161288" y="1773936"/>
            <a:ext cx="3124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143000" y="1981200"/>
            <a:ext cx="37183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Taking min bias data:</a:t>
            </a:r>
          </a:p>
          <a:p>
            <a:r>
              <a:rPr lang="en-US" b="1" dirty="0" smtClean="0"/>
              <a:t> with |z| &lt;  30 cm if DAQ rate &lt; 5 kHz</a:t>
            </a:r>
          </a:p>
          <a:p>
            <a:r>
              <a:rPr lang="en-US" b="1" dirty="0" smtClean="0"/>
              <a:t> with |z| &lt;  20 cm if DAQ rate &gt; 5 kHz</a:t>
            </a:r>
          </a:p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657600" y="4876800"/>
            <a:ext cx="1794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HBD acceptance: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± 20 cm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0800000" flipV="1">
            <a:off x="6324600" y="2133600"/>
            <a:ext cx="304800" cy="2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6019800" y="2971800"/>
            <a:ext cx="533400" cy="76200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>
            <a:off x="6019802" y="3276600"/>
            <a:ext cx="609598" cy="304800"/>
          </a:xfrm>
          <a:prstGeom prst="straightConnector1">
            <a:avLst/>
          </a:prstGeom>
          <a:ln w="22225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0800000" flipV="1">
            <a:off x="6096002" y="2590800"/>
            <a:ext cx="533399" cy="228600"/>
          </a:xfrm>
          <a:prstGeom prst="straightConnector1">
            <a:avLst/>
          </a:prstGeom>
          <a:ln w="2222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066800" y="1028480"/>
            <a:ext cx="51756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 if rate had been &gt; 5 kHz at all times: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could have recorded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5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.48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billion events or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0.81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nb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^-1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rot="10800000">
            <a:off x="990600" y="1600201"/>
            <a:ext cx="5334000" cy="1588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0" y="1600200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x 10^6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Vertex </a:t>
            </a:r>
            <a:r>
              <a:rPr lang="en-US" dirty="0" smtClean="0"/>
              <a:t>C</a:t>
            </a:r>
            <a:r>
              <a:rPr lang="en-US" dirty="0" smtClean="0"/>
              <a:t>ut Acceptance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02/15/2010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Content Placeholder 6" descr="Graph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7373"/>
          <a:stretch>
            <a:fillRect/>
          </a:stretch>
        </p:blipFill>
        <p:spPr>
          <a:xfrm>
            <a:off x="1143000" y="884237"/>
            <a:ext cx="7292965" cy="6040756"/>
          </a:xfrm>
        </p:spPr>
      </p:pic>
      <p:cxnSp>
        <p:nvCxnSpPr>
          <p:cNvPr id="9" name="Straight Connector 8"/>
          <p:cNvCxnSpPr/>
          <p:nvPr/>
        </p:nvCxnSpPr>
        <p:spPr>
          <a:xfrm rot="10800000">
            <a:off x="6781800" y="3733800"/>
            <a:ext cx="23622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rot="16200000">
            <a:off x="7335572" y="2037028"/>
            <a:ext cx="2919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After 2/4 beam development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7290847" y="4977354"/>
            <a:ext cx="3008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 Blue longitudinal cooling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133600" y="1295400"/>
            <a:ext cx="5221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Blue longitudinal cooling alone doesn’t help much yet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905000" y="1066800"/>
            <a:ext cx="54864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5845" y="914400"/>
            <a:ext cx="1192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Goal:  0.65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HBD </a:t>
            </a:r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5105400"/>
            <a:ext cx="6553200" cy="1143000"/>
          </a:xfrm>
        </p:spPr>
        <p:txBody>
          <a:bodyPr/>
          <a:lstStyle/>
          <a:p>
            <a:r>
              <a:rPr lang="en-US" dirty="0" smtClean="0"/>
              <a:t>HBD works as expected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02/11/2010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Bathe, EC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Content Placeholder 11" descr="hbd_run10_cnt_dalitz_open_not_restr.gif"/>
          <p:cNvPicPr>
            <a:picLocks noChangeAspect="1"/>
          </p:cNvPicPr>
          <p:nvPr/>
        </p:nvPicPr>
        <p:blipFill>
          <a:blip r:embed="rId2"/>
          <a:srcRect t="50156" r="50515"/>
          <a:stretch>
            <a:fillRect/>
          </a:stretch>
        </p:blipFill>
        <p:spPr>
          <a:xfrm>
            <a:off x="838200" y="1066800"/>
            <a:ext cx="2957208" cy="2895600"/>
          </a:xfrm>
          <a:prstGeom prst="rect">
            <a:avLst/>
          </a:prstGeom>
        </p:spPr>
      </p:pic>
      <p:pic>
        <p:nvPicPr>
          <p:cNvPr id="8" name="Content Placeholder 16" descr="hbd_run10_cnt_dalitz_close_not_restr.gif"/>
          <p:cNvPicPr>
            <a:picLocks noChangeAspect="1"/>
          </p:cNvPicPr>
          <p:nvPr/>
        </p:nvPicPr>
        <p:blipFill>
          <a:blip r:embed="rId3"/>
          <a:srcRect t="50802" r="51087"/>
          <a:stretch>
            <a:fillRect/>
          </a:stretch>
        </p:blipFill>
        <p:spPr>
          <a:xfrm>
            <a:off x="3886200" y="1066800"/>
            <a:ext cx="2959677" cy="289390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62200" y="2438400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singles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243840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doubles</a:t>
            </a:r>
            <a:endParaRPr lang="en-US" b="1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4725194" y="4342606"/>
            <a:ext cx="914400" cy="1588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1143794" y="4342606"/>
            <a:ext cx="914400" cy="1588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10200" y="4191000"/>
            <a:ext cx="2084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Peak should be here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52600" y="4191000"/>
            <a:ext cx="2084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Peak should be here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Magnet polarity switch Thursday morning during store</a:t>
            </a:r>
          </a:p>
          <a:p>
            <a:pPr lvl="1"/>
            <a:r>
              <a:rPr lang="en-US" dirty="0" smtClean="0"/>
              <a:t>Will stay at zero field after switch until end of store</a:t>
            </a:r>
          </a:p>
          <a:p>
            <a:pPr lvl="1"/>
            <a:r>
              <a:rPr lang="en-US" dirty="0" smtClean="0"/>
              <a:t>Should have minimal impact on ramp</a:t>
            </a:r>
          </a:p>
          <a:p>
            <a:pPr lvl="2"/>
            <a:r>
              <a:rPr lang="en-US" dirty="0" smtClean="0"/>
              <a:t>Plus-Minus configuration </a:t>
            </a:r>
            <a:r>
              <a:rPr lang="en-US" dirty="0" smtClean="0">
                <a:latin typeface="Arial"/>
                <a:cs typeface="Arial"/>
              </a:rPr>
              <a:t>→</a:t>
            </a:r>
            <a:r>
              <a:rPr lang="en-US" dirty="0" smtClean="0"/>
              <a:t> small field (100 Gauss) at beam pipe</a:t>
            </a:r>
          </a:p>
          <a:p>
            <a:pPr lvl="1"/>
            <a:r>
              <a:rPr lang="en-US" dirty="0" smtClean="0"/>
              <a:t>How much time does CAS need to reverse polarity?</a:t>
            </a:r>
          </a:p>
          <a:p>
            <a:pPr lvl="2"/>
            <a:r>
              <a:rPr lang="en-US" dirty="0" smtClean="0"/>
              <a:t>Affects when in store to switch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02/15/2010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520</TotalTime>
  <Words>276</Words>
  <Application>Microsoft Office PowerPoint</Application>
  <PresentationFormat>On-screen Show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PHENIX Status</vt:lpstr>
      <vt:lpstr>Sampled Integrated Luminosity</vt:lpstr>
      <vt:lpstr>DAQ Performance</vt:lpstr>
      <vt:lpstr>Vertex Cut Acceptance</vt:lpstr>
      <vt:lpstr>HBD Performance</vt:lpstr>
      <vt:lpstr>Plans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PHENIX Status</dc:title>
  <dc:creator>Sony Customer</dc:creator>
  <cp:lastModifiedBy>Sony Customer</cp:lastModifiedBy>
  <cp:revision>35</cp:revision>
  <dcterms:created xsi:type="dcterms:W3CDTF">2009-11-24T17:37:10Z</dcterms:created>
  <dcterms:modified xsi:type="dcterms:W3CDTF">2010-02-16T17:05:40Z</dcterms:modified>
</cp:coreProperties>
</file>