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3658579187769256E-2"/>
          <c:y val="0.15915129669840095"/>
          <c:w val="0.80325110440530478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NORMAL!$G$703:$J$703</c:f>
              <c:strCache>
                <c:ptCount val="4"/>
                <c:pt idx="0">
                  <c:v>FY10-week 14:</c:v>
                </c:pt>
                <c:pt idx="1">
                  <c:v>FY10-week 15:</c:v>
                </c:pt>
                <c:pt idx="2">
                  <c:v>FY10-week 16:</c:v>
                </c:pt>
                <c:pt idx="3">
                  <c:v>FY10-week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44.480000000000004</c:v>
                </c:pt>
                <c:pt idx="1">
                  <c:v>49.61</c:v>
                </c:pt>
                <c:pt idx="2">
                  <c:v>82.990000000000023</c:v>
                </c:pt>
                <c:pt idx="3">
                  <c:v>77.149999999999991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6.37</c:v>
                </c:pt>
                <c:pt idx="2">
                  <c:v>2.77</c:v>
                </c:pt>
                <c:pt idx="3">
                  <c:v>20.919999999999987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9.17</c:v>
                </c:pt>
                <c:pt idx="2">
                  <c:v>10.88</c:v>
                </c:pt>
                <c:pt idx="3">
                  <c:v>10.450000000000006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NORMAL!$G$707:$J$707</c:f>
              <c:numCache>
                <c:formatCode>0</c:formatCode>
                <c:ptCount val="4"/>
                <c:pt idx="0">
                  <c:v>25</c:v>
                </c:pt>
                <c:pt idx="1">
                  <c:v>2.8299999999999987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NORMAL!$G$706:$J$706</c:f>
              <c:numCache>
                <c:formatCode>0</c:formatCode>
                <c:ptCount val="4"/>
                <c:pt idx="0">
                  <c:v>66.13</c:v>
                </c:pt>
                <c:pt idx="1">
                  <c:v>53.1</c:v>
                </c:pt>
                <c:pt idx="2">
                  <c:v>25.479999999999986</c:v>
                </c:pt>
                <c:pt idx="3">
                  <c:v>26.029999999999987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0</c:v>
                </c:pt>
                <c:pt idx="1">
                  <c:v>6.17</c:v>
                </c:pt>
                <c:pt idx="2">
                  <c:v>16.07</c:v>
                </c:pt>
                <c:pt idx="3">
                  <c:v>1.1200000000000001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NORMAL!$G$709:$J$709</c:f>
              <c:numCache>
                <c:formatCode>0</c:formatCode>
                <c:ptCount val="4"/>
                <c:pt idx="0">
                  <c:v>33.39</c:v>
                </c:pt>
                <c:pt idx="1">
                  <c:v>40.75</c:v>
                </c:pt>
                <c:pt idx="2">
                  <c:v>29.810000000000016</c:v>
                </c:pt>
                <c:pt idx="3">
                  <c:v>33.330000000000005</c:v>
                </c:pt>
              </c:numCache>
            </c:numRef>
          </c:val>
        </c:ser>
        <c:overlap val="100"/>
        <c:axId val="70614016"/>
        <c:axId val="70628096"/>
      </c:barChart>
      <c:catAx>
        <c:axId val="7061401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28096"/>
        <c:crosses val="autoZero"/>
        <c:lblAlgn val="ctr"/>
        <c:lblOffset val="100"/>
        <c:tickLblSkip val="1"/>
        <c:tickMarkSkip val="1"/>
      </c:catAx>
      <c:valAx>
        <c:axId val="7062809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1401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323E-2"/>
          <c:y val="0.15915129669840075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FY10-week 18:</c:v>
                </c:pt>
                <c:pt idx="1">
                  <c:v>FY10-week 19:</c:v>
                </c:pt>
                <c:pt idx="2">
                  <c:v>FY10-week 20:</c:v>
                </c:pt>
                <c:pt idx="3">
                  <c:v>FY10-week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88.85</c:v>
                </c:pt>
                <c:pt idx="1">
                  <c:v>88.75</c:v>
                </c:pt>
                <c:pt idx="2">
                  <c:v>79.580000000000013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howVal val="1"/>
            </c:dLbl>
            <c:delete val="1"/>
          </c:dLbls>
          <c:val>
            <c:numRef>
              <c:f>NORMAL!$AG$705:$AJ$705</c:f>
              <c:numCache>
                <c:formatCode>0</c:formatCode>
                <c:ptCount val="4"/>
                <c:pt idx="0">
                  <c:v>0.45</c:v>
                </c:pt>
                <c:pt idx="1">
                  <c:v>7.98</c:v>
                </c:pt>
                <c:pt idx="2">
                  <c:v>6.57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10.200000000000001</c:v>
                </c:pt>
                <c:pt idx="1">
                  <c:v>6.58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1.1200000000000001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29.23</c:v>
                </c:pt>
                <c:pt idx="1">
                  <c:v>24.979999999999993</c:v>
                </c:pt>
                <c:pt idx="2">
                  <c:v>22.7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howVal val="1"/>
            </c:dLbl>
            <c:delete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15.4</c:v>
                </c:pt>
                <c:pt idx="1">
                  <c:v>0</c:v>
                </c:pt>
                <c:pt idx="2">
                  <c:v>24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howVal val="1"/>
            </c:dLbl>
            <c:delete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22.75</c:v>
                </c:pt>
                <c:pt idx="1">
                  <c:v>38.71</c:v>
                </c:pt>
                <c:pt idx="2">
                  <c:v>35.150000000000006</c:v>
                </c:pt>
                <c:pt idx="3">
                  <c:v>0</c:v>
                </c:pt>
              </c:numCache>
            </c:numRef>
          </c:val>
        </c:ser>
        <c:overlap val="100"/>
        <c:axId val="82522880"/>
        <c:axId val="82524416"/>
      </c:barChart>
      <c:catAx>
        <c:axId val="8252288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24416"/>
        <c:crosses val="autoZero"/>
        <c:lblAlgn val="ctr"/>
        <c:lblOffset val="100"/>
        <c:tickLblSkip val="1"/>
        <c:tickMarkSkip val="1"/>
      </c:catAx>
      <c:valAx>
        <c:axId val="8252441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2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2288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FEBRUARY 2010</a:t>
            </a:r>
          </a:p>
        </c:rich>
      </c:tx>
      <c:layout>
        <c:manualLayout>
          <c:xMode val="edge"/>
          <c:yMode val="edge"/>
          <c:x val="0.19577137088633159"/>
          <c:y val="2.5641025641025654E-2"/>
        </c:manualLayout>
      </c:layout>
      <c:spPr>
        <a:noFill/>
        <a:ln w="25400">
          <a:noFill/>
        </a:ln>
      </c:spPr>
    </c:title>
    <c:view3D>
      <c:rotX val="10"/>
      <c:hPercent val="100"/>
      <c:rotY val="5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9719015346473E-2"/>
          <c:y val="5.7014597851629198E-2"/>
          <c:w val="0.84039440395601783"/>
          <c:h val="0.79800768297069335"/>
        </c:manualLayout>
      </c:layout>
      <c:bar3DChart>
        <c:barDir val="col"/>
        <c:grouping val="standard"/>
        <c:ser>
          <c:idx val="0"/>
          <c:order val="0"/>
          <c:tx>
            <c:strRef>
              <c:f>NORMAL!$AF$846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NORMAL!$AB$847:$AF$847</c:f>
              <c:numCache>
                <c:formatCode>0.0</c:formatCode>
                <c:ptCount val="5"/>
                <c:pt idx="4">
                  <c:v>4.55</c:v>
                </c:pt>
              </c:numCache>
            </c:numRef>
          </c:val>
        </c:ser>
        <c:ser>
          <c:idx val="1"/>
          <c:order val="1"/>
          <c:tx>
            <c:strRef>
              <c:f>NORMAL!$AD$848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NORMAL!$AB$849:$AF$849</c:f>
              <c:numCache>
                <c:formatCode>0.0</c:formatCode>
                <c:ptCount val="5"/>
                <c:pt idx="2">
                  <c:v>2.48</c:v>
                </c:pt>
              </c:numCache>
            </c:numRef>
          </c:val>
        </c:ser>
        <c:ser>
          <c:idx val="2"/>
          <c:order val="2"/>
          <c:tx>
            <c:strRef>
              <c:f>NORMAL!$AD$862</c:f>
              <c:strCache>
                <c:ptCount val="1"/>
                <c:pt idx="0">
                  <c:v>Elec_AGS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NORMAL!$AB$863:$AF$863</c:f>
              <c:numCache>
                <c:formatCode>0.0</c:formatCode>
                <c:ptCount val="5"/>
                <c:pt idx="2">
                  <c:v>1.42</c:v>
                </c:pt>
              </c:numCache>
            </c:numRef>
          </c:val>
        </c:ser>
        <c:ser>
          <c:idx val="3"/>
          <c:order val="3"/>
          <c:tx>
            <c:strRef>
              <c:f>NORMAL!$AB$864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NORMAL!$AB$865:$AF$865</c:f>
              <c:numCache>
                <c:formatCode>0.0</c:formatCode>
                <c:ptCount val="5"/>
                <c:pt idx="0">
                  <c:v>1.64</c:v>
                </c:pt>
                <c:pt idx="2">
                  <c:v>3.96</c:v>
                </c:pt>
              </c:numCache>
            </c:numRef>
          </c:val>
        </c:ser>
        <c:ser>
          <c:idx val="4"/>
          <c:order val="4"/>
          <c:tx>
            <c:strRef>
              <c:f>NORMAL!$AF$866</c:f>
              <c:strCache>
                <c:ptCount val="1"/>
                <c:pt idx="0">
                  <c:v>ControlsHdRHIC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NORMAL!$AB$867:$AF$867</c:f>
              <c:numCache>
                <c:formatCode>0.0</c:formatCode>
                <c:ptCount val="5"/>
                <c:pt idx="4">
                  <c:v>1.35</c:v>
                </c:pt>
              </c:numCache>
            </c:numRef>
          </c:val>
        </c:ser>
        <c:ser>
          <c:idx val="5"/>
          <c:order val="5"/>
          <c:tx>
            <c:strRef>
              <c:f>NORMAL!$AD$868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NORMAL!$AB$869:$AF$869</c:f>
              <c:numCache>
                <c:formatCode>0.0</c:formatCode>
                <c:ptCount val="5"/>
                <c:pt idx="2">
                  <c:v>1.87</c:v>
                </c:pt>
                <c:pt idx="4">
                  <c:v>1</c:v>
                </c:pt>
              </c:numCache>
            </c:numRef>
          </c:val>
        </c:ser>
        <c:ser>
          <c:idx val="6"/>
          <c:order val="6"/>
          <c:tx>
            <c:strRef>
              <c:f>NORMAL!$AD$870</c:f>
              <c:strCache>
                <c:ptCount val="1"/>
                <c:pt idx="0">
                  <c:v>BLM_PermitPull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NORMAL!$AB$871:$AF$871</c:f>
              <c:numCache>
                <c:formatCode>0.0</c:formatCode>
                <c:ptCount val="5"/>
                <c:pt idx="2">
                  <c:v>3.9</c:v>
                </c:pt>
              </c:numCache>
            </c:numRef>
          </c:val>
        </c:ser>
        <c:ser>
          <c:idx val="7"/>
          <c:order val="7"/>
          <c:tx>
            <c:strRef>
              <c:f>NORMAL!$AB$874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NORMAL!$AB$875:$AF$875</c:f>
              <c:numCache>
                <c:formatCode>0.0</c:formatCode>
                <c:ptCount val="5"/>
                <c:pt idx="0">
                  <c:v>10.02</c:v>
                </c:pt>
                <c:pt idx="2">
                  <c:v>12.69</c:v>
                </c:pt>
                <c:pt idx="4">
                  <c:v>16.11</c:v>
                </c:pt>
              </c:numCache>
            </c:numRef>
          </c:val>
        </c:ser>
        <c:ser>
          <c:idx val="8"/>
          <c:order val="8"/>
          <c:tx>
            <c:strRef>
              <c:f>NORMAL!$AB$876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NORMAL!$AB$877:$AF$877</c:f>
              <c:numCache>
                <c:formatCode>0.0</c:formatCode>
                <c:ptCount val="5"/>
                <c:pt idx="0">
                  <c:v>2.2999999999999998</c:v>
                </c:pt>
                <c:pt idx="2">
                  <c:v>1.42</c:v>
                </c:pt>
                <c:pt idx="4">
                  <c:v>3.11</c:v>
                </c:pt>
              </c:numCache>
            </c:numRef>
          </c:val>
        </c:ser>
        <c:ser>
          <c:idx val="9"/>
          <c:order val="9"/>
          <c:tx>
            <c:strRef>
              <c:f>NORMAL!$AB$878</c:f>
              <c:strCache>
                <c:ptCount val="1"/>
                <c:pt idx="0">
                  <c:v>PS_Expt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NORMAL!$AB$879:$AF$879</c:f>
              <c:numCache>
                <c:formatCode>0.0</c:formatCode>
                <c:ptCount val="5"/>
                <c:pt idx="0">
                  <c:v>4.5999999999999996</c:v>
                </c:pt>
              </c:numCache>
            </c:numRef>
          </c:val>
        </c:ser>
        <c:ser>
          <c:idx val="10"/>
          <c:order val="10"/>
          <c:tx>
            <c:strRef>
              <c:f>NORMAL!$AD$880</c:f>
              <c:strCache>
                <c:ptCount val="1"/>
                <c:pt idx="0">
                  <c:v>Experiment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NORMAL!$AB$881:$AF$881</c:f>
              <c:numCache>
                <c:formatCode>0.0</c:formatCode>
                <c:ptCount val="5"/>
                <c:pt idx="2">
                  <c:v>1.92</c:v>
                </c:pt>
                <c:pt idx="4">
                  <c:v>1.07</c:v>
                </c:pt>
              </c:numCache>
            </c:numRef>
          </c:val>
        </c:ser>
        <c:ser>
          <c:idx val="11"/>
          <c:order val="11"/>
          <c:tx>
            <c:strRef>
              <c:f>NORMAL!$AB$882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NORMAL!$AB$883:$AF$883</c:f>
              <c:numCache>
                <c:formatCode>0.0</c:formatCode>
                <c:ptCount val="5"/>
                <c:pt idx="0">
                  <c:v>2.02</c:v>
                </c:pt>
                <c:pt idx="4">
                  <c:v>1.47</c:v>
                </c:pt>
              </c:numCache>
            </c:numRef>
          </c:val>
        </c:ser>
        <c:ser>
          <c:idx val="12"/>
          <c:order val="12"/>
          <c:tx>
            <c:strRef>
              <c:f>NORMAL!$AB$884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NORMAL!$AB$885:$AF$885</c:f>
              <c:numCache>
                <c:formatCode>0.0</c:formatCode>
                <c:ptCount val="5"/>
                <c:pt idx="0">
                  <c:v>1.1000000000000001</c:v>
                </c:pt>
                <c:pt idx="2">
                  <c:v>3.63</c:v>
                </c:pt>
              </c:numCache>
            </c:numRef>
          </c:val>
        </c:ser>
        <c:ser>
          <c:idx val="13"/>
          <c:order val="13"/>
          <c:tx>
            <c:strRef>
              <c:f>NORMAL!$AF$886</c:f>
              <c:strCache>
                <c:ptCount val="1"/>
                <c:pt idx="0">
                  <c:v>QuenchDetct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NORMAL!$AB$887:$AF$887</c:f>
              <c:numCache>
                <c:formatCode>0.0</c:formatCode>
                <c:ptCount val="5"/>
                <c:pt idx="4">
                  <c:v>2</c:v>
                </c:pt>
              </c:numCache>
            </c:numRef>
          </c:val>
        </c:ser>
        <c:ser>
          <c:idx val="14"/>
          <c:order val="14"/>
          <c:tx>
            <c:strRef>
              <c:f>NORMAL!$AD$890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NORMAL!$AB$891:$AF$891</c:f>
              <c:numCache>
                <c:formatCode>0.0</c:formatCode>
                <c:ptCount val="5"/>
                <c:pt idx="2">
                  <c:v>1.57</c:v>
                </c:pt>
                <c:pt idx="4">
                  <c:v>3</c:v>
                </c:pt>
              </c:numCache>
            </c:numRef>
          </c:val>
        </c:ser>
        <c:ser>
          <c:idx val="15"/>
          <c:order val="15"/>
          <c:tx>
            <c:strRef>
              <c:f>NORMAL!$AD$892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NORMAL!$AB$893:$AF$893</c:f>
              <c:numCache>
                <c:formatCode>0.0</c:formatCode>
                <c:ptCount val="5"/>
                <c:pt idx="2">
                  <c:v>1.4</c:v>
                </c:pt>
              </c:numCache>
            </c:numRef>
          </c:val>
        </c:ser>
        <c:ser>
          <c:idx val="16"/>
          <c:order val="16"/>
          <c:tx>
            <c:strRef>
              <c:f>NORMAL!$AB$872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NORMAL!$AB$843:$AF$843</c:f>
              <c:strCache>
                <c:ptCount val="5"/>
                <c:pt idx="0">
                  <c:v>01/26/10/2 to 02/02/10/1</c:v>
                </c:pt>
                <c:pt idx="2">
                  <c:v>02/02/10/2 to 02/09/20/1</c:v>
                </c:pt>
                <c:pt idx="4">
                  <c:v>02/09/10/2  to 02/16/10/1</c:v>
                </c:pt>
              </c:strCache>
            </c:strRef>
          </c:cat>
          <c:val>
            <c:numRef>
              <c:f>NORMAL!$AB$873:$AF$873</c:f>
              <c:numCache>
                <c:formatCode>0.0</c:formatCode>
                <c:ptCount val="5"/>
                <c:pt idx="0">
                  <c:v>1.04</c:v>
                </c:pt>
                <c:pt idx="2">
                  <c:v>2.4500000000000002</c:v>
                </c:pt>
                <c:pt idx="4">
                  <c:v>1.49</c:v>
                </c:pt>
              </c:numCache>
            </c:numRef>
          </c:val>
        </c:ser>
        <c:shape val="box"/>
        <c:axId val="97624832"/>
        <c:axId val="97626368"/>
        <c:axId val="97989504"/>
      </c:bar3DChart>
      <c:catAx>
        <c:axId val="976248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6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636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9762636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4832"/>
        <c:crosses val="max"/>
        <c:crossBetween val="between"/>
      </c:valAx>
      <c:serAx>
        <c:axId val="9798950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636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</cdr:x>
      <cdr:y>0.06667</cdr:y>
    </cdr:from>
    <cdr:to>
      <cdr:x>0.25</cdr:x>
      <cdr:y>0.72222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457200"/>
          <a:ext cx="2057400" cy="449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dirty="0" smtClean="0"/>
            <a:t>Water leak for </a:t>
          </a:r>
          <a:r>
            <a:rPr lang="en-US" dirty="0" err="1" smtClean="0"/>
            <a:t>corr</a:t>
          </a:r>
          <a:r>
            <a:rPr lang="en-US" dirty="0" smtClean="0"/>
            <a:t> PS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ControlsHdRHIC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err="1" smtClean="0"/>
            <a:t>Fec</a:t>
          </a:r>
          <a:r>
            <a:rPr lang="en-US" dirty="0" smtClean="0"/>
            <a:t> reset corrupted </a:t>
          </a:r>
          <a:r>
            <a:rPr lang="en-US" dirty="0" err="1" smtClean="0"/>
            <a:t>sepoints</a:t>
          </a:r>
          <a:endParaRPr lang="en-US" dirty="0" smtClean="0"/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dirty="0" smtClean="0"/>
            <a:t>Beam induced quench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dirty="0" smtClean="0"/>
            <a:t>Y10-dh0</a:t>
          </a:r>
        </a:p>
        <a:p xmlns:a="http://schemas.openxmlformats.org/drawingml/2006/main">
          <a:r>
            <a:rPr lang="en-US" sz="1100" dirty="0" err="1" smtClean="0"/>
            <a:t>Yq_main</a:t>
          </a:r>
          <a:endParaRPr lang="en-US" sz="1100" dirty="0" smtClean="0"/>
        </a:p>
        <a:p xmlns:a="http://schemas.openxmlformats.org/drawingml/2006/main">
          <a:r>
            <a:rPr lang="en-US" dirty="0" err="1" smtClean="0"/>
            <a:t>Yd_main</a:t>
          </a:r>
          <a:endParaRPr lang="en-US" dirty="0" smtClean="0"/>
        </a:p>
        <a:p xmlns:a="http://schemas.openxmlformats.org/drawingml/2006/main">
          <a:r>
            <a:rPr lang="en-US" sz="1100" dirty="0" smtClean="0"/>
            <a:t>Yo4_qd3</a:t>
          </a:r>
        </a:p>
        <a:p xmlns:a="http://schemas.openxmlformats.org/drawingml/2006/main">
          <a:r>
            <a:rPr lang="en-US" dirty="0" smtClean="0"/>
            <a:t>Yo5-qf2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dirty="0" err="1" smtClean="0"/>
            <a:t>Y_abort</a:t>
          </a:r>
          <a:r>
            <a:rPr lang="en-US" dirty="0" smtClean="0"/>
            <a:t> kicker pre fire (2x)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Experiment</a:t>
          </a:r>
        </a:p>
        <a:p xmlns:a="http://schemas.openxmlformats.org/drawingml/2006/main">
          <a:r>
            <a:rPr lang="en-US" dirty="0" err="1" smtClean="0"/>
            <a:t>Phenix</a:t>
          </a:r>
          <a:r>
            <a:rPr lang="en-US" dirty="0" smtClean="0"/>
            <a:t> – board for EM CAL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Rf_RHIC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YS3 tripped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QD</a:t>
          </a:r>
        </a:p>
        <a:p xmlns:a="http://schemas.openxmlformats.org/drawingml/2006/main">
          <a:r>
            <a:rPr lang="en-US" dirty="0" smtClean="0"/>
            <a:t>cfe-11b-qd1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AGC_RHIC</a:t>
          </a:r>
        </a:p>
        <a:p xmlns:a="http://schemas.openxmlformats.org/drawingml/2006/main">
          <a:r>
            <a:rPr lang="en-US" dirty="0" smtClean="0"/>
            <a:t>ODH sensor on beam abort</a:t>
          </a:r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&amp; February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102</Words>
  <Application>Microsoft Office PowerPoint</Application>
  <PresentationFormat>On-screen Show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January &amp; February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118</cp:revision>
  <cp:lastPrinted>2009-02-24T16:59:22Z</cp:lastPrinted>
  <dcterms:created xsi:type="dcterms:W3CDTF">2009-02-24T15:49:23Z</dcterms:created>
  <dcterms:modified xsi:type="dcterms:W3CDTF">2010-02-16T16:34:27Z</dcterms:modified>
</cp:coreProperties>
</file>