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89" r:id="rId2"/>
    <p:sldId id="546" r:id="rId3"/>
    <p:sldId id="553" r:id="rId4"/>
    <p:sldId id="554" r:id="rId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4246C"/>
    <a:srgbClr val="042B7F"/>
    <a:srgbClr val="000066"/>
    <a:srgbClr val="0000FF"/>
    <a:srgbClr val="0B6B1B"/>
    <a:srgbClr val="1E045E"/>
    <a:srgbClr val="0E8C23"/>
    <a:srgbClr val="13B92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24" autoAdjust="0"/>
    <p:restoredTop sz="83179" autoAdjust="0"/>
  </p:normalViewPr>
  <p:slideViewPr>
    <p:cSldViewPr>
      <p:cViewPr varScale="1">
        <p:scale>
          <a:sx n="108" d="100"/>
          <a:sy n="108" d="100"/>
        </p:scale>
        <p:origin x="-79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286" y="-102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1359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defTabSz="967300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842" y="0"/>
            <a:ext cx="3171358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algn="r" defTabSz="967300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140"/>
            <a:ext cx="3171359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defTabSz="967300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842" y="9121140"/>
            <a:ext cx="3171358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algn="r" defTabSz="967300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fld id="{3A76B745-74A3-4958-A951-3571C1AD55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1359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defTabSz="967300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842" y="0"/>
            <a:ext cx="3171358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algn="r" defTabSz="967300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803" y="4560570"/>
            <a:ext cx="5363595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140"/>
            <a:ext cx="3171359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defTabSz="967300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842" y="9121140"/>
            <a:ext cx="3171358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algn="r" defTabSz="967300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fld id="{1893202F-CF91-4C53-A895-26D4194360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ＭＳ Ｐゴシック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5803" y="4558927"/>
            <a:ext cx="5363595" cy="4322184"/>
          </a:xfrm>
          <a:noFill/>
          <a:ln/>
        </p:spPr>
        <p:txBody>
          <a:bodyPr/>
          <a:lstStyle/>
          <a:p>
            <a:endParaRPr lang="en-US" dirty="0" smtClean="0">
              <a:latin typeface="Arial" pitchFamily="34" charset="0"/>
              <a:ea typeface="ＭＳ Ｐゴシック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All injuries that occur at the Laboratory of such severity as to require first aid or a physician's treatment should be reported to the BNL Occupational Health Clinic (x3670).  If a medical emergency occurs while working in the experimental areas, then also notify the Main Control Room (C-A Main Control Room, x4662).  Emergency medical assistance is always available by calling x911. 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93202F-CF91-4C53-A895-26D41943601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93202F-CF91-4C53-A895-26D41943601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6" descr="ppt_BG_Title_BNL_bluePassionwhi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7200" y="457200"/>
            <a:ext cx="6172200" cy="1600200"/>
          </a:xfrm>
        </p:spPr>
        <p:txBody>
          <a:bodyPr anchor="b"/>
          <a:lstStyle>
            <a:lvl1pPr algn="r">
              <a:defRPr sz="3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286000"/>
            <a:ext cx="6172200" cy="990600"/>
          </a:xfrm>
        </p:spPr>
        <p:txBody>
          <a:bodyPr/>
          <a:lstStyle>
            <a:lvl1pPr marL="0" indent="0" algn="r">
              <a:buFont typeface="Wingdings" pitchFamily="48" charset="2"/>
              <a:buNone/>
              <a:defRPr sz="1900" i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622C2-78B0-4AC5-8026-553F589F2AFF}" type="datetime1">
              <a:rPr lang="en-US"/>
              <a:pPr>
                <a:defRPr/>
              </a:pPr>
              <a:t>2/23/2010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EB5B5-7891-4DDB-B7A8-EEA4748D97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1" y="304800"/>
            <a:ext cx="20955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1" y="304800"/>
            <a:ext cx="61341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58289-2B87-4CCB-8195-0830F085A705}" type="datetime1">
              <a:rPr lang="en-US"/>
              <a:pPr>
                <a:defRPr/>
              </a:pPr>
              <a:t>2/23/2010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AF0DB-2B82-414B-BC2E-FEDA41DA40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A99E20-1275-49B8-AB68-A37F8A23E803}" type="datetime1">
              <a:rPr lang="en-US"/>
              <a:pPr>
                <a:defRPr/>
              </a:pPr>
              <a:t>2/23/2010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3D56E-CF58-48DB-9859-5D577ABEE5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996A3-CFC6-43A5-90DB-AF1141B209C6}" type="datetime1">
              <a:rPr lang="en-US"/>
              <a:pPr>
                <a:defRPr/>
              </a:pPr>
              <a:t>2/23/2010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9CF8C1-A238-4A28-B153-EC937AAD7E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828800"/>
            <a:ext cx="37338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7338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7F151-4F9A-468A-9545-56D75F1B3582}" type="datetime1">
              <a:rPr lang="en-US"/>
              <a:pPr>
                <a:defRPr/>
              </a:pPr>
              <a:t>2/23/2010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A681D-C136-463C-817B-09C95575F0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2031A-DBBE-4E3A-8600-F2AE3EBC2EC7}" type="datetime1">
              <a:rPr lang="en-US"/>
              <a:pPr>
                <a:defRPr/>
              </a:pPr>
              <a:t>2/23/2010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6F3C6-C1CC-4413-A7F9-3A853AC926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21F3A-3287-4EE1-B70D-222303418C90}" type="datetime1">
              <a:rPr lang="en-US"/>
              <a:pPr>
                <a:defRPr/>
              </a:pPr>
              <a:t>2/23/2010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F55864-09A3-41D8-B284-9EC237F8F4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82E8-883D-43F2-B1A9-62D091797644}" type="datetime1">
              <a:rPr lang="en-US"/>
              <a:pPr>
                <a:defRPr/>
              </a:pPr>
              <a:t>2/23/2010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77528B-F4F9-4E0C-A4F0-CCD122817A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2F8D5-36AA-4B34-ABD2-6CE36B6FD22B}" type="datetime1">
              <a:rPr lang="en-US"/>
              <a:pPr>
                <a:defRPr/>
              </a:pPr>
              <a:t>2/23/2010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BE9AC-BB94-4B35-8EF4-9705E32DB4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01BA0-E8DE-42C4-A874-049076D8C4BA}" type="datetime1">
              <a:rPr lang="en-US"/>
              <a:pPr>
                <a:defRPr/>
              </a:pPr>
              <a:t>2/23/2010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34D01B-8AFA-4785-96C7-E8F2CA02CB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7" descr="REVBG_Slide4_Blu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828800"/>
            <a:ext cx="76200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057400" y="62230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chemeClr val="accent1"/>
                </a:solidFill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fld id="{87E042C2-FACD-4A40-B75F-8A9F93EA1671}" type="datetime1">
              <a:rPr lang="en-US"/>
              <a:pPr>
                <a:defRPr/>
              </a:pPr>
              <a:t>2/23/2010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81350" y="6235700"/>
            <a:ext cx="3009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324600" y="62357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rgbClr val="042B7F"/>
                </a:solidFill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fld id="{A3446682-1843-4EC0-950D-B015D47ED0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1"/>
            <a:ext cx="8382000" cy="109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hf hdr="0" ftr="0" dt="0"/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+mj-lt"/>
          <a:ea typeface="+mj-ea"/>
          <a:cs typeface="ＭＳ Ｐゴシック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  <a:cs typeface="ＭＳ Ｐゴシック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  <a:cs typeface="ＭＳ Ｐゴシック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  <a:cs typeface="ＭＳ Ｐゴシック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  <a:cs typeface="ＭＳ Ｐゴシック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42B7F"/>
        </a:buClr>
        <a:buSzPct val="11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ＭＳ Ｐゴシック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42B7F"/>
        </a:buClr>
        <a:buSzPct val="90000"/>
        <a:buFont typeface="Symbol" pitchFamily="18" charset="2"/>
        <a:buChar char="·"/>
        <a:defRPr sz="2000">
          <a:solidFill>
            <a:schemeClr val="tx1"/>
          </a:solidFill>
          <a:latin typeface="+mn-lt"/>
          <a:ea typeface="+mn-ea"/>
          <a:cs typeface="ＭＳ Ｐゴシック"/>
        </a:defRPr>
      </a:lvl2pPr>
      <a:lvl3pPr marL="108585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 sz="2000">
          <a:solidFill>
            <a:schemeClr val="tx1"/>
          </a:solidFill>
          <a:latin typeface="+mn-lt"/>
          <a:ea typeface="+mn-ea"/>
          <a:cs typeface="ＭＳ Ｐゴシック"/>
        </a:defRPr>
      </a:lvl3pPr>
      <a:lvl4pPr marL="142875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Font typeface="Arial" pitchFamily="34" charset="0"/>
        <a:buChar char="+"/>
        <a:defRPr sz="2000">
          <a:solidFill>
            <a:schemeClr val="tx1"/>
          </a:solidFill>
          <a:latin typeface="+mn-lt"/>
          <a:ea typeface="+mn-ea"/>
          <a:cs typeface="ＭＳ Ｐゴシック"/>
        </a:defRPr>
      </a:lvl4pPr>
      <a:lvl5pPr marL="177165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Font typeface="Arial" pitchFamily="34" charset="0"/>
        <a:buChar char="•"/>
        <a:defRPr sz="2000">
          <a:solidFill>
            <a:schemeClr val="tx1"/>
          </a:solidFill>
          <a:latin typeface="+mn-lt"/>
          <a:ea typeface="+mn-ea"/>
          <a:cs typeface="ＭＳ Ｐゴシック"/>
        </a:defRPr>
      </a:lvl5pPr>
      <a:lvl6pPr marL="222885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6pPr>
      <a:lvl7pPr marL="268605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7pPr>
      <a:lvl8pPr marL="314325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8pPr>
      <a:lvl9pPr marL="360045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609600" y="2133600"/>
            <a:ext cx="7620000" cy="3548062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sz="2800" b="1" dirty="0" smtClean="0">
                <a:solidFill>
                  <a:schemeClr val="bg1"/>
                </a:solidFill>
              </a:rPr>
              <a:t>Safety Review for Modifications</a:t>
            </a:r>
            <a:endParaRPr lang="en-US" sz="2800" b="1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2800" b="1" dirty="0" smtClean="0">
                <a:solidFill>
                  <a:schemeClr val="bg1"/>
                </a:solidFill>
              </a:rPr>
              <a:t>Calling </a:t>
            </a:r>
            <a:r>
              <a:rPr lang="en-US" sz="2800" b="1" dirty="0" smtClean="0">
                <a:solidFill>
                  <a:schemeClr val="bg1"/>
                </a:solidFill>
              </a:rPr>
              <a:t>For Help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800" b="1" dirty="0" smtClean="0">
                <a:solidFill>
                  <a:schemeClr val="bg1"/>
                </a:solidFill>
              </a:rPr>
              <a:t>Safety Photo of the Week</a:t>
            </a:r>
            <a:endParaRPr lang="en-US" sz="2800" b="1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en-US" b="1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en-US" b="1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70000"/>
              </a:lnSpc>
              <a:buFont typeface="Wingdings" pitchFamily="2" charset="2"/>
              <a:buNone/>
            </a:pPr>
            <a:r>
              <a:rPr lang="en-US" b="1" dirty="0" smtClean="0">
                <a:solidFill>
                  <a:schemeClr val="bg1"/>
                </a:solidFill>
              </a:rPr>
              <a:t>Collider-Accelerator Department</a:t>
            </a:r>
          </a:p>
          <a:p>
            <a:pPr marL="0" indent="0">
              <a:lnSpc>
                <a:spcPct val="70000"/>
              </a:lnSpc>
              <a:buFont typeface="Wingdings" pitchFamily="2" charset="2"/>
              <a:buNone/>
            </a:pPr>
            <a:r>
              <a:rPr lang="en-US" b="1" dirty="0" smtClean="0">
                <a:solidFill>
                  <a:schemeClr val="bg1"/>
                </a:solidFill>
              </a:rPr>
              <a:t>2-23-2010</a:t>
            </a:r>
          </a:p>
        </p:txBody>
      </p:sp>
      <p:sp>
        <p:nvSpPr>
          <p:cNvPr id="579587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595313" y="361950"/>
            <a:ext cx="8153400" cy="11430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  <a:cs typeface="+mj-cs"/>
              </a:rPr>
              <a:t>Take 5 for Safety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870857" y="381000"/>
            <a:ext cx="7402286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spcBef>
                <a:spcPts val="500"/>
              </a:spcBef>
              <a:spcAft>
                <a:spcPts val="500"/>
              </a:spcAft>
            </a:pPr>
            <a:endParaRPr lang="en-US" sz="3200" dirty="0">
              <a:solidFill>
                <a:srgbClr val="000099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1" y="273050"/>
            <a:ext cx="8305799" cy="1162050"/>
          </a:xfrm>
        </p:spPr>
        <p:txBody>
          <a:bodyPr/>
          <a:lstStyle/>
          <a:p>
            <a:r>
              <a:rPr lang="en-US" sz="4000" dirty="0" smtClean="0">
                <a:solidFill>
                  <a:srgbClr val="000099"/>
                </a:solidFill>
              </a:rPr>
              <a:t>Safety Review for Accelerator </a:t>
            </a:r>
            <a:r>
              <a:rPr lang="en-US" sz="4000" dirty="0" smtClean="0">
                <a:solidFill>
                  <a:srgbClr val="000099"/>
                </a:solidFill>
              </a:rPr>
              <a:t>or Experiment Modifications</a:t>
            </a:r>
            <a:endParaRPr lang="en-US" sz="4000" dirty="0"/>
          </a:p>
        </p:txBody>
      </p:sp>
      <p:pic>
        <p:nvPicPr>
          <p:cNvPr id="6" name="Content Placeholder 5" descr="Magnet_stand_ass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22366" r="22366"/>
          <a:stretch>
            <a:fillRect/>
          </a:stretch>
        </p:blipFill>
        <p:spPr>
          <a:xfrm>
            <a:off x="5659406" y="1828800"/>
            <a:ext cx="2997498" cy="4191000"/>
          </a:xfrm>
        </p:spPr>
      </p:pic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152401" y="1371600"/>
            <a:ext cx="5791200" cy="48768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000" b="1" dirty="0" smtClean="0">
                <a:solidFill>
                  <a:srgbClr val="000099"/>
                </a:solidFill>
              </a:rPr>
              <a:t>Responsibility: </a:t>
            </a:r>
          </a:p>
          <a:p>
            <a:pPr lvl="1">
              <a:buFont typeface="Wingdings" pitchFamily="2" charset="2"/>
              <a:buChar char="§"/>
            </a:pPr>
            <a:r>
              <a:rPr lang="en-US" sz="1800" b="1" dirty="0" smtClean="0">
                <a:solidFill>
                  <a:srgbClr val="000099"/>
                </a:solidFill>
              </a:rPr>
              <a:t>Liaison Engineer / Liaison Physicist</a:t>
            </a:r>
          </a:p>
          <a:p>
            <a:pPr lvl="1">
              <a:buFont typeface="Wingdings" pitchFamily="2" charset="2"/>
              <a:buChar char="§"/>
            </a:pPr>
            <a:r>
              <a:rPr lang="en-US" sz="1800" b="1" dirty="0" smtClean="0">
                <a:solidFill>
                  <a:srgbClr val="000099"/>
                </a:solidFill>
              </a:rPr>
              <a:t>Project Engineer / </a:t>
            </a:r>
            <a:r>
              <a:rPr lang="en-US" sz="1800" b="1" dirty="0" smtClean="0">
                <a:solidFill>
                  <a:srgbClr val="000099"/>
                </a:solidFill>
              </a:rPr>
              <a:t>Project Physicist</a:t>
            </a:r>
          </a:p>
          <a:p>
            <a:pPr>
              <a:buFont typeface="Wingdings" pitchFamily="2" charset="2"/>
              <a:buChar char="§"/>
            </a:pPr>
            <a:r>
              <a:rPr lang="en-US" sz="2000" b="1" dirty="0" smtClean="0">
                <a:solidFill>
                  <a:srgbClr val="000099"/>
                </a:solidFill>
              </a:rPr>
              <a:t>Process</a:t>
            </a:r>
          </a:p>
          <a:p>
            <a:pPr lvl="1">
              <a:buFont typeface="Wingdings" pitchFamily="2" charset="2"/>
              <a:buChar char="§"/>
            </a:pPr>
            <a:r>
              <a:rPr lang="en-US" sz="1800" b="1" dirty="0" smtClean="0">
                <a:solidFill>
                  <a:srgbClr val="000099"/>
                </a:solidFill>
              </a:rPr>
              <a:t>Design Review </a:t>
            </a:r>
            <a:r>
              <a:rPr lang="en-US" sz="1800" b="1" dirty="0" smtClean="0">
                <a:solidFill>
                  <a:srgbClr val="000099"/>
                </a:solidFill>
              </a:rPr>
              <a:t>Questionnaire / Hazard Tool</a:t>
            </a:r>
          </a:p>
          <a:p>
            <a:pPr lvl="1">
              <a:buFont typeface="Wingdings" pitchFamily="2" charset="2"/>
              <a:buChar char="§"/>
            </a:pPr>
            <a:r>
              <a:rPr lang="en-US" sz="1800" b="1" dirty="0" smtClean="0">
                <a:solidFill>
                  <a:srgbClr val="000099"/>
                </a:solidFill>
              </a:rPr>
              <a:t>Design Reviews with Chief Engineers</a:t>
            </a:r>
            <a:endParaRPr lang="en-US" sz="1800" b="1" dirty="0" smtClean="0">
              <a:solidFill>
                <a:srgbClr val="000099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US" sz="1800" b="1" dirty="0" smtClean="0">
                <a:solidFill>
                  <a:srgbClr val="000099"/>
                </a:solidFill>
              </a:rPr>
              <a:t>Where applicable:</a:t>
            </a:r>
          </a:p>
          <a:p>
            <a:pPr lvl="2">
              <a:buFont typeface="Wingdings" pitchFamily="2" charset="2"/>
              <a:buChar char="§"/>
            </a:pPr>
            <a:r>
              <a:rPr lang="en-US" sz="1600" b="1" dirty="0" smtClean="0">
                <a:solidFill>
                  <a:srgbClr val="000099"/>
                </a:solidFill>
              </a:rPr>
              <a:t>RSC </a:t>
            </a:r>
            <a:r>
              <a:rPr lang="en-US" sz="1600" b="1" dirty="0" smtClean="0">
                <a:solidFill>
                  <a:srgbClr val="000099"/>
                </a:solidFill>
              </a:rPr>
              <a:t>Review</a:t>
            </a:r>
          </a:p>
          <a:p>
            <a:pPr lvl="2">
              <a:buFont typeface="Wingdings" pitchFamily="2" charset="2"/>
              <a:buChar char="§"/>
            </a:pPr>
            <a:r>
              <a:rPr lang="en-US" sz="1600" b="1" dirty="0" smtClean="0">
                <a:solidFill>
                  <a:srgbClr val="000099"/>
                </a:solidFill>
              </a:rPr>
              <a:t>ASSRC </a:t>
            </a:r>
            <a:r>
              <a:rPr lang="en-US" sz="1600" b="1" dirty="0" smtClean="0">
                <a:solidFill>
                  <a:srgbClr val="000099"/>
                </a:solidFill>
              </a:rPr>
              <a:t>Review</a:t>
            </a:r>
          </a:p>
          <a:p>
            <a:pPr lvl="2">
              <a:buFont typeface="Wingdings" pitchFamily="2" charset="2"/>
              <a:buChar char="§"/>
            </a:pPr>
            <a:r>
              <a:rPr lang="en-US" sz="1600" b="1" dirty="0" smtClean="0">
                <a:solidFill>
                  <a:srgbClr val="000099"/>
                </a:solidFill>
              </a:rPr>
              <a:t>BNL Pressure and Cryogenic Safety Review</a:t>
            </a:r>
            <a:endParaRPr lang="en-US" sz="1600" b="1" dirty="0" smtClean="0">
              <a:solidFill>
                <a:srgbClr val="000099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000" b="1" dirty="0" smtClean="0">
                <a:solidFill>
                  <a:srgbClr val="000099"/>
                </a:solidFill>
              </a:rPr>
              <a:t>Recent examples</a:t>
            </a:r>
          </a:p>
          <a:p>
            <a:pPr lvl="1">
              <a:buFont typeface="Wingdings" pitchFamily="2" charset="2"/>
              <a:buChar char="§"/>
            </a:pPr>
            <a:r>
              <a:rPr lang="en-US" sz="1800" b="1" dirty="0" smtClean="0">
                <a:solidFill>
                  <a:srgbClr val="000099"/>
                </a:solidFill>
              </a:rPr>
              <a:t>Low Energy Running</a:t>
            </a:r>
          </a:p>
          <a:p>
            <a:pPr lvl="1">
              <a:buFont typeface="Wingdings" pitchFamily="2" charset="2"/>
              <a:buChar char="§"/>
            </a:pPr>
            <a:r>
              <a:rPr lang="en-US" sz="1800" b="1" dirty="0" smtClean="0">
                <a:solidFill>
                  <a:srgbClr val="000099"/>
                </a:solidFill>
              </a:rPr>
              <a:t>Linac Laser Profile Monitor</a:t>
            </a:r>
          </a:p>
          <a:p>
            <a:pPr lvl="1">
              <a:buFont typeface="Wingdings" pitchFamily="2" charset="2"/>
              <a:buChar char="§"/>
            </a:pPr>
            <a:r>
              <a:rPr lang="en-US" sz="1800" b="1" dirty="0" smtClean="0">
                <a:solidFill>
                  <a:srgbClr val="000099"/>
                </a:solidFill>
              </a:rPr>
              <a:t>PP Source Upgrade</a:t>
            </a:r>
          </a:p>
          <a:p>
            <a:pPr lvl="1">
              <a:buFont typeface="Wingdings" pitchFamily="2" charset="2"/>
              <a:buChar char="§"/>
            </a:pPr>
            <a:r>
              <a:rPr lang="en-US" sz="1800" b="1" dirty="0" smtClean="0">
                <a:solidFill>
                  <a:srgbClr val="000099"/>
                </a:solidFill>
              </a:rPr>
              <a:t>New </a:t>
            </a:r>
            <a:r>
              <a:rPr lang="en-US" sz="1800" b="1" dirty="0" smtClean="0">
                <a:solidFill>
                  <a:srgbClr val="000099"/>
                </a:solidFill>
              </a:rPr>
              <a:t>10 Hz RHIC Magnets at </a:t>
            </a:r>
            <a:r>
              <a:rPr lang="en-US" sz="1800" b="1" dirty="0" smtClean="0">
                <a:solidFill>
                  <a:srgbClr val="000099"/>
                </a:solidFill>
              </a:rPr>
              <a:t>5 o’clock</a:t>
            </a:r>
            <a:endParaRPr lang="en-US" sz="1800" b="1" dirty="0" smtClean="0">
              <a:solidFill>
                <a:srgbClr val="000099"/>
              </a:solidFill>
            </a:endParaRPr>
          </a:p>
        </p:txBody>
      </p:sp>
      <p:sp>
        <p:nvSpPr>
          <p:cNvPr id="8" name="Content Placeholder 3"/>
          <p:cNvSpPr txBox="1">
            <a:spLocks/>
          </p:cNvSpPr>
          <p:nvPr/>
        </p:nvSpPr>
        <p:spPr bwMode="auto">
          <a:xfrm>
            <a:off x="4191000" y="1447800"/>
            <a:ext cx="37338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42B7F"/>
              </a:buClr>
              <a:buSzPct val="110000"/>
              <a:buFont typeface="Wingdings" pitchFamily="2" charset="2"/>
              <a:buChar char="§"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ＭＳ Ｐゴシック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Calling For Help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99"/>
                </a:solidFill>
              </a:rPr>
              <a:t>Medical Emergency x911 or x2222</a:t>
            </a:r>
            <a:endParaRPr lang="en-US" dirty="0" smtClean="0">
              <a:solidFill>
                <a:srgbClr val="000099"/>
              </a:solidFill>
            </a:endParaRPr>
          </a:p>
          <a:p>
            <a:pPr lvl="1"/>
            <a:r>
              <a:rPr lang="en-US" b="1" dirty="0" smtClean="0">
                <a:solidFill>
                  <a:srgbClr val="000099"/>
                </a:solidFill>
              </a:rPr>
              <a:t>Operations </a:t>
            </a:r>
            <a:r>
              <a:rPr lang="en-US" b="1" dirty="0" smtClean="0">
                <a:solidFill>
                  <a:srgbClr val="000099"/>
                </a:solidFill>
              </a:rPr>
              <a:t>Coordinator </a:t>
            </a:r>
            <a:r>
              <a:rPr lang="en-US" b="1" dirty="0" smtClean="0">
                <a:solidFill>
                  <a:srgbClr val="000099"/>
                </a:solidFill>
              </a:rPr>
              <a:t>x4662</a:t>
            </a:r>
          </a:p>
          <a:p>
            <a:pPr lvl="1"/>
            <a:r>
              <a:rPr lang="en-US" b="1" dirty="0" smtClean="0">
                <a:solidFill>
                  <a:srgbClr val="000099"/>
                </a:solidFill>
              </a:rPr>
              <a:t>CAS Watch </a:t>
            </a:r>
            <a:r>
              <a:rPr lang="en-US" b="1" dirty="0" smtClean="0">
                <a:solidFill>
                  <a:srgbClr val="000099"/>
                </a:solidFill>
              </a:rPr>
              <a:t>x2024</a:t>
            </a:r>
          </a:p>
          <a:p>
            <a:r>
              <a:rPr lang="en-US" b="1" dirty="0" smtClean="0">
                <a:solidFill>
                  <a:srgbClr val="000099"/>
                </a:solidFill>
              </a:rPr>
              <a:t>First Aid – Contact Supervisor and Clinic (x3670)</a:t>
            </a:r>
            <a:endParaRPr lang="en-US" dirty="0" smtClean="0">
              <a:solidFill>
                <a:srgbClr val="000099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00009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2BE9AC-BB94-4B35-8EF4-9705E32DB46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28600"/>
            <a:ext cx="8686800" cy="673100"/>
          </a:xfrm>
        </p:spPr>
        <p:txBody>
          <a:bodyPr/>
          <a:lstStyle/>
          <a:p>
            <a:r>
              <a:rPr lang="en-US" sz="4000" dirty="0" smtClean="0"/>
              <a:t>Safety Photo of the Week - Mugged</a:t>
            </a:r>
            <a:endParaRPr lang="en-US" sz="4000" dirty="0"/>
          </a:p>
        </p:txBody>
      </p:sp>
      <p:pic>
        <p:nvPicPr>
          <p:cNvPr id="7" name="Content Placeholder 6" descr="photo369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575050" y="1282700"/>
            <a:ext cx="5111750" cy="3833813"/>
          </a:xfrm>
        </p:spPr>
      </p:pic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>
          <a:xfrm>
            <a:off x="457200" y="1066800"/>
            <a:ext cx="3008313" cy="50292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400" b="1" dirty="0" smtClean="0">
                <a:solidFill>
                  <a:srgbClr val="000099"/>
                </a:solidFill>
              </a:rPr>
              <a:t>This </a:t>
            </a:r>
            <a:r>
              <a:rPr lang="en-US" sz="2400" b="1" dirty="0" smtClean="0">
                <a:solidFill>
                  <a:srgbClr val="000099"/>
                </a:solidFill>
              </a:rPr>
              <a:t>coffee travel mug </a:t>
            </a:r>
            <a:r>
              <a:rPr lang="en-US" sz="2400" b="1" dirty="0" smtClean="0">
                <a:solidFill>
                  <a:srgbClr val="000099"/>
                </a:solidFill>
              </a:rPr>
              <a:t>was found stored </a:t>
            </a:r>
            <a:r>
              <a:rPr lang="en-US" sz="2400" b="1" dirty="0" smtClean="0">
                <a:solidFill>
                  <a:srgbClr val="000099"/>
                </a:solidFill>
              </a:rPr>
              <a:t>in a </a:t>
            </a:r>
            <a:r>
              <a:rPr lang="en-US" sz="2400" b="1" dirty="0" smtClean="0">
                <a:solidFill>
                  <a:srgbClr val="000099"/>
                </a:solidFill>
              </a:rPr>
              <a:t>flammable cabinet at a US naval base</a:t>
            </a:r>
            <a:endParaRPr lang="en-US" sz="2400" b="1" dirty="0" smtClean="0">
              <a:solidFill>
                <a:srgbClr val="000099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400" b="1" dirty="0" smtClean="0">
                <a:solidFill>
                  <a:srgbClr val="000099"/>
                </a:solidFill>
              </a:rPr>
              <a:t>The owner said: “In </a:t>
            </a:r>
            <a:r>
              <a:rPr lang="en-US" sz="2400" b="1" dirty="0" smtClean="0">
                <a:solidFill>
                  <a:srgbClr val="000099"/>
                </a:solidFill>
              </a:rPr>
              <a:t>case you’re wondering why it’s stored </a:t>
            </a:r>
            <a:r>
              <a:rPr lang="en-US" sz="2400" b="1" dirty="0" smtClean="0">
                <a:solidFill>
                  <a:srgbClr val="000099"/>
                </a:solidFill>
              </a:rPr>
              <a:t>there, it’s </a:t>
            </a:r>
            <a:r>
              <a:rPr lang="en-US" sz="2400" b="1" dirty="0" smtClean="0">
                <a:solidFill>
                  <a:srgbClr val="000099"/>
                </a:solidFill>
              </a:rPr>
              <a:t>because there’s a chemical stored in the </a:t>
            </a:r>
            <a:r>
              <a:rPr lang="en-US" sz="2400" b="1" dirty="0" smtClean="0">
                <a:solidFill>
                  <a:srgbClr val="000099"/>
                </a:solidFill>
              </a:rPr>
              <a:t>mug!”</a:t>
            </a:r>
            <a:endParaRPr lang="en-US" sz="2400" b="1" dirty="0" smtClean="0">
              <a:solidFill>
                <a:srgbClr val="000099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83D56E-CF58-48DB-9859-5D577ABEE5D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886200" y="5181600"/>
            <a:ext cx="4632487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0099"/>
                </a:solidFill>
              </a:rPr>
              <a:t>Things </a:t>
            </a:r>
            <a:r>
              <a:rPr lang="en-US" sz="1600" dirty="0" smtClean="0">
                <a:solidFill>
                  <a:srgbClr val="000099"/>
                </a:solidFill>
              </a:rPr>
              <a:t>that you shouldn’t put hazmat in, </a:t>
            </a:r>
            <a:endParaRPr lang="en-US" sz="1600" dirty="0" smtClean="0">
              <a:solidFill>
                <a:srgbClr val="000099"/>
              </a:solidFill>
            </a:endParaRPr>
          </a:p>
          <a:p>
            <a:r>
              <a:rPr lang="en-US" sz="1600" dirty="0" smtClean="0">
                <a:solidFill>
                  <a:srgbClr val="000099"/>
                </a:solidFill>
              </a:rPr>
              <a:t>even </a:t>
            </a:r>
            <a:r>
              <a:rPr lang="en-US" sz="1600" dirty="0" smtClean="0">
                <a:solidFill>
                  <a:srgbClr val="000099"/>
                </a:solidFill>
              </a:rPr>
              <a:t>just a little bit for a little </a:t>
            </a:r>
            <a:r>
              <a:rPr lang="en-US" sz="1600" dirty="0" smtClean="0">
                <a:solidFill>
                  <a:srgbClr val="000099"/>
                </a:solidFill>
              </a:rPr>
              <a:t>while, coffee mugs, </a:t>
            </a:r>
          </a:p>
          <a:p>
            <a:r>
              <a:rPr lang="en-US" sz="1600" dirty="0" smtClean="0">
                <a:solidFill>
                  <a:srgbClr val="000099"/>
                </a:solidFill>
              </a:rPr>
              <a:t>soda cans and disposable plastic drinking cups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3">
      <a:dk1>
        <a:srgbClr val="322F31"/>
      </a:dk1>
      <a:lt1>
        <a:srgbClr val="FFFFFF"/>
      </a:lt1>
      <a:dk2>
        <a:srgbClr val="322F31"/>
      </a:dk2>
      <a:lt2>
        <a:srgbClr val="322F31"/>
      </a:lt2>
      <a:accent1>
        <a:srgbClr val="8071B4"/>
      </a:accent1>
      <a:accent2>
        <a:srgbClr val="8071B4"/>
      </a:accent2>
      <a:accent3>
        <a:srgbClr val="FFFFFF"/>
      </a:accent3>
      <a:accent4>
        <a:srgbClr val="292728"/>
      </a:accent4>
      <a:accent5>
        <a:srgbClr val="C0BBD6"/>
      </a:accent5>
      <a:accent6>
        <a:srgbClr val="7366A3"/>
      </a:accent6>
      <a:hlink>
        <a:srgbClr val="8071B4"/>
      </a:hlink>
      <a:folHlink>
        <a:srgbClr val="8071B4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322F31"/>
        </a:dk1>
        <a:lt1>
          <a:srgbClr val="FFFFFF"/>
        </a:lt1>
        <a:dk2>
          <a:srgbClr val="322F31"/>
        </a:dk2>
        <a:lt2>
          <a:srgbClr val="322F31"/>
        </a:lt2>
        <a:accent1>
          <a:srgbClr val="8071B4"/>
        </a:accent1>
        <a:accent2>
          <a:srgbClr val="8071B4"/>
        </a:accent2>
        <a:accent3>
          <a:srgbClr val="FFFFFF"/>
        </a:accent3>
        <a:accent4>
          <a:srgbClr val="292728"/>
        </a:accent4>
        <a:accent5>
          <a:srgbClr val="C0BBD6"/>
        </a:accent5>
        <a:accent6>
          <a:srgbClr val="7366A3"/>
        </a:accent6>
        <a:hlink>
          <a:srgbClr val="8071B4"/>
        </a:hlink>
        <a:folHlink>
          <a:srgbClr val="8071B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12084</TotalTime>
  <Words>217</Words>
  <Application>Microsoft Office PowerPoint</Application>
  <PresentationFormat>On-screen Show (4:3)</PresentationFormat>
  <Paragraphs>40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Blank Presentation</vt:lpstr>
      <vt:lpstr>Take 5 for Safety</vt:lpstr>
      <vt:lpstr>Safety Review for Accelerator or Experiment Modifications</vt:lpstr>
      <vt:lpstr>Calling For Help</vt:lpstr>
      <vt:lpstr>Safety Photo of the Week - Mugged</vt:lpstr>
    </vt:vector>
  </TitlesOfParts>
  <Company>BNL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Safety Software QA </dc:subject>
  <dc:creator>Ed Lessard</dc:creator>
  <cp:lastModifiedBy>lessard</cp:lastModifiedBy>
  <cp:revision>731</cp:revision>
  <cp:lastPrinted>2007-07-02T19:06:14Z</cp:lastPrinted>
  <dcterms:created xsi:type="dcterms:W3CDTF">2007-06-28T20:22:43Z</dcterms:created>
  <dcterms:modified xsi:type="dcterms:W3CDTF">2010-02-23T17:47:42Z</dcterms:modified>
</cp:coreProperties>
</file>