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9" r:id="rId2"/>
    <p:sldId id="546" r:id="rId3"/>
    <p:sldId id="553" r:id="rId4"/>
    <p:sldId id="554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4246C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3179" autoAdjust="0"/>
  </p:normalViewPr>
  <p:slideViewPr>
    <p:cSldViewPr>
      <p:cViewPr varScale="1">
        <p:scale>
          <a:sx n="108" d="100"/>
          <a:sy n="108" d="100"/>
        </p:scale>
        <p:origin x="-7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42" y="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42" y="912114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842" y="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803" y="4560570"/>
            <a:ext cx="5363595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713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842" y="9121140"/>
            <a:ext cx="317135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7300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803" y="4558927"/>
            <a:ext cx="5363595" cy="4322184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All injuries that occur at the Laboratory of such severity as to require first aid or a physician's treatment should be reported to the BNL Occupational Health Clinic (x3670).  If a medical emergency occurs while working in the experimental areas, then also notify the Main Control Room (C-A Main Control Room, x4662).  Emergency medical assistance is always available by calling x911.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2/23/2010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7620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Review for Modifications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Calling </a:t>
            </a:r>
            <a:r>
              <a:rPr lang="en-US" sz="2800" b="1" dirty="0" smtClean="0">
                <a:solidFill>
                  <a:schemeClr val="bg1"/>
                </a:solidFill>
              </a:rPr>
              <a:t>For Help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Photo of the Week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2-23-2010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70857" y="381000"/>
            <a:ext cx="740228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1" y="273050"/>
            <a:ext cx="8305799" cy="1162050"/>
          </a:xfrm>
        </p:spPr>
        <p:txBody>
          <a:bodyPr/>
          <a:lstStyle/>
          <a:p>
            <a:r>
              <a:rPr lang="en-US" sz="4000" dirty="0" smtClean="0">
                <a:solidFill>
                  <a:srgbClr val="000099"/>
                </a:solidFill>
              </a:rPr>
              <a:t>Safety Review for Accelerator </a:t>
            </a:r>
            <a:r>
              <a:rPr lang="en-US" sz="4000" dirty="0" smtClean="0">
                <a:solidFill>
                  <a:srgbClr val="000099"/>
                </a:solidFill>
              </a:rPr>
              <a:t>or Experiment Modifications</a:t>
            </a:r>
            <a:endParaRPr lang="en-US" sz="4000" dirty="0"/>
          </a:p>
        </p:txBody>
      </p:sp>
      <p:pic>
        <p:nvPicPr>
          <p:cNvPr id="6" name="Content Placeholder 5" descr="Magnet_stand_ass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2366" r="22366"/>
          <a:stretch>
            <a:fillRect/>
          </a:stretch>
        </p:blipFill>
        <p:spPr>
          <a:xfrm>
            <a:off x="5659406" y="1828800"/>
            <a:ext cx="2997498" cy="4191000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152401" y="1371600"/>
            <a:ext cx="5791200" cy="4876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99"/>
                </a:solidFill>
              </a:rPr>
              <a:t>Responsibility: 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Liaison Engineer / Liaison Physicist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Project Engineer / </a:t>
            </a:r>
            <a:r>
              <a:rPr lang="en-US" sz="1800" b="1" dirty="0" smtClean="0">
                <a:solidFill>
                  <a:srgbClr val="000099"/>
                </a:solidFill>
              </a:rPr>
              <a:t>Project Physicist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99"/>
                </a:solidFill>
              </a:rPr>
              <a:t>Process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Design Review </a:t>
            </a:r>
            <a:r>
              <a:rPr lang="en-US" sz="1800" b="1" dirty="0" smtClean="0">
                <a:solidFill>
                  <a:srgbClr val="000099"/>
                </a:solidFill>
              </a:rPr>
              <a:t>Questionnaire / Hazard Tool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Design Reviews with Chief Engineers</a:t>
            </a:r>
            <a:endParaRPr lang="en-US" sz="1800" b="1" dirty="0" smtClean="0">
              <a:solidFill>
                <a:srgbClr val="000099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Where applicable: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</a:rPr>
              <a:t>RSC </a:t>
            </a:r>
            <a:r>
              <a:rPr lang="en-US" sz="1600" b="1" dirty="0" smtClean="0">
                <a:solidFill>
                  <a:srgbClr val="000099"/>
                </a:solidFill>
              </a:rPr>
              <a:t>Review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</a:rPr>
              <a:t>ASSRC </a:t>
            </a:r>
            <a:r>
              <a:rPr lang="en-US" sz="1600" b="1" dirty="0" smtClean="0">
                <a:solidFill>
                  <a:srgbClr val="000099"/>
                </a:solidFill>
              </a:rPr>
              <a:t>Review</a:t>
            </a:r>
          </a:p>
          <a:p>
            <a:pPr lvl="2"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</a:rPr>
              <a:t>BNL Pressure and Cryogenic Safety Review</a:t>
            </a:r>
            <a:endParaRPr lang="en-US" sz="1600" b="1" dirty="0" smtClean="0">
              <a:solidFill>
                <a:srgbClr val="000099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99"/>
                </a:solidFill>
              </a:rPr>
              <a:t>Recent examples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Low Energy Running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Linac Laser Profile Monitor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PP Source Upgrade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000099"/>
                </a:solidFill>
              </a:rPr>
              <a:t>New </a:t>
            </a:r>
            <a:r>
              <a:rPr lang="en-US" sz="1800" b="1" dirty="0" smtClean="0">
                <a:solidFill>
                  <a:srgbClr val="000099"/>
                </a:solidFill>
              </a:rPr>
              <a:t>10 Hz RHIC Magnets at </a:t>
            </a:r>
            <a:r>
              <a:rPr lang="en-US" sz="1800" b="1" dirty="0" smtClean="0">
                <a:solidFill>
                  <a:srgbClr val="000099"/>
                </a:solidFill>
              </a:rPr>
              <a:t>5 o’clock</a:t>
            </a:r>
            <a:endParaRPr lang="en-US" sz="1800" b="1" dirty="0" smtClean="0">
              <a:solidFill>
                <a:srgbClr val="000099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4191000" y="1447800"/>
            <a:ext cx="373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42B7F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For Help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Medical Emergency x911 or x2222</a:t>
            </a:r>
            <a:endParaRPr lang="en-US" dirty="0" smtClean="0">
              <a:solidFill>
                <a:srgbClr val="000099"/>
              </a:solidFill>
            </a:endParaRPr>
          </a:p>
          <a:p>
            <a:pPr lvl="1"/>
            <a:r>
              <a:rPr lang="en-US" b="1" dirty="0" smtClean="0">
                <a:solidFill>
                  <a:srgbClr val="000099"/>
                </a:solidFill>
              </a:rPr>
              <a:t>Operations </a:t>
            </a:r>
            <a:r>
              <a:rPr lang="en-US" b="1" dirty="0" smtClean="0">
                <a:solidFill>
                  <a:srgbClr val="000099"/>
                </a:solidFill>
              </a:rPr>
              <a:t>Coordinator </a:t>
            </a:r>
            <a:r>
              <a:rPr lang="en-US" b="1" dirty="0" smtClean="0">
                <a:solidFill>
                  <a:srgbClr val="000099"/>
                </a:solidFill>
              </a:rPr>
              <a:t>x4662</a:t>
            </a:r>
          </a:p>
          <a:p>
            <a:pPr lvl="1"/>
            <a:r>
              <a:rPr lang="en-US" b="1" dirty="0" smtClean="0">
                <a:solidFill>
                  <a:srgbClr val="000099"/>
                </a:solidFill>
              </a:rPr>
              <a:t>CAS Watch </a:t>
            </a:r>
            <a:r>
              <a:rPr lang="en-US" b="1" dirty="0" smtClean="0">
                <a:solidFill>
                  <a:srgbClr val="000099"/>
                </a:solidFill>
              </a:rPr>
              <a:t>x2024</a:t>
            </a:r>
          </a:p>
          <a:p>
            <a:r>
              <a:rPr lang="en-US" b="1" dirty="0" smtClean="0">
                <a:solidFill>
                  <a:srgbClr val="000099"/>
                </a:solidFill>
              </a:rPr>
              <a:t>First Aid – Contact Supervisor and Clinic (x3670)</a:t>
            </a:r>
            <a:endParaRPr lang="en-US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BE9AC-BB94-4B35-8EF4-9705E32DB46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673100"/>
          </a:xfrm>
        </p:spPr>
        <p:txBody>
          <a:bodyPr/>
          <a:lstStyle/>
          <a:p>
            <a:r>
              <a:rPr lang="en-US" sz="4000" dirty="0" smtClean="0"/>
              <a:t>Safety Photo of the Week - Mugged</a:t>
            </a:r>
            <a:endParaRPr lang="en-US" sz="4000" dirty="0"/>
          </a:p>
        </p:txBody>
      </p:sp>
      <p:pic>
        <p:nvPicPr>
          <p:cNvPr id="7" name="Content Placeholder 6" descr="photo36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75050" y="1282700"/>
            <a:ext cx="5111750" cy="3833813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3008313" cy="5029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99"/>
                </a:solidFill>
              </a:rPr>
              <a:t>This </a:t>
            </a:r>
            <a:r>
              <a:rPr lang="en-US" sz="2400" b="1" dirty="0" smtClean="0">
                <a:solidFill>
                  <a:srgbClr val="000099"/>
                </a:solidFill>
              </a:rPr>
              <a:t>coffee travel mug </a:t>
            </a:r>
            <a:r>
              <a:rPr lang="en-US" sz="2400" b="1" dirty="0" smtClean="0">
                <a:solidFill>
                  <a:srgbClr val="000099"/>
                </a:solidFill>
              </a:rPr>
              <a:t>was found stored </a:t>
            </a:r>
            <a:r>
              <a:rPr lang="en-US" sz="2400" b="1" dirty="0" smtClean="0">
                <a:solidFill>
                  <a:srgbClr val="000099"/>
                </a:solidFill>
              </a:rPr>
              <a:t>in a </a:t>
            </a:r>
            <a:r>
              <a:rPr lang="en-US" sz="2400" b="1" dirty="0" smtClean="0">
                <a:solidFill>
                  <a:srgbClr val="000099"/>
                </a:solidFill>
              </a:rPr>
              <a:t>flammable cabinet at a US naval base</a:t>
            </a:r>
            <a:endParaRPr lang="en-US" sz="2400" b="1" dirty="0" smtClean="0">
              <a:solidFill>
                <a:srgbClr val="000099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99"/>
                </a:solidFill>
              </a:rPr>
              <a:t>The owner said: “In </a:t>
            </a:r>
            <a:r>
              <a:rPr lang="en-US" sz="2400" b="1" dirty="0" smtClean="0">
                <a:solidFill>
                  <a:srgbClr val="000099"/>
                </a:solidFill>
              </a:rPr>
              <a:t>case you’re wondering why it’s stored </a:t>
            </a:r>
            <a:r>
              <a:rPr lang="en-US" sz="2400" b="1" dirty="0" smtClean="0">
                <a:solidFill>
                  <a:srgbClr val="000099"/>
                </a:solidFill>
              </a:rPr>
              <a:t>there, it’s </a:t>
            </a:r>
            <a:r>
              <a:rPr lang="en-US" sz="2400" b="1" dirty="0" smtClean="0">
                <a:solidFill>
                  <a:srgbClr val="000099"/>
                </a:solidFill>
              </a:rPr>
              <a:t>because there’s a chemical stored in the </a:t>
            </a:r>
            <a:r>
              <a:rPr lang="en-US" sz="2400" b="1" dirty="0" smtClean="0">
                <a:solidFill>
                  <a:srgbClr val="000099"/>
                </a:solidFill>
              </a:rPr>
              <a:t>mug!”</a:t>
            </a:r>
            <a:endParaRPr lang="en-US" sz="2400" b="1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5181600"/>
            <a:ext cx="4632487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99"/>
                </a:solidFill>
              </a:rPr>
              <a:t>Things </a:t>
            </a:r>
            <a:r>
              <a:rPr lang="en-US" sz="1600" dirty="0" smtClean="0">
                <a:solidFill>
                  <a:srgbClr val="000099"/>
                </a:solidFill>
              </a:rPr>
              <a:t>that you shouldn’t put hazmat in, </a:t>
            </a:r>
            <a:endParaRPr lang="en-US" sz="1600" dirty="0" smtClean="0">
              <a:solidFill>
                <a:srgbClr val="000099"/>
              </a:solidFill>
            </a:endParaRPr>
          </a:p>
          <a:p>
            <a:r>
              <a:rPr lang="en-US" sz="1600" dirty="0" smtClean="0">
                <a:solidFill>
                  <a:srgbClr val="000099"/>
                </a:solidFill>
              </a:rPr>
              <a:t>even </a:t>
            </a:r>
            <a:r>
              <a:rPr lang="en-US" sz="1600" dirty="0" smtClean="0">
                <a:solidFill>
                  <a:srgbClr val="000099"/>
                </a:solidFill>
              </a:rPr>
              <a:t>just a little bit for a little </a:t>
            </a:r>
            <a:r>
              <a:rPr lang="en-US" sz="1600" dirty="0" smtClean="0">
                <a:solidFill>
                  <a:srgbClr val="000099"/>
                </a:solidFill>
              </a:rPr>
              <a:t>while, coffee mugs, </a:t>
            </a:r>
          </a:p>
          <a:p>
            <a:r>
              <a:rPr lang="en-US" sz="1600" dirty="0" smtClean="0">
                <a:solidFill>
                  <a:srgbClr val="000099"/>
                </a:solidFill>
              </a:rPr>
              <a:t>soda cans and disposable plastic drinking cups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12084</TotalTime>
  <Words>217</Words>
  <Application>Microsoft Office PowerPoint</Application>
  <PresentationFormat>On-screen Show (4:3)</PresentationFormat>
  <Paragraphs>40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Take 5 for Safety</vt:lpstr>
      <vt:lpstr>Safety Review for Accelerator or Experiment Modifications</vt:lpstr>
      <vt:lpstr>Calling For Help</vt:lpstr>
      <vt:lpstr>Safety Photo of the Week - Mugged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731</cp:revision>
  <cp:lastPrinted>2007-07-02T19:06:14Z</cp:lastPrinted>
  <dcterms:created xsi:type="dcterms:W3CDTF">2007-06-28T20:22:43Z</dcterms:created>
  <dcterms:modified xsi:type="dcterms:W3CDTF">2010-02-23T17:47:42Z</dcterms:modified>
</cp:coreProperties>
</file>