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973" autoAdjust="0"/>
  </p:normalViewPr>
  <p:slideViewPr>
    <p:cSldViewPr>
      <p:cViewPr varScale="1">
        <p:scale>
          <a:sx n="107" d="100"/>
          <a:sy n="107" d="100"/>
        </p:scale>
        <p:origin x="-78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10976-17B7-448C-9D3E-33097BE8D577}" type="datetimeFigureOut">
              <a:rPr lang="en-US" smtClean="0"/>
              <a:pPr/>
              <a:t>2/23/2010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2AED-0AB1-4A47-8525-066C927D0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10976-17B7-448C-9D3E-33097BE8D577}" type="datetimeFigureOut">
              <a:rPr lang="en-US" smtClean="0"/>
              <a:pPr/>
              <a:t>2/23/2010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2AED-0AB1-4A47-8525-066C927D0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10976-17B7-448C-9D3E-33097BE8D577}" type="datetimeFigureOut">
              <a:rPr lang="en-US" smtClean="0"/>
              <a:pPr/>
              <a:t>2/23/2010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2AED-0AB1-4A47-8525-066C927D0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10976-17B7-448C-9D3E-33097BE8D577}" type="datetimeFigureOut">
              <a:rPr lang="en-US" smtClean="0"/>
              <a:pPr/>
              <a:t>2/23/2010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2AED-0AB1-4A47-8525-066C927D0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10976-17B7-448C-9D3E-33097BE8D577}" type="datetimeFigureOut">
              <a:rPr lang="en-US" smtClean="0"/>
              <a:pPr/>
              <a:t>2/23/2010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2AED-0AB1-4A47-8525-066C927D0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10976-17B7-448C-9D3E-33097BE8D577}" type="datetimeFigureOut">
              <a:rPr lang="en-US" smtClean="0"/>
              <a:pPr/>
              <a:t>2/23/2010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2AED-0AB1-4A47-8525-066C927D0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10976-17B7-448C-9D3E-33097BE8D577}" type="datetimeFigureOut">
              <a:rPr lang="en-US" smtClean="0"/>
              <a:pPr/>
              <a:t>2/23/2010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2AED-0AB1-4A47-8525-066C927D0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10976-17B7-448C-9D3E-33097BE8D577}" type="datetimeFigureOut">
              <a:rPr lang="en-US" smtClean="0"/>
              <a:pPr/>
              <a:t>2/23/2010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2AED-0AB1-4A47-8525-066C927D0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10976-17B7-448C-9D3E-33097BE8D577}" type="datetimeFigureOut">
              <a:rPr lang="en-US" smtClean="0"/>
              <a:pPr/>
              <a:t>2/23/2010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2AED-0AB1-4A47-8525-066C927D0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10976-17B7-448C-9D3E-33097BE8D577}" type="datetimeFigureOut">
              <a:rPr lang="en-US" smtClean="0"/>
              <a:pPr/>
              <a:t>2/23/2010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2AED-0AB1-4A47-8525-066C927D0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10976-17B7-448C-9D3E-33097BE8D577}" type="datetimeFigureOut">
              <a:rPr lang="en-US" smtClean="0"/>
              <a:pPr/>
              <a:t>2/23/2010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2AED-0AB1-4A47-8525-066C927D0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10976-17B7-448C-9D3E-33097BE8D577}" type="datetimeFigureOut">
              <a:rPr lang="en-US" smtClean="0"/>
              <a:pPr/>
              <a:t>2/23/2010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42AED-0AB1-4A47-8525-066C927D0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2920"/>
            <a:ext cx="4560466" cy="2926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83536" y="426720"/>
            <a:ext cx="4560464" cy="2926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95800" y="3931920"/>
            <a:ext cx="4560464" cy="2926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3931920"/>
            <a:ext cx="4560464" cy="2926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914400" y="1216025"/>
            <a:ext cx="22860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High Tower Trigger</a:t>
            </a:r>
          </a:p>
          <a:p>
            <a:r>
              <a:rPr lang="en-US" sz="1600" dirty="0">
                <a:solidFill>
                  <a:srgbClr val="0000FF"/>
                </a:solidFill>
              </a:rPr>
              <a:t>No vertex cut</a:t>
            </a:r>
          </a:p>
          <a:p>
            <a:r>
              <a:rPr lang="en-US" sz="1600" dirty="0" err="1">
                <a:solidFill>
                  <a:srgbClr val="0000FF"/>
                </a:solidFill>
              </a:rPr>
              <a:t>Thres</a:t>
            </a:r>
            <a:r>
              <a:rPr lang="en-US" sz="1600" dirty="0">
                <a:solidFill>
                  <a:srgbClr val="0000FF"/>
                </a:solidFill>
              </a:rPr>
              <a:t>. = 5.9 </a:t>
            </a:r>
            <a:r>
              <a:rPr lang="en-US" sz="1600" dirty="0" err="1">
                <a:solidFill>
                  <a:srgbClr val="0000FF"/>
                </a:solidFill>
              </a:rPr>
              <a:t>GeV</a:t>
            </a:r>
            <a:endParaRPr lang="en-US" sz="1600" dirty="0">
              <a:solidFill>
                <a:srgbClr val="0000FF"/>
              </a:solidFill>
            </a:endParaRPr>
          </a:p>
          <a:p>
            <a:r>
              <a:rPr lang="en-US" sz="1600" dirty="0">
                <a:solidFill>
                  <a:srgbClr val="0000FF"/>
                </a:solidFill>
              </a:rPr>
              <a:t>Goal 2 nb</a:t>
            </a:r>
            <a:r>
              <a:rPr lang="en-US" sz="1600" baseline="30000" dirty="0">
                <a:solidFill>
                  <a:srgbClr val="0000FF"/>
                </a:solidFill>
              </a:rPr>
              <a:t>-1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5562600" y="1155700"/>
            <a:ext cx="23622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High Tower Trigger</a:t>
            </a:r>
          </a:p>
          <a:p>
            <a:r>
              <a:rPr lang="en-US" sz="1600" dirty="0">
                <a:solidFill>
                  <a:srgbClr val="0000FF"/>
                </a:solidFill>
              </a:rPr>
              <a:t>Vertex cut ~ </a:t>
            </a:r>
            <a:r>
              <a:rPr lang="en-US" sz="1600" dirty="0">
                <a:solidFill>
                  <a:srgbClr val="0000FF"/>
                </a:solidFill>
                <a:sym typeface="Symbol" pitchFamily="18" charset="2"/>
              </a:rPr>
              <a:t> 40 cm</a:t>
            </a:r>
          </a:p>
          <a:p>
            <a:r>
              <a:rPr lang="en-US" sz="1600" dirty="0" err="1">
                <a:solidFill>
                  <a:srgbClr val="0000FF"/>
                </a:solidFill>
              </a:rPr>
              <a:t>Thres</a:t>
            </a:r>
            <a:r>
              <a:rPr lang="en-US" sz="1600" dirty="0">
                <a:solidFill>
                  <a:srgbClr val="0000FF"/>
                </a:solidFill>
              </a:rPr>
              <a:t>. = 4.2 </a:t>
            </a:r>
            <a:r>
              <a:rPr lang="en-US" sz="1600" dirty="0" err="1">
                <a:solidFill>
                  <a:srgbClr val="0000FF"/>
                </a:solidFill>
              </a:rPr>
              <a:t>GeV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914400" y="4343400"/>
            <a:ext cx="2362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b="1" dirty="0">
                <a:solidFill>
                  <a:schemeClr val="folHlink"/>
                </a:solidFill>
              </a:rPr>
              <a:t>“min-bias” Trigger</a:t>
            </a:r>
          </a:p>
          <a:p>
            <a:r>
              <a:rPr lang="en-US" sz="1400" b="1" dirty="0">
                <a:solidFill>
                  <a:schemeClr val="folHlink"/>
                </a:solidFill>
              </a:rPr>
              <a:t>Vertex cut ~ </a:t>
            </a:r>
            <a:r>
              <a:rPr lang="en-US" sz="1400" b="1" dirty="0">
                <a:solidFill>
                  <a:schemeClr val="folHlink"/>
                </a:solidFill>
                <a:sym typeface="Symbol" pitchFamily="18" charset="2"/>
              </a:rPr>
              <a:t> 40 cm</a:t>
            </a:r>
          </a:p>
          <a:p>
            <a:r>
              <a:rPr lang="en-US" sz="1400" b="1" dirty="0">
                <a:solidFill>
                  <a:schemeClr val="folHlink"/>
                </a:solidFill>
                <a:sym typeface="Symbol" pitchFamily="18" charset="2"/>
              </a:rPr>
              <a:t>Goal 300 </a:t>
            </a:r>
            <a:r>
              <a:rPr lang="en-US" sz="1400" b="1" dirty="0" err="1">
                <a:solidFill>
                  <a:schemeClr val="folHlink"/>
                </a:solidFill>
                <a:sym typeface="Symbol" pitchFamily="18" charset="2"/>
              </a:rPr>
              <a:t>Mevts</a:t>
            </a:r>
            <a:endParaRPr lang="en-US" sz="1400" b="1" dirty="0">
              <a:solidFill>
                <a:schemeClr val="folHlink"/>
              </a:solidFill>
              <a:sym typeface="Symbol" pitchFamily="18" charset="2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5638800" y="4267200"/>
            <a:ext cx="2743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b="1" dirty="0">
                <a:solidFill>
                  <a:schemeClr val="folHlink"/>
                </a:solidFill>
              </a:rPr>
              <a:t>Top 10% Central Trigger</a:t>
            </a:r>
          </a:p>
          <a:p>
            <a:r>
              <a:rPr lang="en-US" sz="1400" b="1" dirty="0">
                <a:solidFill>
                  <a:schemeClr val="folHlink"/>
                </a:solidFill>
              </a:rPr>
              <a:t>Vertex cut ~ </a:t>
            </a:r>
            <a:r>
              <a:rPr lang="en-US" sz="1400" b="1" dirty="0">
                <a:solidFill>
                  <a:schemeClr val="folHlink"/>
                </a:solidFill>
                <a:sym typeface="Symbol" pitchFamily="18" charset="2"/>
              </a:rPr>
              <a:t> 40 cm</a:t>
            </a:r>
          </a:p>
          <a:p>
            <a:r>
              <a:rPr lang="en-US" sz="1400" b="1" dirty="0">
                <a:solidFill>
                  <a:schemeClr val="folHlink"/>
                </a:solidFill>
                <a:sym typeface="Symbol" pitchFamily="18" charset="2"/>
              </a:rPr>
              <a:t>Goal 250 </a:t>
            </a:r>
            <a:r>
              <a:rPr lang="en-US" sz="1400" b="1" dirty="0" err="1">
                <a:solidFill>
                  <a:schemeClr val="folHlink"/>
                </a:solidFill>
                <a:sym typeface="Symbol" pitchFamily="18" charset="2"/>
              </a:rPr>
              <a:t>Mevts</a:t>
            </a:r>
            <a:endParaRPr lang="en-US" sz="1400" b="1" dirty="0">
              <a:solidFill>
                <a:schemeClr val="folHlink"/>
              </a:solidFill>
              <a:sym typeface="Symbol" pitchFamily="18" charset="2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667000" y="0"/>
            <a:ext cx="41448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CC0000"/>
                </a:solidFill>
              </a:rPr>
              <a:t>STAR Status. </a:t>
            </a:r>
            <a:r>
              <a:rPr lang="en-US" dirty="0" smtClean="0">
                <a:solidFill>
                  <a:srgbClr val="CC0000"/>
                </a:solidFill>
              </a:rPr>
              <a:t>C-AD Time mtg. </a:t>
            </a:r>
            <a:r>
              <a:rPr lang="en-US" dirty="0" smtClean="0">
                <a:solidFill>
                  <a:srgbClr val="CC0000"/>
                </a:solidFill>
              </a:rPr>
              <a:t>02/24/10</a:t>
            </a:r>
            <a:endParaRPr lang="en-US" dirty="0">
              <a:solidFill>
                <a:srgbClr val="CC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35591" y="3810000"/>
            <a:ext cx="4408409" cy="301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840480"/>
            <a:ext cx="4419918" cy="301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533400"/>
            <a:ext cx="4408409" cy="301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318" y="533400"/>
            <a:ext cx="4419918" cy="301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914400" y="1216025"/>
            <a:ext cx="22860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High Tower Trigger</a:t>
            </a:r>
          </a:p>
          <a:p>
            <a:r>
              <a:rPr lang="en-US" sz="1600" dirty="0">
                <a:solidFill>
                  <a:srgbClr val="0000FF"/>
                </a:solidFill>
              </a:rPr>
              <a:t>No vertex cut</a:t>
            </a:r>
          </a:p>
          <a:p>
            <a:r>
              <a:rPr lang="en-US" sz="1600" dirty="0" err="1">
                <a:solidFill>
                  <a:srgbClr val="0000FF"/>
                </a:solidFill>
              </a:rPr>
              <a:t>Thres</a:t>
            </a:r>
            <a:r>
              <a:rPr lang="en-US" sz="1600" dirty="0">
                <a:solidFill>
                  <a:srgbClr val="0000FF"/>
                </a:solidFill>
              </a:rPr>
              <a:t>. = 5.9 </a:t>
            </a:r>
            <a:r>
              <a:rPr lang="en-US" sz="1600" dirty="0" err="1">
                <a:solidFill>
                  <a:srgbClr val="0000FF"/>
                </a:solidFill>
              </a:rPr>
              <a:t>GeV</a:t>
            </a:r>
            <a:endParaRPr lang="en-US" sz="1600" dirty="0">
              <a:solidFill>
                <a:srgbClr val="0000FF"/>
              </a:solidFill>
            </a:endParaRPr>
          </a:p>
          <a:p>
            <a:r>
              <a:rPr lang="en-US" sz="1600" dirty="0">
                <a:solidFill>
                  <a:srgbClr val="0000FF"/>
                </a:solidFill>
              </a:rPr>
              <a:t>Goal 2 nb</a:t>
            </a:r>
            <a:r>
              <a:rPr lang="en-US" sz="1600" baseline="30000" dirty="0">
                <a:solidFill>
                  <a:srgbClr val="0000FF"/>
                </a:solidFill>
              </a:rPr>
              <a:t>-1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5562600" y="1155700"/>
            <a:ext cx="23622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High Tower Trigger</a:t>
            </a:r>
          </a:p>
          <a:p>
            <a:r>
              <a:rPr lang="en-US" sz="1600" dirty="0">
                <a:solidFill>
                  <a:srgbClr val="0000FF"/>
                </a:solidFill>
              </a:rPr>
              <a:t>Vertex cut ~ </a:t>
            </a:r>
            <a:r>
              <a:rPr lang="en-US" sz="1600" dirty="0">
                <a:solidFill>
                  <a:srgbClr val="0000FF"/>
                </a:solidFill>
                <a:sym typeface="Symbol" pitchFamily="18" charset="2"/>
              </a:rPr>
              <a:t> 40 cm</a:t>
            </a:r>
          </a:p>
          <a:p>
            <a:r>
              <a:rPr lang="en-US" sz="1600" dirty="0" err="1">
                <a:solidFill>
                  <a:srgbClr val="0000FF"/>
                </a:solidFill>
              </a:rPr>
              <a:t>Thres</a:t>
            </a:r>
            <a:r>
              <a:rPr lang="en-US" sz="1600" dirty="0">
                <a:solidFill>
                  <a:srgbClr val="0000FF"/>
                </a:solidFill>
              </a:rPr>
              <a:t>. = 4.2 </a:t>
            </a:r>
            <a:r>
              <a:rPr lang="en-US" sz="1600" dirty="0" err="1">
                <a:solidFill>
                  <a:srgbClr val="0000FF"/>
                </a:solidFill>
              </a:rPr>
              <a:t>GeV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914400" y="4343400"/>
            <a:ext cx="2362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b="1" dirty="0">
                <a:solidFill>
                  <a:schemeClr val="folHlink"/>
                </a:solidFill>
              </a:rPr>
              <a:t>“min-bias” Trigger</a:t>
            </a:r>
          </a:p>
          <a:p>
            <a:r>
              <a:rPr lang="en-US" sz="1400" b="1" dirty="0">
                <a:solidFill>
                  <a:schemeClr val="folHlink"/>
                </a:solidFill>
              </a:rPr>
              <a:t>Vertex cut ~ </a:t>
            </a:r>
            <a:r>
              <a:rPr lang="en-US" sz="1400" b="1" dirty="0">
                <a:solidFill>
                  <a:schemeClr val="folHlink"/>
                </a:solidFill>
                <a:sym typeface="Symbol" pitchFamily="18" charset="2"/>
              </a:rPr>
              <a:t> 40 cm</a:t>
            </a:r>
          </a:p>
          <a:p>
            <a:r>
              <a:rPr lang="en-US" sz="1400" b="1" dirty="0">
                <a:solidFill>
                  <a:schemeClr val="folHlink"/>
                </a:solidFill>
                <a:sym typeface="Symbol" pitchFamily="18" charset="2"/>
              </a:rPr>
              <a:t>Goal 300 </a:t>
            </a:r>
            <a:r>
              <a:rPr lang="en-US" sz="1400" b="1" dirty="0" err="1">
                <a:solidFill>
                  <a:schemeClr val="folHlink"/>
                </a:solidFill>
                <a:sym typeface="Symbol" pitchFamily="18" charset="2"/>
              </a:rPr>
              <a:t>Mevts</a:t>
            </a:r>
            <a:endParaRPr lang="en-US" sz="1400" b="1" dirty="0">
              <a:solidFill>
                <a:schemeClr val="folHlink"/>
              </a:solidFill>
              <a:sym typeface="Symbol" pitchFamily="18" charset="2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5638800" y="4267200"/>
            <a:ext cx="2743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b="1" dirty="0">
                <a:solidFill>
                  <a:schemeClr val="folHlink"/>
                </a:solidFill>
              </a:rPr>
              <a:t>Top 10% Central Trigger</a:t>
            </a:r>
          </a:p>
          <a:p>
            <a:r>
              <a:rPr lang="en-US" sz="1400" b="1" dirty="0">
                <a:solidFill>
                  <a:schemeClr val="folHlink"/>
                </a:solidFill>
              </a:rPr>
              <a:t>Vertex cut ~ </a:t>
            </a:r>
            <a:r>
              <a:rPr lang="en-US" sz="1400" b="1" dirty="0">
                <a:solidFill>
                  <a:schemeClr val="folHlink"/>
                </a:solidFill>
                <a:sym typeface="Symbol" pitchFamily="18" charset="2"/>
              </a:rPr>
              <a:t> 40 cm</a:t>
            </a:r>
          </a:p>
          <a:p>
            <a:r>
              <a:rPr lang="en-US" sz="1400" b="1" dirty="0">
                <a:solidFill>
                  <a:schemeClr val="folHlink"/>
                </a:solidFill>
                <a:sym typeface="Symbol" pitchFamily="18" charset="2"/>
              </a:rPr>
              <a:t>Goal 250 </a:t>
            </a:r>
            <a:r>
              <a:rPr lang="en-US" sz="1400" b="1" dirty="0" err="1">
                <a:solidFill>
                  <a:schemeClr val="folHlink"/>
                </a:solidFill>
                <a:sym typeface="Symbol" pitchFamily="18" charset="2"/>
              </a:rPr>
              <a:t>Mevts</a:t>
            </a:r>
            <a:endParaRPr lang="en-US" sz="1400" b="1" dirty="0">
              <a:solidFill>
                <a:schemeClr val="folHlink"/>
              </a:solidFill>
              <a:sym typeface="Symbol" pitchFamily="18" charset="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118</Words>
  <Application>Microsoft Office PowerPoint</Application>
  <PresentationFormat>On-screen Show (4:3)</PresentationFormat>
  <Paragraphs>27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rhicstar</dc:creator>
  <cp:lastModifiedBy>rhicstar</cp:lastModifiedBy>
  <cp:revision>7</cp:revision>
  <dcterms:created xsi:type="dcterms:W3CDTF">2010-02-02T15:53:32Z</dcterms:created>
  <dcterms:modified xsi:type="dcterms:W3CDTF">2010-02-23T17:02:40Z</dcterms:modified>
</cp:coreProperties>
</file>