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  <p:sldMasterId id="2147483709" r:id="rId2"/>
  </p:sldMasterIdLst>
  <p:notesMasterIdLst>
    <p:notesMasterId r:id="rId5"/>
  </p:notesMasterIdLst>
  <p:handoutMasterIdLst>
    <p:handoutMasterId r:id="rId6"/>
  </p:handoutMasterIdLst>
  <p:sldIdLst>
    <p:sldId id="257" r:id="rId3"/>
    <p:sldId id="260" r:id="rId4"/>
  </p:sldIdLst>
  <p:sldSz cx="9144000" cy="6858000" type="screen4x3"/>
  <p:notesSz cx="698023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My%20Documents\BLIP%20operations&amp;procedures\Irradiation%20histories\Integ%20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000022681465926"/>
          <c:y val="2.824863952271569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806462831692818"/>
          <c:y val="0.16572535186659879"/>
          <c:w val="0.65548428394927161"/>
          <c:h val="0.68550031908456754"/>
        </c:manualLayout>
      </c:layout>
      <c:lineChart>
        <c:grouping val="standard"/>
        <c:ser>
          <c:idx val="2"/>
          <c:order val="0"/>
          <c:tx>
            <c:v>FY2006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FY05-FY10'!$G$5:$G$70</c:f>
              <c:numCache>
                <c:formatCode>0.00</c:formatCode>
                <c:ptCount val="66"/>
                <c:pt idx="0">
                  <c:v>144</c:v>
                </c:pt>
                <c:pt idx="1">
                  <c:v>565</c:v>
                </c:pt>
                <c:pt idx="2">
                  <c:v>1180</c:v>
                </c:pt>
                <c:pt idx="3">
                  <c:v>1780</c:v>
                </c:pt>
                <c:pt idx="4">
                  <c:v>2366.1999999999998</c:v>
                </c:pt>
                <c:pt idx="5">
                  <c:v>2993.2</c:v>
                </c:pt>
                <c:pt idx="6">
                  <c:v>3645.2</c:v>
                </c:pt>
                <c:pt idx="7">
                  <c:v>4753.2</c:v>
                </c:pt>
                <c:pt idx="8">
                  <c:v>5327.16</c:v>
                </c:pt>
                <c:pt idx="9">
                  <c:v>5859.59</c:v>
                </c:pt>
                <c:pt idx="10">
                  <c:v>7183.2800000000007</c:v>
                </c:pt>
                <c:pt idx="11">
                  <c:v>8263.2800000000007</c:v>
                </c:pt>
                <c:pt idx="12">
                  <c:v>9443.2800000000007</c:v>
                </c:pt>
                <c:pt idx="13">
                  <c:v>10506.28</c:v>
                </c:pt>
                <c:pt idx="14">
                  <c:v>11895.28</c:v>
                </c:pt>
                <c:pt idx="15">
                  <c:v>13430.28</c:v>
                </c:pt>
                <c:pt idx="16">
                  <c:v>14264.28</c:v>
                </c:pt>
                <c:pt idx="17">
                  <c:v>14264.28</c:v>
                </c:pt>
                <c:pt idx="18">
                  <c:v>14264.28</c:v>
                </c:pt>
                <c:pt idx="19">
                  <c:v>14868.28</c:v>
                </c:pt>
                <c:pt idx="20">
                  <c:v>16295.28</c:v>
                </c:pt>
                <c:pt idx="21">
                  <c:v>17740.28</c:v>
                </c:pt>
                <c:pt idx="22">
                  <c:v>19166.28</c:v>
                </c:pt>
                <c:pt idx="23">
                  <c:v>20564.28</c:v>
                </c:pt>
                <c:pt idx="24">
                  <c:v>22003.279999999999</c:v>
                </c:pt>
                <c:pt idx="25">
                  <c:v>23472.28</c:v>
                </c:pt>
                <c:pt idx="26">
                  <c:v>24973.279999999999</c:v>
                </c:pt>
                <c:pt idx="27">
                  <c:v>26506.28</c:v>
                </c:pt>
                <c:pt idx="28">
                  <c:v>27978.28</c:v>
                </c:pt>
                <c:pt idx="29">
                  <c:v>29532.28</c:v>
                </c:pt>
                <c:pt idx="30">
                  <c:v>31116.28</c:v>
                </c:pt>
                <c:pt idx="31">
                  <c:v>32154.28</c:v>
                </c:pt>
                <c:pt idx="32">
                  <c:v>33763.279999999999</c:v>
                </c:pt>
                <c:pt idx="33">
                  <c:v>35412.28</c:v>
                </c:pt>
                <c:pt idx="34">
                  <c:v>37136.28</c:v>
                </c:pt>
                <c:pt idx="35">
                  <c:v>38872.28</c:v>
                </c:pt>
                <c:pt idx="36">
                  <c:v>40496.28</c:v>
                </c:pt>
                <c:pt idx="37">
                  <c:v>41930.28</c:v>
                </c:pt>
                <c:pt idx="38">
                  <c:v>43616.28</c:v>
                </c:pt>
                <c:pt idx="39">
                  <c:v>45230.28</c:v>
                </c:pt>
                <c:pt idx="40">
                  <c:v>46942.28</c:v>
                </c:pt>
                <c:pt idx="41">
                  <c:v>48669.279999999999</c:v>
                </c:pt>
                <c:pt idx="42">
                  <c:v>50231.28</c:v>
                </c:pt>
                <c:pt idx="43">
                  <c:v>51854.28</c:v>
                </c:pt>
                <c:pt idx="44">
                  <c:v>53554.28</c:v>
                </c:pt>
                <c:pt idx="45">
                  <c:v>54909.279999999999</c:v>
                </c:pt>
                <c:pt idx="46">
                  <c:v>56815.28</c:v>
                </c:pt>
                <c:pt idx="47">
                  <c:v>58607.28</c:v>
                </c:pt>
                <c:pt idx="48">
                  <c:v>60441.279999999999</c:v>
                </c:pt>
                <c:pt idx="49">
                  <c:v>62208.28</c:v>
                </c:pt>
                <c:pt idx="50">
                  <c:v>64134.28</c:v>
                </c:pt>
                <c:pt idx="51">
                  <c:v>66077.279999999999</c:v>
                </c:pt>
                <c:pt idx="52">
                  <c:v>68025.279999999999</c:v>
                </c:pt>
                <c:pt idx="53">
                  <c:v>69907.28</c:v>
                </c:pt>
                <c:pt idx="54">
                  <c:v>71489.279999999999</c:v>
                </c:pt>
                <c:pt idx="55">
                  <c:v>73376.28</c:v>
                </c:pt>
                <c:pt idx="56">
                  <c:v>75244.28</c:v>
                </c:pt>
                <c:pt idx="57">
                  <c:v>76285.279999999999</c:v>
                </c:pt>
                <c:pt idx="58">
                  <c:v>76608.28</c:v>
                </c:pt>
                <c:pt idx="59">
                  <c:v>78478.28</c:v>
                </c:pt>
                <c:pt idx="60">
                  <c:v>80415.28</c:v>
                </c:pt>
                <c:pt idx="61">
                  <c:v>82286.28</c:v>
                </c:pt>
                <c:pt idx="62">
                  <c:v>84365.28</c:v>
                </c:pt>
                <c:pt idx="63">
                  <c:v>86359.28</c:v>
                </c:pt>
                <c:pt idx="64">
                  <c:v>88272.28</c:v>
                </c:pt>
                <c:pt idx="65">
                  <c:v>90149.28</c:v>
                </c:pt>
              </c:numCache>
            </c:numRef>
          </c:val>
        </c:ser>
        <c:ser>
          <c:idx val="3"/>
          <c:order val="1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3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FY05-FY10'!$I$5:$I$70</c:f>
              <c:numCache>
                <c:formatCode>0.00</c:formatCode>
                <c:ptCount val="6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</c:numCache>
            </c:numRef>
          </c:val>
        </c:ser>
        <c:ser>
          <c:idx val="5"/>
          <c:order val="2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FY05-FY10'!$K$5:$K$70</c:f>
              <c:numCache>
                <c:formatCode>0.00</c:formatCode>
                <c:ptCount val="6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23093.119999999999</c:v>
                </c:pt>
                <c:pt idx="14">
                  <c:v>25281.119999999999</c:v>
                </c:pt>
                <c:pt idx="15">
                  <c:v>27585.119999999999</c:v>
                </c:pt>
                <c:pt idx="16">
                  <c:v>29889.119999999999</c:v>
                </c:pt>
                <c:pt idx="17">
                  <c:v>32181.119999999999</c:v>
                </c:pt>
                <c:pt idx="18">
                  <c:v>34483.119999999995</c:v>
                </c:pt>
                <c:pt idx="19">
                  <c:v>36486.119999999995</c:v>
                </c:pt>
                <c:pt idx="20">
                  <c:v>38795.319999999992</c:v>
                </c:pt>
                <c:pt idx="21">
                  <c:v>41081.219999999994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50031.627100000005</c:v>
                </c:pt>
                <c:pt idx="26">
                  <c:v>52300.126500000006</c:v>
                </c:pt>
                <c:pt idx="27">
                  <c:v>54537.882900000004</c:v>
                </c:pt>
                <c:pt idx="28">
                  <c:v>56789.653400000003</c:v>
                </c:pt>
                <c:pt idx="29">
                  <c:v>59004.097200000004</c:v>
                </c:pt>
                <c:pt idx="30">
                  <c:v>61232.113100000002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67414.415900000007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78345.124700000015</c:v>
                </c:pt>
                <c:pt idx="39">
                  <c:v>80351.124700000015</c:v>
                </c:pt>
                <c:pt idx="40">
                  <c:v>82397.124700000015</c:v>
                </c:pt>
                <c:pt idx="41">
                  <c:v>84446.124700000015</c:v>
                </c:pt>
                <c:pt idx="42">
                  <c:v>86182.124700000015</c:v>
                </c:pt>
                <c:pt idx="43">
                  <c:v>87426.124700000015</c:v>
                </c:pt>
                <c:pt idx="44">
                  <c:v>88655.124700000015</c:v>
                </c:pt>
                <c:pt idx="45">
                  <c:v>89840.124700000015</c:v>
                </c:pt>
                <c:pt idx="46">
                  <c:v>89861.124700000015</c:v>
                </c:pt>
                <c:pt idx="47">
                  <c:v>89861.124700000015</c:v>
                </c:pt>
                <c:pt idx="48">
                  <c:v>90405.124700000015</c:v>
                </c:pt>
                <c:pt idx="49">
                  <c:v>91902.124700000015</c:v>
                </c:pt>
                <c:pt idx="50">
                  <c:v>93661.124700000015</c:v>
                </c:pt>
                <c:pt idx="51">
                  <c:v>95296.124700000015</c:v>
                </c:pt>
                <c:pt idx="52">
                  <c:v>96091.124700000015</c:v>
                </c:pt>
                <c:pt idx="53">
                  <c:v>97704.124700000015</c:v>
                </c:pt>
                <c:pt idx="54">
                  <c:v>99657.124700000015</c:v>
                </c:pt>
                <c:pt idx="55">
                  <c:v>101635.12470000001</c:v>
                </c:pt>
                <c:pt idx="56">
                  <c:v>103609.12470000001</c:v>
                </c:pt>
                <c:pt idx="57">
                  <c:v>105546.12470000001</c:v>
                </c:pt>
                <c:pt idx="58">
                  <c:v>107481.12470000001</c:v>
                </c:pt>
                <c:pt idx="59">
                  <c:v>109268.12470000001</c:v>
                </c:pt>
                <c:pt idx="60">
                  <c:v>110856.12470000001</c:v>
                </c:pt>
                <c:pt idx="61">
                  <c:v>112721.12470000001</c:v>
                </c:pt>
                <c:pt idx="62">
                  <c:v>114556.12470000001</c:v>
                </c:pt>
                <c:pt idx="63">
                  <c:v>116314.12470000001</c:v>
                </c:pt>
                <c:pt idx="64">
                  <c:v>118239.12470000001</c:v>
                </c:pt>
                <c:pt idx="65">
                  <c:v>120143.12470000001</c:v>
                </c:pt>
              </c:numCache>
            </c:numRef>
          </c:val>
        </c:ser>
        <c:ser>
          <c:idx val="0"/>
          <c:order val="3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FY05-FY10'!$M$5:$M$70</c:f>
              <c:numCache>
                <c:formatCode>0.00</c:formatCode>
                <c:ptCount val="6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</c:numCache>
            </c:numRef>
          </c:val>
        </c:ser>
        <c:ser>
          <c:idx val="1"/>
          <c:order val="4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FY05-FY10'!$N$5:$N$60</c:f>
              <c:numCache>
                <c:formatCode>0.00</c:formatCode>
                <c:ptCount val="56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</c:numCache>
            </c:numRef>
          </c:val>
        </c:ser>
        <c:marker val="1"/>
        <c:axId val="54742400"/>
        <c:axId val="56273152"/>
      </c:lineChart>
      <c:catAx>
        <c:axId val="5474240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419380934589811"/>
              <c:y val="0.9190224058056837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273152"/>
        <c:crosses val="autoZero"/>
        <c:auto val="1"/>
        <c:lblAlgn val="ctr"/>
        <c:lblOffset val="100"/>
        <c:tickLblSkip val="5"/>
        <c:tickMarkSkip val="7"/>
      </c:catAx>
      <c:valAx>
        <c:axId val="56273152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1935497691215795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42400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096829068062664"/>
          <c:y val="0.39548095331802002"/>
          <c:w val="0.1225807223920882"/>
          <c:h val="0.22787235881657328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5AE073-BC58-47ED-9D8D-3942EF0BE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1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5AD8-B67B-4494-943F-AC07AF3E4B1A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BCA-7ECB-4962-A0B0-AC81E6F4F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2F94-D2CF-4FA5-A64F-450844F5DF73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2A3D-6168-49B2-9234-270A120A6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58304-D457-4AC9-AED0-897CB605E86E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6F63-552C-4766-90A6-5018E0EAE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76263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48400"/>
            <a:ext cx="297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Brookhaven Science Associates</a:t>
            </a:r>
          </a:p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U.S. Department of Energy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7242175" y="6019800"/>
          <a:ext cx="1900238" cy="744538"/>
        </p:xfrm>
        <a:graphic>
          <a:graphicData uri="http://schemas.openxmlformats.org/presentationml/2006/ole">
            <p:oleObj spid="_x0000_s21506" name="Image" r:id="rId3" imgW="5714286" imgH="2238687" progId="PhotoDeluxeBusiness.Image.1">
              <p:embed/>
            </p:oleObj>
          </a:graphicData>
        </a:graphic>
      </p:graphicFrame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0" y="0"/>
            <a:ext cx="4873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"/>
              <a:t>Marcus</a:t>
            </a:r>
          </a:p>
          <a:p>
            <a:pPr algn="ctr">
              <a:defRPr/>
            </a:pPr>
            <a:r>
              <a:rPr lang="en-US" sz="800"/>
              <a:t>72501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93738" y="2209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toC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6050C-4913-4324-B554-5F45D2494CFC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7245C-8A3C-45E5-8DB9-3B194E33F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6D96-32BD-4C8A-83B5-BEB5C963A540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9774-571A-4C4B-896B-425201A59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39056-1261-4FD1-8071-5EC0194F23CF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0483D-184E-4B1E-A599-FC500F5C5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F54B-A2EB-4260-9649-743E0C31D389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35B69-C40B-4615-B44A-DAC5E4CE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33AF-8754-41CC-8C00-F7FCBA778CA3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A10B-CD4E-4A5C-A7C1-5E6B30955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1E908-F14F-4FA5-AF6E-5A355F5B4058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89DD-C143-4B25-9862-3E1B8CD0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328E-AED4-4EC5-AC09-85E8BCFE2976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7AFF-9BD8-4484-9F70-EE6017B86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B518-5D80-4375-8C0A-AF525E1BF6BF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E522-4DB8-4148-9886-15070109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D2B7736D-35B4-4863-982F-7337146B2FB5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E4AF608-6D6B-42DA-BE1B-F4D35779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100000">
              <a:srgbClr val="00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381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1752600"/>
            <a:ext cx="84740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0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 b="1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314325"/>
            <a:ext cx="7840663" cy="600075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3-2-10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474075" cy="5410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cs typeface="Arial" charset="0"/>
              </a:rPr>
              <a:t>Status – running at ~</a:t>
            </a:r>
            <a:r>
              <a:rPr lang="en-US" sz="2600" dirty="0" smtClean="0">
                <a:cs typeface="Arial" charset="0"/>
              </a:rPr>
              <a:t>139MeV</a:t>
            </a:r>
            <a:endParaRPr lang="en-US" sz="2600" dirty="0" smtClean="0">
              <a:cs typeface="Arial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sz="2000" dirty="0" smtClean="0">
                <a:cs typeface="Arial" charset="0"/>
              </a:rPr>
              <a:t>BLIP average beam </a:t>
            </a:r>
            <a:r>
              <a:rPr lang="en-US" sz="2000" dirty="0" smtClean="0">
                <a:cs typeface="Arial" charset="0"/>
              </a:rPr>
              <a:t>up to 98.3µA, with a high of 103.3</a:t>
            </a:r>
            <a:r>
              <a:rPr lang="en-US" sz="2000" dirty="0" smtClean="0">
                <a:cs typeface="Arial" charset="0"/>
              </a:rPr>
              <a:t>µA on 2/26</a:t>
            </a:r>
            <a:r>
              <a:rPr lang="en-US" sz="2000" dirty="0" smtClean="0">
                <a:cs typeface="Arial" charset="0"/>
              </a:rPr>
              <a:t>. </a:t>
            </a:r>
            <a:r>
              <a:rPr lang="en-US" sz="2000" dirty="0" smtClean="0">
                <a:cs typeface="Arial" charset="0"/>
              </a:rPr>
              <a:t>Operation with beam </a:t>
            </a:r>
            <a:r>
              <a:rPr lang="en-US" sz="2000" dirty="0" smtClean="0">
                <a:cs typeface="Arial" charset="0"/>
              </a:rPr>
              <a:t>161hrs.</a:t>
            </a:r>
            <a:endParaRPr lang="en-US" sz="20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 smtClean="0"/>
              <a:t>Ion source pulse timing problem has reduced effective pulse rate below the expected 6.67Hz.  This will be corrected next maintenance day.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 smtClean="0"/>
              <a:t>No target problems this week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 smtClean="0"/>
              <a:t>Research irradiation at </a:t>
            </a:r>
            <a:r>
              <a:rPr lang="en-US" sz="2000" dirty="0" smtClean="0"/>
              <a:t>139 </a:t>
            </a:r>
            <a:r>
              <a:rPr lang="en-US" sz="2000" dirty="0" err="1" smtClean="0"/>
              <a:t>MeV</a:t>
            </a:r>
            <a:r>
              <a:rPr lang="en-US" sz="2000" dirty="0" smtClean="0"/>
              <a:t> </a:t>
            </a:r>
            <a:r>
              <a:rPr lang="en-US" sz="2000" dirty="0" smtClean="0"/>
              <a:t>began 3/1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09600" y="533400"/>
          <a:ext cx="7839075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ide Bar">
  <a:themeElements>
    <a:clrScheme name="Side Bar 1">
      <a:dk1>
        <a:srgbClr val="000099"/>
      </a:dk1>
      <a:lt1>
        <a:srgbClr val="FFFFFF"/>
      </a:lt1>
      <a:dk2>
        <a:srgbClr val="0000FF"/>
      </a:dk2>
      <a:lt2>
        <a:srgbClr val="FFFF00"/>
      </a:lt2>
      <a:accent1>
        <a:srgbClr val="FF6633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2_Side Bar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13722</TotalTime>
  <Words>76</Words>
  <Application>Microsoft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Times New Roman</vt:lpstr>
      <vt:lpstr>Arial</vt:lpstr>
      <vt:lpstr>Monotype Sorts</vt:lpstr>
      <vt:lpstr>Arial Narrow</vt:lpstr>
      <vt:lpstr>Default Design</vt:lpstr>
      <vt:lpstr>2_Side Bar</vt:lpstr>
      <vt:lpstr>Adobe PhotoDeluxe Business Edition Image</vt:lpstr>
      <vt:lpstr>BLIP operations 3-2-10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77</cp:revision>
  <dcterms:created xsi:type="dcterms:W3CDTF">2002-05-23T18:46:31Z</dcterms:created>
  <dcterms:modified xsi:type="dcterms:W3CDTF">2010-03-02T16:53:51Z</dcterms:modified>
</cp:coreProperties>
</file>