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7" r:id="rId1"/>
    <p:sldMasterId id="2147483709" r:id="rId2"/>
  </p:sldMasterIdLst>
  <p:notesMasterIdLst>
    <p:notesMasterId r:id="rId5"/>
  </p:notesMasterIdLst>
  <p:handoutMasterIdLst>
    <p:handoutMasterId r:id="rId6"/>
  </p:handoutMasterIdLst>
  <p:sldIdLst>
    <p:sldId id="257" r:id="rId3"/>
    <p:sldId id="260" r:id="rId4"/>
  </p:sldIdLst>
  <p:sldSz cx="9144000" cy="6858000" type="screen4x3"/>
  <p:notesSz cx="6980238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99"/>
    <a:srgbClr val="008080"/>
    <a:srgbClr val="00CDFF"/>
    <a:srgbClr val="0085FF"/>
    <a:srgbClr val="0066CC"/>
    <a:srgbClr val="FF66FF"/>
    <a:srgbClr val="66FF66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0" autoAdjust="0"/>
    <p:restoredTop sz="94660" autoAdjust="0"/>
  </p:normalViewPr>
  <p:slideViewPr>
    <p:cSldViewPr>
      <p:cViewPr varScale="1">
        <p:scale>
          <a:sx n="70" d="100"/>
          <a:sy n="70" d="100"/>
        </p:scale>
        <p:origin x="-43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lmausner\My%20Documents\BLIP%20operations&amp;procedures\Irradiation%20histories\Integ%20201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To Date Accum. uA-hrs</a:t>
            </a:r>
          </a:p>
        </c:rich>
      </c:tx>
      <c:layout>
        <c:manualLayout>
          <c:xMode val="edge"/>
          <c:yMode val="edge"/>
          <c:x val="0.36000022681465926"/>
          <c:y val="2.8248639522715696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7806462831692818"/>
          <c:y val="0.16572535186659879"/>
          <c:w val="0.65548428394927161"/>
          <c:h val="0.68550031908456754"/>
        </c:manualLayout>
      </c:layout>
      <c:lineChart>
        <c:grouping val="standard"/>
        <c:ser>
          <c:idx val="2"/>
          <c:order val="0"/>
          <c:tx>
            <c:v>FY2006</c:v>
          </c:tx>
          <c:spPr>
            <a:ln w="12700">
              <a:solidFill>
                <a:srgbClr val="FFFF00"/>
              </a:solidFill>
              <a:prstDash val="solid"/>
            </a:ln>
          </c:spPr>
          <c:marker>
            <c:symbol val="triangle"/>
            <c:size val="3"/>
            <c:spPr>
              <a:solidFill>
                <a:srgbClr val="FFFF00"/>
              </a:solidFill>
              <a:ln>
                <a:solidFill>
                  <a:srgbClr val="FFFF00"/>
                </a:solidFill>
                <a:prstDash val="solid"/>
              </a:ln>
            </c:spPr>
          </c:marker>
          <c:val>
            <c:numRef>
              <c:f>'Chart FY05-FY10'!$G$5:$G$70</c:f>
              <c:numCache>
                <c:formatCode>0.00</c:formatCode>
                <c:ptCount val="66"/>
                <c:pt idx="0">
                  <c:v>144</c:v>
                </c:pt>
                <c:pt idx="1">
                  <c:v>565</c:v>
                </c:pt>
                <c:pt idx="2">
                  <c:v>1180</c:v>
                </c:pt>
                <c:pt idx="3">
                  <c:v>1780</c:v>
                </c:pt>
                <c:pt idx="4">
                  <c:v>2366.1999999999998</c:v>
                </c:pt>
                <c:pt idx="5">
                  <c:v>2993.2</c:v>
                </c:pt>
                <c:pt idx="6">
                  <c:v>3645.2</c:v>
                </c:pt>
                <c:pt idx="7">
                  <c:v>4753.2</c:v>
                </c:pt>
                <c:pt idx="8">
                  <c:v>5327.16</c:v>
                </c:pt>
                <c:pt idx="9">
                  <c:v>5859.59</c:v>
                </c:pt>
                <c:pt idx="10">
                  <c:v>7183.2800000000007</c:v>
                </c:pt>
                <c:pt idx="11">
                  <c:v>8263.2800000000007</c:v>
                </c:pt>
                <c:pt idx="12">
                  <c:v>9443.2800000000007</c:v>
                </c:pt>
                <c:pt idx="13">
                  <c:v>10506.28</c:v>
                </c:pt>
                <c:pt idx="14">
                  <c:v>11895.28</c:v>
                </c:pt>
                <c:pt idx="15">
                  <c:v>13430.28</c:v>
                </c:pt>
                <c:pt idx="16">
                  <c:v>14264.28</c:v>
                </c:pt>
                <c:pt idx="17">
                  <c:v>14264.28</c:v>
                </c:pt>
                <c:pt idx="18">
                  <c:v>14264.28</c:v>
                </c:pt>
                <c:pt idx="19">
                  <c:v>14868.28</c:v>
                </c:pt>
                <c:pt idx="20">
                  <c:v>16295.28</c:v>
                </c:pt>
                <c:pt idx="21">
                  <c:v>17740.28</c:v>
                </c:pt>
                <c:pt idx="22">
                  <c:v>19166.28</c:v>
                </c:pt>
                <c:pt idx="23">
                  <c:v>20564.28</c:v>
                </c:pt>
                <c:pt idx="24">
                  <c:v>22003.279999999999</c:v>
                </c:pt>
                <c:pt idx="25">
                  <c:v>23472.28</c:v>
                </c:pt>
                <c:pt idx="26">
                  <c:v>24973.279999999999</c:v>
                </c:pt>
                <c:pt idx="27">
                  <c:v>26506.28</c:v>
                </c:pt>
                <c:pt idx="28">
                  <c:v>27978.28</c:v>
                </c:pt>
                <c:pt idx="29">
                  <c:v>29532.28</c:v>
                </c:pt>
                <c:pt idx="30">
                  <c:v>31116.28</c:v>
                </c:pt>
                <c:pt idx="31">
                  <c:v>32154.28</c:v>
                </c:pt>
                <c:pt idx="32">
                  <c:v>33763.279999999999</c:v>
                </c:pt>
                <c:pt idx="33">
                  <c:v>35412.28</c:v>
                </c:pt>
                <c:pt idx="34">
                  <c:v>37136.28</c:v>
                </c:pt>
                <c:pt idx="35">
                  <c:v>38872.28</c:v>
                </c:pt>
                <c:pt idx="36">
                  <c:v>40496.28</c:v>
                </c:pt>
                <c:pt idx="37">
                  <c:v>41930.28</c:v>
                </c:pt>
                <c:pt idx="38">
                  <c:v>43616.28</c:v>
                </c:pt>
                <c:pt idx="39">
                  <c:v>45230.28</c:v>
                </c:pt>
                <c:pt idx="40">
                  <c:v>46942.28</c:v>
                </c:pt>
                <c:pt idx="41">
                  <c:v>48669.279999999999</c:v>
                </c:pt>
                <c:pt idx="42">
                  <c:v>50231.28</c:v>
                </c:pt>
                <c:pt idx="43">
                  <c:v>51854.28</c:v>
                </c:pt>
                <c:pt idx="44">
                  <c:v>53554.28</c:v>
                </c:pt>
                <c:pt idx="45">
                  <c:v>54909.279999999999</c:v>
                </c:pt>
                <c:pt idx="46">
                  <c:v>56815.28</c:v>
                </c:pt>
                <c:pt idx="47">
                  <c:v>58607.28</c:v>
                </c:pt>
                <c:pt idx="48">
                  <c:v>60441.279999999999</c:v>
                </c:pt>
                <c:pt idx="49">
                  <c:v>62208.28</c:v>
                </c:pt>
                <c:pt idx="50">
                  <c:v>64134.28</c:v>
                </c:pt>
                <c:pt idx="51">
                  <c:v>66077.279999999999</c:v>
                </c:pt>
                <c:pt idx="52">
                  <c:v>68025.279999999999</c:v>
                </c:pt>
                <c:pt idx="53">
                  <c:v>69907.28</c:v>
                </c:pt>
                <c:pt idx="54">
                  <c:v>71489.279999999999</c:v>
                </c:pt>
                <c:pt idx="55">
                  <c:v>73376.28</c:v>
                </c:pt>
                <c:pt idx="56">
                  <c:v>75244.28</c:v>
                </c:pt>
                <c:pt idx="57">
                  <c:v>76285.279999999999</c:v>
                </c:pt>
                <c:pt idx="58">
                  <c:v>76608.28</c:v>
                </c:pt>
                <c:pt idx="59">
                  <c:v>78478.28</c:v>
                </c:pt>
                <c:pt idx="60">
                  <c:v>80415.28</c:v>
                </c:pt>
                <c:pt idx="61">
                  <c:v>82286.28</c:v>
                </c:pt>
                <c:pt idx="62">
                  <c:v>84365.28</c:v>
                </c:pt>
                <c:pt idx="63">
                  <c:v>86359.28</c:v>
                </c:pt>
                <c:pt idx="64">
                  <c:v>88272.28</c:v>
                </c:pt>
                <c:pt idx="65">
                  <c:v>90149.28</c:v>
                </c:pt>
              </c:numCache>
            </c:numRef>
          </c:val>
        </c:ser>
        <c:ser>
          <c:idx val="3"/>
          <c:order val="1"/>
          <c:tx>
            <c:v>FY2007</c:v>
          </c:tx>
          <c:spPr>
            <a:ln w="12700">
              <a:solidFill>
                <a:srgbClr val="00FFFF"/>
              </a:solidFill>
              <a:prstDash val="solid"/>
            </a:ln>
          </c:spPr>
          <c:marker>
            <c:symbol val="x"/>
            <c:size val="3"/>
            <c:spPr>
              <a:noFill/>
              <a:ln>
                <a:solidFill>
                  <a:srgbClr val="00FFFF"/>
                </a:solidFill>
                <a:prstDash val="solid"/>
              </a:ln>
            </c:spPr>
          </c:marker>
          <c:val>
            <c:numRef>
              <c:f>'Chart FY05-FY10'!$I$5:$I$70</c:f>
              <c:numCache>
                <c:formatCode>0.00</c:formatCode>
                <c:ptCount val="66"/>
                <c:pt idx="0">
                  <c:v>99</c:v>
                </c:pt>
                <c:pt idx="1">
                  <c:v>545</c:v>
                </c:pt>
                <c:pt idx="2">
                  <c:v>1734</c:v>
                </c:pt>
                <c:pt idx="3">
                  <c:v>3410</c:v>
                </c:pt>
                <c:pt idx="4">
                  <c:v>5108</c:v>
                </c:pt>
                <c:pt idx="5">
                  <c:v>6836</c:v>
                </c:pt>
                <c:pt idx="6">
                  <c:v>8470</c:v>
                </c:pt>
                <c:pt idx="7">
                  <c:v>9730</c:v>
                </c:pt>
                <c:pt idx="8">
                  <c:v>10994</c:v>
                </c:pt>
                <c:pt idx="9">
                  <c:v>12565</c:v>
                </c:pt>
                <c:pt idx="10">
                  <c:v>14187</c:v>
                </c:pt>
                <c:pt idx="11">
                  <c:v>15758</c:v>
                </c:pt>
                <c:pt idx="12">
                  <c:v>17281</c:v>
                </c:pt>
                <c:pt idx="13">
                  <c:v>19243</c:v>
                </c:pt>
                <c:pt idx="14">
                  <c:v>21240</c:v>
                </c:pt>
                <c:pt idx="15">
                  <c:v>23189</c:v>
                </c:pt>
                <c:pt idx="16">
                  <c:v>25383</c:v>
                </c:pt>
                <c:pt idx="17">
                  <c:v>27692</c:v>
                </c:pt>
                <c:pt idx="18">
                  <c:v>29994</c:v>
                </c:pt>
                <c:pt idx="19">
                  <c:v>32237</c:v>
                </c:pt>
                <c:pt idx="20">
                  <c:v>34172</c:v>
                </c:pt>
                <c:pt idx="21">
                  <c:v>35505</c:v>
                </c:pt>
                <c:pt idx="22">
                  <c:v>37845</c:v>
                </c:pt>
                <c:pt idx="23">
                  <c:v>40267</c:v>
                </c:pt>
                <c:pt idx="24">
                  <c:v>42614</c:v>
                </c:pt>
                <c:pt idx="25">
                  <c:v>45178</c:v>
                </c:pt>
                <c:pt idx="26">
                  <c:v>47454</c:v>
                </c:pt>
                <c:pt idx="27">
                  <c:v>49688</c:v>
                </c:pt>
                <c:pt idx="28">
                  <c:v>51832</c:v>
                </c:pt>
                <c:pt idx="29">
                  <c:v>53875</c:v>
                </c:pt>
                <c:pt idx="30">
                  <c:v>56077</c:v>
                </c:pt>
                <c:pt idx="31">
                  <c:v>58427</c:v>
                </c:pt>
                <c:pt idx="32">
                  <c:v>60569</c:v>
                </c:pt>
                <c:pt idx="33">
                  <c:v>62729</c:v>
                </c:pt>
                <c:pt idx="34">
                  <c:v>64813</c:v>
                </c:pt>
                <c:pt idx="35">
                  <c:v>66177</c:v>
                </c:pt>
                <c:pt idx="36">
                  <c:v>68340</c:v>
                </c:pt>
                <c:pt idx="37">
                  <c:v>70426</c:v>
                </c:pt>
                <c:pt idx="38">
                  <c:v>72467</c:v>
                </c:pt>
                <c:pt idx="39">
                  <c:v>74383</c:v>
                </c:pt>
                <c:pt idx="40">
                  <c:v>76018</c:v>
                </c:pt>
                <c:pt idx="41">
                  <c:v>78106</c:v>
                </c:pt>
                <c:pt idx="42">
                  <c:v>80293</c:v>
                </c:pt>
                <c:pt idx="43">
                  <c:v>82239</c:v>
                </c:pt>
                <c:pt idx="44">
                  <c:v>84463</c:v>
                </c:pt>
                <c:pt idx="45">
                  <c:v>86681</c:v>
                </c:pt>
                <c:pt idx="46">
                  <c:v>88892</c:v>
                </c:pt>
                <c:pt idx="47">
                  <c:v>91106</c:v>
                </c:pt>
                <c:pt idx="48">
                  <c:v>92918</c:v>
                </c:pt>
                <c:pt idx="49">
                  <c:v>95124</c:v>
                </c:pt>
                <c:pt idx="50">
                  <c:v>97340</c:v>
                </c:pt>
                <c:pt idx="51">
                  <c:v>99561</c:v>
                </c:pt>
                <c:pt idx="52">
                  <c:v>101740</c:v>
                </c:pt>
                <c:pt idx="53">
                  <c:v>103852</c:v>
                </c:pt>
                <c:pt idx="54">
                  <c:v>105797</c:v>
                </c:pt>
                <c:pt idx="55">
                  <c:v>107904</c:v>
                </c:pt>
                <c:pt idx="56">
                  <c:v>109996</c:v>
                </c:pt>
                <c:pt idx="57">
                  <c:v>112097</c:v>
                </c:pt>
                <c:pt idx="58">
                  <c:v>114295</c:v>
                </c:pt>
                <c:pt idx="59">
                  <c:v>116429</c:v>
                </c:pt>
                <c:pt idx="60">
                  <c:v>118397</c:v>
                </c:pt>
                <c:pt idx="61">
                  <c:v>120567</c:v>
                </c:pt>
                <c:pt idx="62">
                  <c:v>122053.38</c:v>
                </c:pt>
                <c:pt idx="63">
                  <c:v>124149.38</c:v>
                </c:pt>
                <c:pt idx="64">
                  <c:v>126226.38</c:v>
                </c:pt>
                <c:pt idx="65">
                  <c:v>128427.38</c:v>
                </c:pt>
              </c:numCache>
            </c:numRef>
          </c:val>
        </c:ser>
        <c:ser>
          <c:idx val="5"/>
          <c:order val="2"/>
          <c:tx>
            <c:v>FY2008</c:v>
          </c:tx>
          <c:spPr>
            <a:ln w="12700">
              <a:solidFill>
                <a:srgbClr val="800000"/>
              </a:solidFill>
              <a:prstDash val="solid"/>
            </a:ln>
          </c:spPr>
          <c:marker>
            <c:symbol val="circle"/>
            <c:size val="3"/>
            <c:spPr>
              <a:solidFill>
                <a:srgbClr val="800000"/>
              </a:solidFill>
              <a:ln>
                <a:solidFill>
                  <a:srgbClr val="800000"/>
                </a:solidFill>
                <a:prstDash val="solid"/>
              </a:ln>
            </c:spPr>
          </c:marker>
          <c:val>
            <c:numRef>
              <c:f>'Chart FY05-FY10'!$K$5:$K$70</c:f>
              <c:numCache>
                <c:formatCode>0.00</c:formatCode>
                <c:ptCount val="66"/>
                <c:pt idx="0">
                  <c:v>458</c:v>
                </c:pt>
                <c:pt idx="1">
                  <c:v>1246</c:v>
                </c:pt>
                <c:pt idx="2">
                  <c:v>2346</c:v>
                </c:pt>
                <c:pt idx="3">
                  <c:v>3646</c:v>
                </c:pt>
                <c:pt idx="4">
                  <c:v>4953.67</c:v>
                </c:pt>
                <c:pt idx="5">
                  <c:v>6629.89</c:v>
                </c:pt>
                <c:pt idx="6">
                  <c:v>8861.2100000000009</c:v>
                </c:pt>
                <c:pt idx="7">
                  <c:v>10897.79</c:v>
                </c:pt>
                <c:pt idx="8">
                  <c:v>13048.12</c:v>
                </c:pt>
                <c:pt idx="9">
                  <c:v>15136.57</c:v>
                </c:pt>
                <c:pt idx="10">
                  <c:v>16961.12</c:v>
                </c:pt>
                <c:pt idx="11">
                  <c:v>19101.12</c:v>
                </c:pt>
                <c:pt idx="12">
                  <c:v>21026.12</c:v>
                </c:pt>
                <c:pt idx="13">
                  <c:v>23093.119999999999</c:v>
                </c:pt>
                <c:pt idx="14">
                  <c:v>25281.119999999999</c:v>
                </c:pt>
                <c:pt idx="15">
                  <c:v>27585.119999999999</c:v>
                </c:pt>
                <c:pt idx="16">
                  <c:v>29889.119999999999</c:v>
                </c:pt>
                <c:pt idx="17">
                  <c:v>32181.119999999999</c:v>
                </c:pt>
                <c:pt idx="18">
                  <c:v>34483.119999999995</c:v>
                </c:pt>
                <c:pt idx="19">
                  <c:v>36486.119999999995</c:v>
                </c:pt>
                <c:pt idx="20">
                  <c:v>38795.319999999992</c:v>
                </c:pt>
                <c:pt idx="21">
                  <c:v>41081.219999999994</c:v>
                </c:pt>
                <c:pt idx="22">
                  <c:v>43305.02</c:v>
                </c:pt>
                <c:pt idx="23">
                  <c:v>45530.82</c:v>
                </c:pt>
                <c:pt idx="24">
                  <c:v>47778.683199999999</c:v>
                </c:pt>
                <c:pt idx="25">
                  <c:v>50031.627100000005</c:v>
                </c:pt>
                <c:pt idx="26">
                  <c:v>52300.126500000006</c:v>
                </c:pt>
                <c:pt idx="27">
                  <c:v>54537.882900000004</c:v>
                </c:pt>
                <c:pt idx="28">
                  <c:v>56789.653400000003</c:v>
                </c:pt>
                <c:pt idx="29">
                  <c:v>59004.097200000004</c:v>
                </c:pt>
                <c:pt idx="30">
                  <c:v>61232.113100000002</c:v>
                </c:pt>
                <c:pt idx="31">
                  <c:v>63362.110700000005</c:v>
                </c:pt>
                <c:pt idx="32">
                  <c:v>65591.891200000013</c:v>
                </c:pt>
                <c:pt idx="33">
                  <c:v>67414.415900000007</c:v>
                </c:pt>
                <c:pt idx="34">
                  <c:v>69587.995700000014</c:v>
                </c:pt>
                <c:pt idx="35">
                  <c:v>71866.364400000006</c:v>
                </c:pt>
                <c:pt idx="36">
                  <c:v>74124.59090000001</c:v>
                </c:pt>
                <c:pt idx="37">
                  <c:v>76367.434700000013</c:v>
                </c:pt>
                <c:pt idx="38">
                  <c:v>78345.124700000015</c:v>
                </c:pt>
                <c:pt idx="39">
                  <c:v>80351.124700000015</c:v>
                </c:pt>
                <c:pt idx="40">
                  <c:v>82397.124700000015</c:v>
                </c:pt>
                <c:pt idx="41">
                  <c:v>84446.124700000015</c:v>
                </c:pt>
                <c:pt idx="42">
                  <c:v>86182.124700000015</c:v>
                </c:pt>
                <c:pt idx="43">
                  <c:v>87426.124700000015</c:v>
                </c:pt>
                <c:pt idx="44">
                  <c:v>88655.124700000015</c:v>
                </c:pt>
                <c:pt idx="45">
                  <c:v>89840.124700000015</c:v>
                </c:pt>
                <c:pt idx="46">
                  <c:v>89861.124700000015</c:v>
                </c:pt>
                <c:pt idx="47">
                  <c:v>89861.124700000015</c:v>
                </c:pt>
                <c:pt idx="48">
                  <c:v>90405.124700000015</c:v>
                </c:pt>
                <c:pt idx="49">
                  <c:v>91902.124700000015</c:v>
                </c:pt>
                <c:pt idx="50">
                  <c:v>93661.124700000015</c:v>
                </c:pt>
                <c:pt idx="51">
                  <c:v>95296.124700000015</c:v>
                </c:pt>
                <c:pt idx="52">
                  <c:v>96091.124700000015</c:v>
                </c:pt>
                <c:pt idx="53">
                  <c:v>97704.124700000015</c:v>
                </c:pt>
                <c:pt idx="54">
                  <c:v>99657.124700000015</c:v>
                </c:pt>
                <c:pt idx="55">
                  <c:v>101635.12470000001</c:v>
                </c:pt>
                <c:pt idx="56">
                  <c:v>103609.12470000001</c:v>
                </c:pt>
                <c:pt idx="57">
                  <c:v>105546.12470000001</c:v>
                </c:pt>
                <c:pt idx="58">
                  <c:v>107481.12470000001</c:v>
                </c:pt>
                <c:pt idx="59">
                  <c:v>109268.12470000001</c:v>
                </c:pt>
                <c:pt idx="60">
                  <c:v>110856.12470000001</c:v>
                </c:pt>
                <c:pt idx="61">
                  <c:v>112721.12470000001</c:v>
                </c:pt>
                <c:pt idx="62">
                  <c:v>114556.12470000001</c:v>
                </c:pt>
                <c:pt idx="63">
                  <c:v>116314.12470000001</c:v>
                </c:pt>
                <c:pt idx="64">
                  <c:v>118239.12470000001</c:v>
                </c:pt>
                <c:pt idx="65">
                  <c:v>120143.12470000001</c:v>
                </c:pt>
              </c:numCache>
            </c:numRef>
          </c:val>
        </c:ser>
        <c:ser>
          <c:idx val="0"/>
          <c:order val="3"/>
          <c:tx>
            <c:v>FY2009</c:v>
          </c:tx>
          <c:spPr>
            <a:ln w="12700">
              <a:solidFill>
                <a:srgbClr val="000080"/>
              </a:solidFill>
              <a:prstDash val="solid"/>
            </a:ln>
          </c:spPr>
          <c:marker>
            <c:symbol val="diamond"/>
            <c:size val="3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val>
            <c:numRef>
              <c:f>'Chart FY05-FY10'!$M$5:$M$70</c:f>
              <c:numCache>
                <c:formatCode>0.00</c:formatCode>
                <c:ptCount val="66"/>
                <c:pt idx="0">
                  <c:v>365</c:v>
                </c:pt>
                <c:pt idx="1">
                  <c:v>685</c:v>
                </c:pt>
                <c:pt idx="2">
                  <c:v>1060</c:v>
                </c:pt>
                <c:pt idx="3">
                  <c:v>2360</c:v>
                </c:pt>
                <c:pt idx="4">
                  <c:v>3560</c:v>
                </c:pt>
                <c:pt idx="5">
                  <c:v>4860</c:v>
                </c:pt>
                <c:pt idx="6">
                  <c:v>6260</c:v>
                </c:pt>
                <c:pt idx="7">
                  <c:v>7820</c:v>
                </c:pt>
                <c:pt idx="8">
                  <c:v>9380</c:v>
                </c:pt>
                <c:pt idx="9">
                  <c:v>11210</c:v>
                </c:pt>
                <c:pt idx="10">
                  <c:v>12990</c:v>
                </c:pt>
                <c:pt idx="11">
                  <c:v>14430</c:v>
                </c:pt>
                <c:pt idx="12">
                  <c:v>15870</c:v>
                </c:pt>
                <c:pt idx="13">
                  <c:v>17640</c:v>
                </c:pt>
                <c:pt idx="14">
                  <c:v>19410</c:v>
                </c:pt>
                <c:pt idx="15">
                  <c:v>21040</c:v>
                </c:pt>
                <c:pt idx="16">
                  <c:v>22667</c:v>
                </c:pt>
                <c:pt idx="17">
                  <c:v>24307</c:v>
                </c:pt>
                <c:pt idx="18">
                  <c:v>25977</c:v>
                </c:pt>
                <c:pt idx="19">
                  <c:v>27617</c:v>
                </c:pt>
                <c:pt idx="20">
                  <c:v>29224</c:v>
                </c:pt>
                <c:pt idx="21">
                  <c:v>30748.048999999999</c:v>
                </c:pt>
                <c:pt idx="22">
                  <c:v>31791.652399999999</c:v>
                </c:pt>
                <c:pt idx="23">
                  <c:v>33253.2454</c:v>
                </c:pt>
                <c:pt idx="24">
                  <c:v>33957.393199999999</c:v>
                </c:pt>
                <c:pt idx="25">
                  <c:v>34701.0432</c:v>
                </c:pt>
                <c:pt idx="26">
                  <c:v>35958.932700000005</c:v>
                </c:pt>
                <c:pt idx="27">
                  <c:v>37594.261600000005</c:v>
                </c:pt>
                <c:pt idx="28">
                  <c:v>39183.073000000004</c:v>
                </c:pt>
                <c:pt idx="29">
                  <c:v>40585.261600000005</c:v>
                </c:pt>
                <c:pt idx="30">
                  <c:v>42135.261600000005</c:v>
                </c:pt>
                <c:pt idx="31">
                  <c:v>43715.261600000005</c:v>
                </c:pt>
                <c:pt idx="32">
                  <c:v>45295.261600000005</c:v>
                </c:pt>
                <c:pt idx="33">
                  <c:v>46875.261600000005</c:v>
                </c:pt>
                <c:pt idx="34">
                  <c:v>48467.551600000006</c:v>
                </c:pt>
                <c:pt idx="35">
                  <c:v>49993.631600000008</c:v>
                </c:pt>
                <c:pt idx="36">
                  <c:v>51557.574600000007</c:v>
                </c:pt>
                <c:pt idx="37">
                  <c:v>52766.689000000006</c:v>
                </c:pt>
                <c:pt idx="38">
                  <c:v>54373.189300000005</c:v>
                </c:pt>
                <c:pt idx="39">
                  <c:v>56030.189300000005</c:v>
                </c:pt>
                <c:pt idx="40">
                  <c:v>57648.189300000005</c:v>
                </c:pt>
                <c:pt idx="41">
                  <c:v>59253.189300000005</c:v>
                </c:pt>
                <c:pt idx="42">
                  <c:v>60580.795900000005</c:v>
                </c:pt>
                <c:pt idx="43">
                  <c:v>62212.595100000006</c:v>
                </c:pt>
                <c:pt idx="44">
                  <c:v>63847.368400000007</c:v>
                </c:pt>
                <c:pt idx="45">
                  <c:v>65491.765800000008</c:v>
                </c:pt>
                <c:pt idx="46">
                  <c:v>66944.100000000006</c:v>
                </c:pt>
                <c:pt idx="47">
                  <c:v>68584.835599999991</c:v>
                </c:pt>
                <c:pt idx="48">
                  <c:v>70282.046900000001</c:v>
                </c:pt>
                <c:pt idx="49">
                  <c:v>71875.175499999998</c:v>
                </c:pt>
                <c:pt idx="50">
                  <c:v>73083.040800000002</c:v>
                </c:pt>
                <c:pt idx="51">
                  <c:v>74656.082399999999</c:v>
                </c:pt>
                <c:pt idx="52">
                  <c:v>76296.016699999993</c:v>
                </c:pt>
                <c:pt idx="53">
                  <c:v>77926.365900000004</c:v>
                </c:pt>
                <c:pt idx="54">
                  <c:v>79484.8122</c:v>
                </c:pt>
                <c:pt idx="55">
                  <c:v>81136.051399999997</c:v>
                </c:pt>
                <c:pt idx="56">
                  <c:v>82791.891399999993</c:v>
                </c:pt>
                <c:pt idx="57">
                  <c:v>84378.369299999991</c:v>
                </c:pt>
                <c:pt idx="58">
                  <c:v>85798.45</c:v>
                </c:pt>
                <c:pt idx="59">
                  <c:v>87493.562099999996</c:v>
                </c:pt>
                <c:pt idx="60">
                  <c:v>89142.633199999997</c:v>
                </c:pt>
                <c:pt idx="61">
                  <c:v>90798.631899999993</c:v>
                </c:pt>
                <c:pt idx="62">
                  <c:v>92460.221600000004</c:v>
                </c:pt>
                <c:pt idx="63">
                  <c:v>94006.189299999998</c:v>
                </c:pt>
                <c:pt idx="64">
                  <c:v>95270.524000000005</c:v>
                </c:pt>
                <c:pt idx="65">
                  <c:v>96906.189299999998</c:v>
                </c:pt>
              </c:numCache>
            </c:numRef>
          </c:val>
        </c:ser>
        <c:ser>
          <c:idx val="1"/>
          <c:order val="4"/>
          <c:tx>
            <c:v>FY2010</c:v>
          </c:tx>
          <c:spPr>
            <a:ln w="12700">
              <a:solidFill>
                <a:srgbClr val="FF00FF"/>
              </a:solidFill>
              <a:prstDash val="solid"/>
            </a:ln>
          </c:spPr>
          <c:marker>
            <c:symbol val="square"/>
            <c:size val="3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val>
            <c:numRef>
              <c:f>'Chart FY05-FY10'!$N$5:$N$60</c:f>
              <c:numCache>
                <c:formatCode>0.00</c:formatCode>
                <c:ptCount val="56"/>
                <c:pt idx="0">
                  <c:v>234.77752899999999</c:v>
                </c:pt>
                <c:pt idx="1">
                  <c:v>1042</c:v>
                </c:pt>
                <c:pt idx="2">
                  <c:v>2220</c:v>
                </c:pt>
                <c:pt idx="3">
                  <c:v>3543.92551</c:v>
                </c:pt>
                <c:pt idx="4">
                  <c:v>5068.3370100000002</c:v>
                </c:pt>
                <c:pt idx="5">
                  <c:v>6618.1029600000002</c:v>
                </c:pt>
                <c:pt idx="6">
                  <c:v>7904</c:v>
                </c:pt>
                <c:pt idx="7">
                  <c:v>9872</c:v>
                </c:pt>
                <c:pt idx="8">
                  <c:v>11907</c:v>
                </c:pt>
                <c:pt idx="9">
                  <c:v>14104</c:v>
                </c:pt>
                <c:pt idx="10">
                  <c:v>16330</c:v>
                </c:pt>
                <c:pt idx="11">
                  <c:v>18102</c:v>
                </c:pt>
                <c:pt idx="12">
                  <c:v>19717</c:v>
                </c:pt>
                <c:pt idx="13">
                  <c:v>22012</c:v>
                </c:pt>
                <c:pt idx="14">
                  <c:v>23990</c:v>
                </c:pt>
                <c:pt idx="15">
                  <c:v>26140</c:v>
                </c:pt>
                <c:pt idx="16">
                  <c:v>28286</c:v>
                </c:pt>
                <c:pt idx="17">
                  <c:v>30379.144400000001</c:v>
                </c:pt>
                <c:pt idx="18">
                  <c:v>32496.431199999999</c:v>
                </c:pt>
                <c:pt idx="19">
                  <c:v>34616.079400000002</c:v>
                </c:pt>
                <c:pt idx="20">
                  <c:v>36630</c:v>
                </c:pt>
                <c:pt idx="21">
                  <c:v>38078</c:v>
                </c:pt>
                <c:pt idx="22">
                  <c:v>38078</c:v>
                </c:pt>
                <c:pt idx="23">
                  <c:v>39435</c:v>
                </c:pt>
                <c:pt idx="24">
                  <c:v>41608</c:v>
                </c:pt>
                <c:pt idx="25">
                  <c:v>43772</c:v>
                </c:pt>
                <c:pt idx="26">
                  <c:v>46096</c:v>
                </c:pt>
                <c:pt idx="27">
                  <c:v>48056</c:v>
                </c:pt>
                <c:pt idx="28">
                  <c:v>50140</c:v>
                </c:pt>
                <c:pt idx="29">
                  <c:v>52344</c:v>
                </c:pt>
                <c:pt idx="30">
                  <c:v>54332</c:v>
                </c:pt>
                <c:pt idx="31">
                  <c:v>56569.72</c:v>
                </c:pt>
                <c:pt idx="32">
                  <c:v>58786.41</c:v>
                </c:pt>
                <c:pt idx="33">
                  <c:v>61043.58</c:v>
                </c:pt>
                <c:pt idx="34">
                  <c:v>63183.3217</c:v>
                </c:pt>
                <c:pt idx="35">
                  <c:v>65407.891000000003</c:v>
                </c:pt>
                <c:pt idx="36">
                  <c:v>67698.177100000001</c:v>
                </c:pt>
                <c:pt idx="37">
                  <c:v>70050.009999999995</c:v>
                </c:pt>
                <c:pt idx="38">
                  <c:v>71865</c:v>
                </c:pt>
                <c:pt idx="39">
                  <c:v>74104</c:v>
                </c:pt>
                <c:pt idx="40">
                  <c:v>75920</c:v>
                </c:pt>
                <c:pt idx="41">
                  <c:v>78020</c:v>
                </c:pt>
                <c:pt idx="42">
                  <c:v>79869.982199999999</c:v>
                </c:pt>
                <c:pt idx="43">
                  <c:v>82146.042000000001</c:v>
                </c:pt>
                <c:pt idx="44">
                  <c:v>84440</c:v>
                </c:pt>
                <c:pt idx="45">
                  <c:v>86737</c:v>
                </c:pt>
                <c:pt idx="46">
                  <c:v>88894</c:v>
                </c:pt>
                <c:pt idx="47">
                  <c:v>91278</c:v>
                </c:pt>
                <c:pt idx="48">
                  <c:v>93289</c:v>
                </c:pt>
                <c:pt idx="49">
                  <c:v>95701</c:v>
                </c:pt>
                <c:pt idx="50">
                  <c:v>97572.641499999998</c:v>
                </c:pt>
                <c:pt idx="51">
                  <c:v>99869.141099999993</c:v>
                </c:pt>
                <c:pt idx="52">
                  <c:v>102322.36599999999</c:v>
                </c:pt>
                <c:pt idx="53">
                  <c:v>104776.819</c:v>
                </c:pt>
                <c:pt idx="54">
                  <c:v>107140.147</c:v>
                </c:pt>
                <c:pt idx="55">
                  <c:v>109180.859</c:v>
                </c:pt>
              </c:numCache>
            </c:numRef>
          </c:val>
        </c:ser>
        <c:marker val="1"/>
        <c:axId val="54742400"/>
        <c:axId val="56273152"/>
      </c:lineChart>
      <c:catAx>
        <c:axId val="54742400"/>
        <c:scaling>
          <c:orientation val="minMax"/>
        </c:scaling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17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Days of Operation</a:t>
                </a:r>
              </a:p>
            </c:rich>
          </c:tx>
          <c:layout>
            <c:manualLayout>
              <c:xMode val="edge"/>
              <c:yMode val="edge"/>
              <c:x val="0.41419380934589811"/>
              <c:y val="0.91902240580568373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minorTickMark val="cross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6273152"/>
        <c:crosses val="autoZero"/>
        <c:auto val="1"/>
        <c:lblAlgn val="ctr"/>
        <c:lblOffset val="100"/>
        <c:tickLblSkip val="5"/>
        <c:tickMarkSkip val="7"/>
      </c:catAx>
      <c:valAx>
        <c:axId val="56273152"/>
        <c:scaling>
          <c:orientation val="minMax"/>
        </c:scaling>
        <c:axPos val="l"/>
        <c:majorGridlines>
          <c:spPr>
            <a:ln w="12700">
              <a:pattFill prst="pct25">
                <a:fgClr>
                  <a:srgbClr val="000000"/>
                </a:fgClr>
                <a:bgClr>
                  <a:srgbClr val="FFFFFF"/>
                </a:bgClr>
              </a:patt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17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uA-hrs</a:t>
                </a:r>
              </a:p>
            </c:rich>
          </c:tx>
          <c:layout>
            <c:manualLayout>
              <c:xMode val="edge"/>
              <c:yMode val="edge"/>
              <c:x val="2.1935497691215795E-2"/>
              <c:y val="0.45574471763314656"/>
            </c:manualLayout>
          </c:layout>
          <c:spPr>
            <a:noFill/>
            <a:ln w="25400">
              <a:noFill/>
            </a:ln>
          </c:spPr>
        </c:title>
        <c:numFmt formatCode="0.0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4742400"/>
        <c:crosses val="autoZero"/>
        <c:crossBetween val="midCat"/>
      </c:valAx>
      <c:spPr>
        <a:solidFill>
          <a:srgbClr val="CCFFFF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7096829068062664"/>
          <c:y val="0.39548095331802002"/>
          <c:w val="0.1225807223920882"/>
          <c:h val="0.22787235881657328"/>
        </c:manualLayout>
      </c:layout>
      <c:spPr>
        <a:solidFill>
          <a:srgbClr val="CCFFFF"/>
        </a:solidFill>
        <a:ln w="3175">
          <a:solidFill>
            <a:srgbClr val="339966"/>
          </a:solidFill>
          <a:prstDash val="solid"/>
        </a:ln>
      </c:spPr>
      <c:txPr>
        <a:bodyPr/>
        <a:lstStyle/>
        <a:p>
          <a:pPr>
            <a:defRPr sz="108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solidFill>
      <a:srgbClr val="00CCFF"/>
    </a:solidFill>
    <a:ln w="3175">
      <a:solidFill>
        <a:srgbClr val="000000"/>
      </a:solidFill>
      <a:prstDash val="solid"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630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87630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35AE073-BC58-47ED-9D8D-3942EF0BE0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30300" y="685800"/>
            <a:ext cx="4673600" cy="35052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419600"/>
            <a:ext cx="5105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2.xml"/><Relationship Id="rId1" Type="http://schemas.openxmlformats.org/officeDocument/2006/relationships/vmlDrawing" Target="../drawings/vmlDrawing1.v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D5AD8-B67B-4494-943F-AC07AF3E4B1A}" type="datetimeFigureOut">
              <a:rPr lang="en-US"/>
              <a:pPr>
                <a:defRPr/>
              </a:pPr>
              <a:t>3/2/2010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A4CBCA-7ECB-4962-A0B0-AC81E6F4F2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522F94-D2CF-4FA5-A64F-450844F5DF73}" type="datetimeFigureOut">
              <a:rPr lang="en-US"/>
              <a:pPr>
                <a:defRPr/>
              </a:pPr>
              <a:t>3/2/2010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F62A3D-6168-49B2-9234-270A120A6F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658304-D457-4AC9-AED0-897CB605E86E}" type="datetimeFigureOut">
              <a:rPr lang="en-US"/>
              <a:pPr>
                <a:defRPr/>
              </a:pPr>
              <a:t>3/2/2010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736F63-552C-4766-90A6-5018E0EAE3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576263" y="3429000"/>
            <a:ext cx="8026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6248400"/>
            <a:ext cx="2971800" cy="577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defRPr/>
            </a:pPr>
            <a:r>
              <a:rPr lang="en-US" sz="1600" b="1">
                <a:solidFill>
                  <a:schemeClr val="hlink"/>
                </a:solidFill>
                <a:latin typeface="Arial Narrow" pitchFamily="34" charset="0"/>
              </a:rPr>
              <a:t>Brookhaven Science Associates</a:t>
            </a:r>
          </a:p>
          <a:p>
            <a:pPr algn="ctr">
              <a:defRPr/>
            </a:pPr>
            <a:r>
              <a:rPr lang="en-US" sz="1600" b="1">
                <a:solidFill>
                  <a:schemeClr val="hlink"/>
                </a:solidFill>
                <a:latin typeface="Arial Narrow" pitchFamily="34" charset="0"/>
              </a:rPr>
              <a:t>U.S. Department of Energy</a:t>
            </a:r>
          </a:p>
        </p:txBody>
      </p:sp>
      <p:graphicFrame>
        <p:nvGraphicFramePr>
          <p:cNvPr id="6" name="Object 6"/>
          <p:cNvGraphicFramePr>
            <a:graphicFrameLocks noChangeAspect="1"/>
          </p:cNvGraphicFramePr>
          <p:nvPr/>
        </p:nvGraphicFramePr>
        <p:xfrm>
          <a:off x="7242175" y="6019800"/>
          <a:ext cx="1900238" cy="744538"/>
        </p:xfrm>
        <a:graphic>
          <a:graphicData uri="http://schemas.openxmlformats.org/presentationml/2006/ole">
            <p:oleObj spid="_x0000_s21506" name="Image" r:id="rId3" imgW="5714286" imgH="2238687" progId="PhotoDeluxeBusiness.Image.1">
              <p:embed/>
            </p:oleObj>
          </a:graphicData>
        </a:graphic>
      </p:graphicFrame>
      <p:sp>
        <p:nvSpPr>
          <p:cNvPr id="7" name="Text Box 7"/>
          <p:cNvSpPr txBox="1">
            <a:spLocks noChangeArrowheads="1"/>
          </p:cNvSpPr>
          <p:nvPr userDrawn="1"/>
        </p:nvSpPr>
        <p:spPr bwMode="auto">
          <a:xfrm>
            <a:off x="0" y="0"/>
            <a:ext cx="487363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800"/>
              <a:t>Marcus</a:t>
            </a:r>
          </a:p>
          <a:p>
            <a:pPr algn="ctr">
              <a:defRPr/>
            </a:pPr>
            <a:r>
              <a:rPr lang="en-US" sz="800"/>
              <a:t>72501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93738" y="2209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toC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46050C-4913-4324-B554-5F45D2494CFC}" type="datetimeFigureOut">
              <a:rPr lang="en-US"/>
              <a:pPr>
                <a:defRPr/>
              </a:pPr>
              <a:t>3/2/2010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47245C-8A3C-45E5-8DB9-3B194E33FB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456D96-32BD-4C8A-83B5-BEB5C963A540}" type="datetimeFigureOut">
              <a:rPr lang="en-US"/>
              <a:pPr>
                <a:defRPr/>
              </a:pPr>
              <a:t>3/2/2010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A29774-571A-4C4B-896B-425201A594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239056-1261-4FD1-8071-5EC0194F23CF}" type="datetimeFigureOut">
              <a:rPr lang="en-US"/>
              <a:pPr>
                <a:defRPr/>
              </a:pPr>
              <a:t>3/2/2010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00483D-184E-4B1E-A599-FC500F5C5C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E4F54B-A2EB-4260-9649-743E0C31D389}" type="datetimeFigureOut">
              <a:rPr lang="en-US"/>
              <a:pPr>
                <a:defRPr/>
              </a:pPr>
              <a:t>3/2/2010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035B69-C40B-4615-B44A-DAC5E4CE1F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2033AF-8754-41CC-8C00-F7FCBA778CA3}" type="datetimeFigureOut">
              <a:rPr lang="en-US"/>
              <a:pPr>
                <a:defRPr/>
              </a:pPr>
              <a:t>3/2/2010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3A10B-CD4E-4A5C-A7C1-5E6B30955D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1E908-F14F-4FA5-AF6E-5A355F5B4058}" type="datetimeFigureOut">
              <a:rPr lang="en-US"/>
              <a:pPr>
                <a:defRPr/>
              </a:pPr>
              <a:t>3/2/2010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7489DD-C143-4B25-9862-3E1B8CD0D2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0F328E-AED4-4EC5-AC09-85E8BCFE2976}" type="datetimeFigureOut">
              <a:rPr lang="en-US"/>
              <a:pPr>
                <a:defRPr/>
              </a:pPr>
              <a:t>3/2/2010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B47AFF-9BD8-4484-9F70-EE6017B86C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7B518-5D80-4375-8C0A-AF525E1BF6BF}" type="datetimeFigureOut">
              <a:rPr lang="en-US"/>
              <a:pPr>
                <a:defRPr/>
              </a:pPr>
              <a:t>3/2/2010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2E522-4DB8-4148-9886-150701096C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fld id="{D2B7736D-35B4-4863-982F-7337146B2FB5}" type="datetimeFigureOut">
              <a:rPr lang="en-US"/>
              <a:pPr>
                <a:defRPr/>
              </a:pPr>
              <a:t>3/2/2010</a:t>
            </a:fld>
            <a:endParaRPr lang="en-US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fld id="{2E4AF608-6D6B-42DA-BE1B-F4D35779E6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ransition>
    <p:zoom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2F47"/>
            </a:gs>
            <a:gs pos="100000">
              <a:srgbClr val="0066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-38100"/>
            <a:ext cx="91440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1788" y="1752600"/>
            <a:ext cx="847407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3" r:id="rId1"/>
  </p:sldLayoutIdLst>
  <p:transition>
    <p:zo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Monotype Sorts" pitchFamily="2" charset="2"/>
        <a:buChar char="u"/>
        <a:defRPr sz="3000" b="1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400" b="1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pitchFamily="2" charset="2"/>
        <a:buChar char="u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63575" y="314325"/>
            <a:ext cx="7840663" cy="600075"/>
          </a:xfrm>
        </p:spPr>
        <p:txBody>
          <a:bodyPr lIns="92075" tIns="46038" rIns="92075" bIns="46038" anchor="b"/>
          <a:lstStyle/>
          <a:p>
            <a:pPr eaLnBrk="1" hangingPunct="1"/>
            <a:r>
              <a:rPr lang="en-US" sz="3200" dirty="0" smtClean="0">
                <a:cs typeface="Arial" charset="0"/>
              </a:rPr>
              <a:t>BLIP operations </a:t>
            </a:r>
            <a:r>
              <a:rPr lang="en-US" sz="3200" dirty="0" smtClean="0">
                <a:cs typeface="Arial" charset="0"/>
              </a:rPr>
              <a:t>3-2-10</a:t>
            </a:r>
            <a:endParaRPr lang="en-US" sz="3200" dirty="0" smtClean="0">
              <a:cs typeface="Arial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990600"/>
            <a:ext cx="8474075" cy="5410200"/>
          </a:xfrm>
        </p:spPr>
        <p:txBody>
          <a:bodyPr lIns="92075" tIns="46038" rIns="92075" bIns="46038"/>
          <a:lstStyle/>
          <a:p>
            <a:pPr eaLnBrk="1" hangingPunct="1">
              <a:lnSpc>
                <a:spcPct val="150000"/>
              </a:lnSpc>
            </a:pPr>
            <a:r>
              <a:rPr lang="en-US" sz="2600" dirty="0" smtClean="0">
                <a:cs typeface="Arial" charset="0"/>
              </a:rPr>
              <a:t>Status – running at ~</a:t>
            </a:r>
            <a:r>
              <a:rPr lang="en-US" sz="2600" dirty="0" smtClean="0">
                <a:cs typeface="Arial" charset="0"/>
              </a:rPr>
              <a:t>139MeV</a:t>
            </a:r>
            <a:endParaRPr lang="en-US" sz="2600" dirty="0" smtClean="0">
              <a:cs typeface="Arial" charset="0"/>
            </a:endParaRPr>
          </a:p>
          <a:p>
            <a:pPr lvl="1" eaLnBrk="1" hangingPunct="1">
              <a:lnSpc>
                <a:spcPct val="150000"/>
              </a:lnSpc>
            </a:pPr>
            <a:r>
              <a:rPr lang="en-US" sz="2000" dirty="0" smtClean="0">
                <a:cs typeface="Arial" charset="0"/>
              </a:rPr>
              <a:t>BLIP average beam </a:t>
            </a:r>
            <a:r>
              <a:rPr lang="en-US" sz="2000" dirty="0" smtClean="0">
                <a:cs typeface="Arial" charset="0"/>
              </a:rPr>
              <a:t>up to 98.3µA, with a high of 103.3</a:t>
            </a:r>
            <a:r>
              <a:rPr lang="en-US" sz="2000" dirty="0" smtClean="0">
                <a:cs typeface="Arial" charset="0"/>
              </a:rPr>
              <a:t>µA on 2/26</a:t>
            </a:r>
            <a:r>
              <a:rPr lang="en-US" sz="2000" dirty="0" smtClean="0">
                <a:cs typeface="Arial" charset="0"/>
              </a:rPr>
              <a:t>. </a:t>
            </a:r>
            <a:r>
              <a:rPr lang="en-US" sz="2000" dirty="0" smtClean="0">
                <a:cs typeface="Arial" charset="0"/>
              </a:rPr>
              <a:t>Operation with beam </a:t>
            </a:r>
            <a:r>
              <a:rPr lang="en-US" sz="2000" dirty="0" smtClean="0">
                <a:cs typeface="Arial" charset="0"/>
              </a:rPr>
              <a:t>161hrs.</a:t>
            </a:r>
            <a:endParaRPr lang="en-US" sz="2000" dirty="0" smtClean="0">
              <a:cs typeface="Arial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sz="2800" dirty="0" smtClean="0"/>
              <a:t>Operations issues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2000" dirty="0" smtClean="0"/>
              <a:t>Ion source pulse timing problem has reduced effective pulse rate below the expected 6.67Hz.  This will be corrected next maintenance day.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2000" dirty="0" smtClean="0"/>
              <a:t>No target problems this week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2000" dirty="0" smtClean="0"/>
              <a:t>Research irradiation at </a:t>
            </a:r>
            <a:r>
              <a:rPr lang="en-US" sz="2000" dirty="0" smtClean="0"/>
              <a:t>139 </a:t>
            </a:r>
            <a:r>
              <a:rPr lang="en-US" sz="2000" dirty="0" err="1" smtClean="0"/>
              <a:t>MeV</a:t>
            </a:r>
            <a:r>
              <a:rPr lang="en-US" sz="2000" dirty="0" smtClean="0"/>
              <a:t> </a:t>
            </a:r>
            <a:r>
              <a:rPr lang="en-US" sz="2000" dirty="0" smtClean="0"/>
              <a:t>began 3/1</a:t>
            </a:r>
            <a:r>
              <a:rPr lang="en-US" sz="2000" dirty="0" smtClean="0"/>
              <a:t>.</a:t>
            </a:r>
          </a:p>
        </p:txBody>
      </p:sp>
    </p:spTree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609600" y="533400"/>
          <a:ext cx="7839075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zoom/>
  </p:transition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Side Bar">
  <a:themeElements>
    <a:clrScheme name="Side Bar 1">
      <a:dk1>
        <a:srgbClr val="000099"/>
      </a:dk1>
      <a:lt1>
        <a:srgbClr val="FFFFFF"/>
      </a:lt1>
      <a:dk2>
        <a:srgbClr val="0000FF"/>
      </a:dk2>
      <a:lt2>
        <a:srgbClr val="FFFF00"/>
      </a:lt2>
      <a:accent1>
        <a:srgbClr val="FF6633"/>
      </a:accent1>
      <a:accent2>
        <a:srgbClr val="FF00FF"/>
      </a:accent2>
      <a:accent3>
        <a:srgbClr val="AAAAFF"/>
      </a:accent3>
      <a:accent4>
        <a:srgbClr val="DADADA"/>
      </a:accent4>
      <a:accent5>
        <a:srgbClr val="FFB8AD"/>
      </a:accent5>
      <a:accent6>
        <a:srgbClr val="E700E7"/>
      </a:accent6>
      <a:hlink>
        <a:srgbClr val="FF0000"/>
      </a:hlink>
      <a:folHlink>
        <a:srgbClr val="808080"/>
      </a:folHlink>
    </a:clrScheme>
    <a:fontScheme name="2_Side Bar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ide Bar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de Bar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13722</TotalTime>
  <Words>76</Words>
  <Application>Microsoft PowerPoint</Application>
  <PresentationFormat>On-screen Show (4:3)</PresentationFormat>
  <Paragraphs>10</Paragraphs>
  <Slides>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Times New Roman</vt:lpstr>
      <vt:lpstr>Arial</vt:lpstr>
      <vt:lpstr>Monotype Sorts</vt:lpstr>
      <vt:lpstr>Arial Narrow</vt:lpstr>
      <vt:lpstr>Default Design</vt:lpstr>
      <vt:lpstr>2_Side Bar</vt:lpstr>
      <vt:lpstr>Adobe PhotoDeluxe Business Edition Image</vt:lpstr>
      <vt:lpstr>BLIP operations 3-2-10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Radionuclide and Radiopharmaceutical  Research (R&amp;RR) Program</dc:title>
  <dc:creator>Suresh Srivastava</dc:creator>
  <cp:lastModifiedBy> </cp:lastModifiedBy>
  <cp:revision>77</cp:revision>
  <dcterms:created xsi:type="dcterms:W3CDTF">2002-05-23T18:46:31Z</dcterms:created>
  <dcterms:modified xsi:type="dcterms:W3CDTF">2010-03-02T16:53:51Z</dcterms:modified>
</cp:coreProperties>
</file>