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9" r:id="rId2"/>
    <p:sldId id="546" r:id="rId3"/>
    <p:sldId id="555" r:id="rId4"/>
    <p:sldId id="554" r:id="rId5"/>
    <p:sldId id="556" r:id="rId6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46C"/>
    <a:srgbClr val="000099"/>
    <a:srgbClr val="042B7F"/>
    <a:srgbClr val="000066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7306" autoAdjust="0"/>
  </p:normalViewPr>
  <p:slideViewPr>
    <p:cSldViewPr>
      <p:cViewPr varScale="1">
        <p:scale>
          <a:sx n="113" d="100"/>
          <a:sy n="113" d="100"/>
        </p:scale>
        <p:origin x="-6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02139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3/2/2010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7620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Feedback from Recent Group Meetings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Positive Events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High Voltage Hazards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Safety Photos of the Week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3-2-2010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70857" y="381000"/>
            <a:ext cx="740228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endParaRPr lang="en-US" sz="3200" dirty="0">
              <a:solidFill>
                <a:srgbClr val="000099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Some Feedback from Recent Group Meetings</a:t>
            </a:r>
            <a:endParaRPr lang="en-US" sz="40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953000"/>
          </a:xfrm>
        </p:spPr>
        <p:txBody>
          <a:bodyPr/>
          <a:lstStyle/>
          <a:p>
            <a:r>
              <a:rPr lang="en-US" sz="1400" b="1" dirty="0" smtClean="0">
                <a:solidFill>
                  <a:srgbClr val="04246C"/>
                </a:solidFill>
              </a:rPr>
              <a:t>Floors need to be cleaned regularly since air cooled equipment is pulling in dirt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Better lighting and more electrical outlets needed for bench work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Alcove lighting in RHIC tunnel and lighting at the valve boxes need improvement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Valve box platform rails and stairs need improvement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Roads at RHIC are poorly lit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Excessive overtime is causing fatigue and stress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Service buildings need better seals to keep out animals and dirt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Service building doors do not lock or close properly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Roads near service buildings need to be paved to reduce dirt in building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No BNL stockroom causes work delays; overnight shipping costs are very high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The </a:t>
            </a:r>
            <a:r>
              <a:rPr lang="en-US" sz="1400" b="1" dirty="0" err="1" smtClean="0">
                <a:solidFill>
                  <a:srgbClr val="04246C"/>
                </a:solidFill>
              </a:rPr>
              <a:t>Winstets</a:t>
            </a:r>
            <a:r>
              <a:rPr lang="en-US" sz="1400" b="1" dirty="0" smtClean="0">
                <a:solidFill>
                  <a:srgbClr val="04246C"/>
                </a:solidFill>
              </a:rPr>
              <a:t> LOTO program is not user friendly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Gas should be reimbursed when using private vehicles to reach work areas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Group vehicles are needed with lift gates and with room for both equipment and passengers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PA system needed in RHIC tunnel for alarm testing and other routine communications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RHIC has many phones with same number; prevents routine use between locations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BNL’s “minus 1 rule” for arc flash PPE is confusing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Better controls on the number of jobs scheduled on Maintenance Day are needed</a:t>
            </a:r>
          </a:p>
          <a:p>
            <a:r>
              <a:rPr lang="en-US" sz="1400" b="1" dirty="0" smtClean="0">
                <a:solidFill>
                  <a:srgbClr val="04246C"/>
                </a:solidFill>
              </a:rPr>
              <a:t>I</a:t>
            </a:r>
            <a:r>
              <a:rPr lang="en-US" sz="1400" b="1" dirty="0" smtClean="0">
                <a:solidFill>
                  <a:srgbClr val="04246C"/>
                </a:solidFill>
              </a:rPr>
              <a:t>ncrease the Controlled Access time beyond 4 hours before sweep is required in AGS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620000" cy="4572000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4246C"/>
                </a:solidFill>
              </a:rPr>
              <a:t>Injury performance is good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Occurrence performance is good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External auditors are finding noteworthy practices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Some roofs fixed and more are planned for spring</a:t>
            </a:r>
          </a:p>
          <a:p>
            <a:pPr lvl="1"/>
            <a:r>
              <a:rPr lang="en-US" sz="1600" b="1" dirty="0" smtClean="0">
                <a:solidFill>
                  <a:srgbClr val="04246C"/>
                </a:solidFill>
              </a:rPr>
              <a:t>Send roof leak information to Joe Tuozzolo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Team Maintenance arrived three months early this year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Awnings installed at some doors and more planned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Clean-ups occurred at 928, 929 and other buildings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Work-vehicle problems are entering the discussion phase</a:t>
            </a:r>
          </a:p>
          <a:p>
            <a:pPr lvl="1"/>
            <a:r>
              <a:rPr lang="en-US" sz="1600" b="1" dirty="0" smtClean="0">
                <a:solidFill>
                  <a:srgbClr val="04246C"/>
                </a:solidFill>
              </a:rPr>
              <a:t>Send work-vehicle issues to Stephanie LaMontagne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PA system for RHIC is in the planning phase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Some stairs and railings fixed, more planned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Some lighting fixed, more planned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Some rooms painted, more planned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Over 150 issues from Group meetings have been assigned for follow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High Voltage Hazards</a:t>
            </a:r>
            <a:endParaRPr lang="en-US" sz="4000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181600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4246C"/>
                </a:solidFill>
              </a:rPr>
              <a:t>Ground Potential Rise (GPR) occurs when a large current flows to </a:t>
            </a:r>
            <a:r>
              <a:rPr lang="en-US" sz="1600" b="1" dirty="0" smtClean="0">
                <a:solidFill>
                  <a:srgbClr val="04246C"/>
                </a:solidFill>
              </a:rPr>
              <a:t>earth such as from lightning or during a short to ground at a sub-station</a:t>
            </a:r>
          </a:p>
          <a:p>
            <a:r>
              <a:rPr lang="en-US" sz="1600" b="1" dirty="0" smtClean="0">
                <a:solidFill>
                  <a:srgbClr val="04246C"/>
                </a:solidFill>
              </a:rPr>
              <a:t>The </a:t>
            </a:r>
            <a:r>
              <a:rPr lang="en-US" sz="1600" b="1" dirty="0" smtClean="0">
                <a:solidFill>
                  <a:srgbClr val="04246C"/>
                </a:solidFill>
              </a:rPr>
              <a:t>potential relative to a distant point on the earth is highest at the point where current enters the ground, and declines </a:t>
            </a:r>
            <a:r>
              <a:rPr lang="en-US" sz="1600" b="1" dirty="0" smtClean="0">
                <a:solidFill>
                  <a:srgbClr val="04246C"/>
                </a:solidFill>
              </a:rPr>
              <a:t>exponentially with </a:t>
            </a:r>
            <a:r>
              <a:rPr lang="en-US" sz="1600" b="1" dirty="0" smtClean="0">
                <a:solidFill>
                  <a:srgbClr val="04246C"/>
                </a:solidFill>
              </a:rPr>
              <a:t>distance from the </a:t>
            </a:r>
            <a:r>
              <a:rPr lang="en-US" sz="1600" b="1" dirty="0" smtClean="0">
                <a:solidFill>
                  <a:srgbClr val="04246C"/>
                </a:solidFill>
              </a:rPr>
              <a:t>source</a:t>
            </a:r>
            <a:endParaRPr lang="en-US" sz="1600" b="1" dirty="0" smtClean="0">
              <a:solidFill>
                <a:srgbClr val="04246C"/>
              </a:solidFill>
            </a:endParaRPr>
          </a:p>
          <a:p>
            <a:r>
              <a:rPr lang="en-US" sz="1600" b="1" dirty="0" smtClean="0">
                <a:solidFill>
                  <a:srgbClr val="04246C"/>
                </a:solidFill>
              </a:rPr>
              <a:t>The </a:t>
            </a:r>
            <a:r>
              <a:rPr lang="en-US" sz="1600" b="1" dirty="0" smtClean="0">
                <a:solidFill>
                  <a:srgbClr val="04246C"/>
                </a:solidFill>
              </a:rPr>
              <a:t>drop </a:t>
            </a:r>
            <a:r>
              <a:rPr lang="en-US" sz="1600" b="1" dirty="0" smtClean="0">
                <a:solidFill>
                  <a:srgbClr val="04246C"/>
                </a:solidFill>
              </a:rPr>
              <a:t>of voltage with </a:t>
            </a:r>
            <a:r>
              <a:rPr lang="en-US" sz="1600" b="1" dirty="0" smtClean="0">
                <a:solidFill>
                  <a:srgbClr val="04246C"/>
                </a:solidFill>
              </a:rPr>
              <a:t>distance </a:t>
            </a:r>
            <a:r>
              <a:rPr lang="en-US" sz="1600" b="1" dirty="0" smtClean="0">
                <a:solidFill>
                  <a:srgbClr val="04246C"/>
                </a:solidFill>
              </a:rPr>
              <a:t>may be so </a:t>
            </a:r>
            <a:r>
              <a:rPr lang="en-US" sz="1600" b="1" dirty="0" smtClean="0">
                <a:solidFill>
                  <a:srgbClr val="04246C"/>
                </a:solidFill>
              </a:rPr>
              <a:t>steep that </a:t>
            </a:r>
            <a:r>
              <a:rPr lang="en-US" sz="1600" b="1" dirty="0" smtClean="0">
                <a:solidFill>
                  <a:srgbClr val="04246C"/>
                </a:solidFill>
              </a:rPr>
              <a:t>a person could be injured due to the voltage developed between two feet, or between the ground on which the person is standing and a metal object </a:t>
            </a:r>
            <a:r>
              <a:rPr lang="en-US" sz="1600" b="1" dirty="0" smtClean="0">
                <a:solidFill>
                  <a:srgbClr val="04246C"/>
                </a:solidFill>
              </a:rPr>
              <a:t>that is connected </a:t>
            </a:r>
            <a:r>
              <a:rPr lang="en-US" sz="1600" b="1" dirty="0" smtClean="0">
                <a:solidFill>
                  <a:srgbClr val="04246C"/>
                </a:solidFill>
              </a:rPr>
              <a:t>to the earth </a:t>
            </a:r>
            <a:r>
              <a:rPr lang="en-US" sz="1600" b="1" dirty="0" smtClean="0">
                <a:solidFill>
                  <a:srgbClr val="04246C"/>
                </a:solidFill>
              </a:rPr>
              <a:t>ground of the faulted sub-station (e.g., a ground wire, a bonded cable tray)</a:t>
            </a:r>
            <a:endParaRPr lang="en-US" sz="1600" b="1" dirty="0" smtClean="0">
              <a:solidFill>
                <a:srgbClr val="04246C"/>
              </a:solidFill>
            </a:endParaRPr>
          </a:p>
          <a:p>
            <a:r>
              <a:rPr lang="en-US" sz="1600" b="1" dirty="0" smtClean="0">
                <a:solidFill>
                  <a:srgbClr val="04246C"/>
                </a:solidFill>
              </a:rPr>
              <a:t>GPR can cause hazardous voltage </a:t>
            </a:r>
            <a:r>
              <a:rPr lang="en-US" sz="1600" b="1" dirty="0" smtClean="0">
                <a:solidFill>
                  <a:srgbClr val="04246C"/>
                </a:solidFill>
              </a:rPr>
              <a:t>many </a:t>
            </a:r>
            <a:r>
              <a:rPr lang="en-US" sz="1600" b="1" dirty="0" smtClean="0">
                <a:solidFill>
                  <a:srgbClr val="04246C"/>
                </a:solidFill>
              </a:rPr>
              <a:t>hundreds of feet away from the </a:t>
            </a:r>
            <a:r>
              <a:rPr lang="en-US" sz="1600" b="1" dirty="0" smtClean="0">
                <a:solidFill>
                  <a:srgbClr val="04246C"/>
                </a:solidFill>
              </a:rPr>
              <a:t>fault location</a:t>
            </a:r>
            <a:endParaRPr lang="en-US" sz="1600" b="1" dirty="0" smtClean="0">
              <a:solidFill>
                <a:srgbClr val="04246C"/>
              </a:solidFill>
            </a:endParaRPr>
          </a:p>
          <a:p>
            <a:r>
              <a:rPr lang="en-US" sz="1600" b="1" dirty="0" smtClean="0">
                <a:solidFill>
                  <a:srgbClr val="04246C"/>
                </a:solidFill>
              </a:rPr>
              <a:t>Many factors determine the level of hazard, </a:t>
            </a:r>
            <a:r>
              <a:rPr lang="en-US" sz="1600" b="1" dirty="0" smtClean="0">
                <a:solidFill>
                  <a:srgbClr val="04246C"/>
                </a:solidFill>
              </a:rPr>
              <a:t>including </a:t>
            </a:r>
            <a:r>
              <a:rPr lang="en-US" sz="1600" b="1" dirty="0" smtClean="0">
                <a:solidFill>
                  <a:srgbClr val="04246C"/>
                </a:solidFill>
              </a:rPr>
              <a:t>soil conditions, clearing time, and the amount of current entering the </a:t>
            </a:r>
            <a:r>
              <a:rPr lang="en-US" sz="1600" b="1" dirty="0" smtClean="0">
                <a:solidFill>
                  <a:srgbClr val="04246C"/>
                </a:solidFill>
              </a:rPr>
              <a:t>earth</a:t>
            </a:r>
            <a:endParaRPr lang="en-US" sz="1600" b="1" dirty="0" smtClean="0">
              <a:solidFill>
                <a:srgbClr val="04246C"/>
              </a:solidFill>
            </a:endParaRPr>
          </a:p>
          <a:p>
            <a:r>
              <a:rPr lang="en-US" sz="1600" b="1" dirty="0" smtClean="0">
                <a:solidFill>
                  <a:srgbClr val="04246C"/>
                </a:solidFill>
              </a:rPr>
              <a:t>Potential sources of GPR at C-AD:  </a:t>
            </a:r>
          </a:p>
          <a:p>
            <a:pPr lvl="1">
              <a:buSzPct val="119000"/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4246C"/>
                </a:solidFill>
              </a:rPr>
              <a:t>Short </a:t>
            </a:r>
            <a:r>
              <a:rPr lang="en-US" sz="1600" b="1" dirty="0" smtClean="0">
                <a:solidFill>
                  <a:srgbClr val="04246C"/>
                </a:solidFill>
              </a:rPr>
              <a:t>to ground at </a:t>
            </a:r>
            <a:r>
              <a:rPr lang="en-US" sz="1600" b="1" dirty="0" smtClean="0">
                <a:solidFill>
                  <a:srgbClr val="04246C"/>
                </a:solidFill>
              </a:rPr>
              <a:t>a sub-station / transformer yard (62)</a:t>
            </a:r>
          </a:p>
          <a:p>
            <a:pPr lvl="1">
              <a:buSzPct val="119000"/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4246C"/>
                </a:solidFill>
              </a:rPr>
              <a:t>GPR is not a problem at EBIS high voltage platform or the future EDM in A Cave, which are current limited sources</a:t>
            </a:r>
            <a:endParaRPr lang="en-US" sz="1600" b="1" dirty="0" smtClean="0">
              <a:solidFill>
                <a:srgbClr val="04246C"/>
              </a:solidFill>
            </a:endParaRPr>
          </a:p>
          <a:p>
            <a:r>
              <a:rPr lang="en-US" sz="1600" b="1" dirty="0" smtClean="0">
                <a:solidFill>
                  <a:srgbClr val="04246C"/>
                </a:solidFill>
              </a:rPr>
              <a:t>Protection</a:t>
            </a:r>
          </a:p>
          <a:p>
            <a:pPr lvl="1"/>
            <a:r>
              <a:rPr lang="en-US" sz="1600" b="1" dirty="0" smtClean="0">
                <a:solidFill>
                  <a:srgbClr val="04246C"/>
                </a:solidFill>
              </a:rPr>
              <a:t>F</a:t>
            </a:r>
            <a:r>
              <a:rPr lang="en-US" sz="1600" b="1" dirty="0" smtClean="0">
                <a:solidFill>
                  <a:srgbClr val="04246C"/>
                </a:solidFill>
              </a:rPr>
              <a:t>ences out to the GPR point of influence (300 V)</a:t>
            </a:r>
          </a:p>
          <a:p>
            <a:pPr lvl="1"/>
            <a:r>
              <a:rPr lang="en-US" sz="1600" b="1" dirty="0" smtClean="0">
                <a:solidFill>
                  <a:srgbClr val="04246C"/>
                </a:solidFill>
              </a:rPr>
              <a:t>Rubber </a:t>
            </a:r>
            <a:r>
              <a:rPr lang="en-US" sz="1600" b="1" dirty="0" smtClean="0">
                <a:solidFill>
                  <a:srgbClr val="04246C"/>
                </a:solidFill>
              </a:rPr>
              <a:t>gloves</a:t>
            </a:r>
            <a:r>
              <a:rPr lang="en-US" sz="1600" b="1" dirty="0" smtClean="0">
                <a:solidFill>
                  <a:srgbClr val="04246C"/>
                </a:solidFill>
              </a:rPr>
              <a:t>, </a:t>
            </a:r>
            <a:r>
              <a:rPr lang="en-US" sz="1600" b="1" dirty="0" smtClean="0">
                <a:solidFill>
                  <a:srgbClr val="04246C"/>
                </a:solidFill>
              </a:rPr>
              <a:t>leather protectors </a:t>
            </a:r>
            <a:r>
              <a:rPr lang="en-US" sz="1600" b="1" dirty="0" smtClean="0">
                <a:solidFill>
                  <a:srgbClr val="04246C"/>
                </a:solidFill>
              </a:rPr>
              <a:t>and </a:t>
            </a:r>
            <a:r>
              <a:rPr lang="en-US" sz="1600" b="1" dirty="0" smtClean="0">
                <a:solidFill>
                  <a:srgbClr val="04246C"/>
                </a:solidFill>
              </a:rPr>
              <a:t>cotton liners when touching conductive objects connected to earth ground in high voltage areas</a:t>
            </a:r>
            <a:endParaRPr lang="en-US" sz="1600" b="1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Wooden PPE and Wooden Engineering Marvel</a:t>
            </a:r>
            <a:endParaRPr lang="en-US" dirty="0"/>
          </a:p>
        </p:txBody>
      </p:sp>
      <p:pic>
        <p:nvPicPr>
          <p:cNvPr id="5" name="Content Placeholder 4" descr="photo36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524000"/>
            <a:ext cx="4038600" cy="47303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Picture 5" descr="photo36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1905000"/>
            <a:ext cx="4343400" cy="3352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12379</TotalTime>
  <Words>586</Words>
  <Application>Microsoft Office PowerPoint</Application>
  <PresentationFormat>On-screen Show (4:3)</PresentationFormat>
  <Paragraphs>61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Take 5 for Safety</vt:lpstr>
      <vt:lpstr>Some Feedback from Recent Group Meetings</vt:lpstr>
      <vt:lpstr>Positive Events</vt:lpstr>
      <vt:lpstr>High Voltage Hazards</vt:lpstr>
      <vt:lpstr>Wooden PPE and Wooden Engineering Marvel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737</cp:revision>
  <cp:lastPrinted>2007-07-02T19:06:14Z</cp:lastPrinted>
  <dcterms:created xsi:type="dcterms:W3CDTF">2007-06-28T20:22:43Z</dcterms:created>
  <dcterms:modified xsi:type="dcterms:W3CDTF">2010-03-02T18:12:30Z</dcterms:modified>
</cp:coreProperties>
</file>