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9" r:id="rId2"/>
    <p:sldId id="546" r:id="rId3"/>
    <p:sldId id="556" r:id="rId4"/>
    <p:sldId id="557" r:id="rId5"/>
    <p:sldId id="558" r:id="rId6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46C"/>
    <a:srgbClr val="000099"/>
    <a:srgbClr val="042B7F"/>
    <a:srgbClr val="000066"/>
    <a:srgbClr val="0000FF"/>
    <a:srgbClr val="0B6B1B"/>
    <a:srgbClr val="1E045E"/>
    <a:srgbClr val="0E8C23"/>
    <a:srgbClr val="13B9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4" autoAdjust="0"/>
    <p:restoredTop sz="87306" autoAdjust="0"/>
  </p:normalViewPr>
  <p:slideViewPr>
    <p:cSldViewPr>
      <p:cViewPr varScale="1">
        <p:scale>
          <a:sx n="99" d="100"/>
          <a:sy n="99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286" y="-102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3A76B745-74A3-4958-A951-3571C1AD5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1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93202F-CF91-4C53-A895-26D419436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35500" cy="347662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1" y="4402139"/>
            <a:ext cx="5130800" cy="4173537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pt_BG_Title_BNL_bluePassi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48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22C2-78B0-4AC5-8026-553F589F2AFF}" type="datetime1">
              <a:rPr lang="en-US"/>
              <a:pPr>
                <a:defRPr/>
              </a:pPr>
              <a:t>3/16/2010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B5B5-7891-4DDB-B7A8-EEA4748D9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8289-2B87-4CCB-8195-0830F085A705}" type="datetime1">
              <a:rPr lang="en-US"/>
              <a:pPr>
                <a:defRPr/>
              </a:pPr>
              <a:t>3/16/2010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F0DB-2B82-414B-BC2E-FEDA41DA4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9E20-1275-49B8-AB68-A37F8A23E803}" type="datetime1">
              <a:rPr lang="en-US"/>
              <a:pPr>
                <a:defRPr/>
              </a:pPr>
              <a:t>3/16/2010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D56E-CF58-48DB-9859-5D577ABEE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996A3-CFC6-43A5-90DB-AF1141B209C6}" type="datetime1">
              <a:rPr lang="en-US"/>
              <a:pPr>
                <a:defRPr/>
              </a:pPr>
              <a:t>3/16/2010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F8C1-A238-4A28-B153-EC937AAD7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F151-4F9A-468A-9545-56D75F1B3582}" type="datetime1">
              <a:rPr lang="en-US"/>
              <a:pPr>
                <a:defRPr/>
              </a:pPr>
              <a:t>3/16/2010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A681D-C136-463C-817B-09C95575F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031A-DBBE-4E3A-8600-F2AE3EBC2EC7}" type="datetime1">
              <a:rPr lang="en-US"/>
              <a:pPr>
                <a:defRPr/>
              </a:pPr>
              <a:t>3/16/2010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F3C6-C1CC-4413-A7F9-3A853AC92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1F3A-3287-4EE1-B70D-222303418C90}" type="datetime1">
              <a:rPr lang="en-US"/>
              <a:pPr>
                <a:defRPr/>
              </a:pPr>
              <a:t>3/16/2010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5864-09A3-41D8-B284-9EC237F8F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2E8-883D-43F2-B1A9-62D091797644}" type="datetime1">
              <a:rPr lang="en-US"/>
              <a:pPr>
                <a:defRPr/>
              </a:pPr>
              <a:t>3/16/2010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528B-F4F9-4E0C-A4F0-CCD122817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F8D5-36AA-4B34-ABD2-6CE36B6FD22B}" type="datetime1">
              <a:rPr lang="en-US"/>
              <a:pPr>
                <a:defRPr/>
              </a:pPr>
              <a:t>3/16/2010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E9AC-BB94-4B35-8EF4-9705E32DB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01BA0-E8DE-42C4-A874-049076D8C4BA}" type="datetime1">
              <a:rPr lang="en-US"/>
              <a:pPr>
                <a:defRPr/>
              </a:pPr>
              <a:t>3/16/2010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D01B-8AFA-4785-96C7-E8F2CA02C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REVBG_Slide4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accent1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87E042C2-FACD-4A40-B75F-8A9F93EA1671}" type="datetime1">
              <a:rPr lang="en-US"/>
              <a:pPr>
                <a:defRPr/>
              </a:pPr>
              <a:t>3/16/2010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42B7F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A3446682-1843-4EC0-950D-B015D47ED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1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+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2133600"/>
            <a:ext cx="8077200" cy="354806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Equivalence to Code Processes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Safety Notes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Safety Photos of the Week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Collider-Accelerator Department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3-16-2010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95313" y="361950"/>
            <a:ext cx="8153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+mj-cs"/>
              </a:rPr>
              <a:t>Take 5 for Safety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70857" y="381000"/>
            <a:ext cx="740228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Equivalence Process for Pressure Vessels at BNL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9530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4246C"/>
                </a:solidFill>
              </a:rPr>
              <a:t>If </a:t>
            </a:r>
            <a:r>
              <a:rPr lang="en-US" sz="1600" b="1" dirty="0" smtClean="0">
                <a:solidFill>
                  <a:srgbClr val="04246C"/>
                </a:solidFill>
              </a:rPr>
              <a:t>a </a:t>
            </a:r>
            <a:r>
              <a:rPr lang="en-US" sz="1600" b="1" dirty="0" smtClean="0">
                <a:solidFill>
                  <a:srgbClr val="04246C"/>
                </a:solidFill>
              </a:rPr>
              <a:t>new pressure </a:t>
            </a:r>
            <a:r>
              <a:rPr lang="en-US" sz="1600" b="1" dirty="0" smtClean="0">
                <a:solidFill>
                  <a:srgbClr val="04246C"/>
                </a:solidFill>
              </a:rPr>
              <a:t>vessel or pressurized piping cannot be manufactured to comply with the ASME codes, what is the </a:t>
            </a:r>
            <a:r>
              <a:rPr lang="en-US" sz="1600" b="1" dirty="0" smtClean="0">
                <a:solidFill>
                  <a:srgbClr val="04246C"/>
                </a:solidFill>
              </a:rPr>
              <a:t>equivalence </a:t>
            </a:r>
            <a:r>
              <a:rPr lang="en-US" sz="1600" b="1" dirty="0" smtClean="0">
                <a:solidFill>
                  <a:srgbClr val="04246C"/>
                </a:solidFill>
              </a:rPr>
              <a:t>process </a:t>
            </a:r>
            <a:r>
              <a:rPr lang="en-US" sz="1600" b="1" dirty="0" smtClean="0">
                <a:solidFill>
                  <a:srgbClr val="04246C"/>
                </a:solidFill>
              </a:rPr>
              <a:t>at BNL?</a:t>
            </a:r>
          </a:p>
          <a:p>
            <a:r>
              <a:rPr lang="en-US" sz="1600" b="1" dirty="0" smtClean="0">
                <a:solidFill>
                  <a:srgbClr val="04246C"/>
                </a:solidFill>
              </a:rPr>
              <a:t>Equivalence means the solution must provide equivalent protection. </a:t>
            </a:r>
            <a:r>
              <a:rPr lang="en-US" sz="1600" b="1" dirty="0" smtClean="0">
                <a:solidFill>
                  <a:srgbClr val="04246C"/>
                </a:solidFill>
              </a:rPr>
              <a:t> Review </a:t>
            </a:r>
            <a:r>
              <a:rPr lang="en-US" sz="1600" b="1" dirty="0" smtClean="0">
                <a:solidFill>
                  <a:srgbClr val="04246C"/>
                </a:solidFill>
              </a:rPr>
              <a:t>and documentation must meet three basic requirements:</a:t>
            </a:r>
          </a:p>
          <a:p>
            <a:pPr lvl="1"/>
            <a:r>
              <a:rPr lang="en-US" sz="1400" b="1" dirty="0" smtClean="0">
                <a:solidFill>
                  <a:srgbClr val="04246C"/>
                </a:solidFill>
              </a:rPr>
              <a:t>Design drawings, sketches and calculations must be reviewed by the BNL Pressure and Cryogenic Safety Sub-Committee</a:t>
            </a:r>
          </a:p>
          <a:p>
            <a:pPr lvl="1"/>
            <a:r>
              <a:rPr lang="en-US" sz="1400" b="1" dirty="0" smtClean="0">
                <a:solidFill>
                  <a:srgbClr val="04246C"/>
                </a:solidFill>
              </a:rPr>
              <a:t>Qualifications of personnel used to perform examinations, inspections, fabrications and testing must be documented</a:t>
            </a:r>
          </a:p>
          <a:p>
            <a:pPr lvl="1"/>
            <a:r>
              <a:rPr lang="en-US" sz="1400" b="1" dirty="0" smtClean="0">
                <a:solidFill>
                  <a:srgbClr val="04246C"/>
                </a:solidFill>
              </a:rPr>
              <a:t>Documents such as qualification records, materials certifications, narrative descriptions of design, pressure conditions, testing, inspection, operation, repair and maintenance of the pressurized system must be retained by the </a:t>
            </a:r>
            <a:r>
              <a:rPr lang="en-US" sz="1400" b="1" dirty="0" smtClean="0">
                <a:solidFill>
                  <a:srgbClr val="04246C"/>
                </a:solidFill>
              </a:rPr>
              <a:t>Department </a:t>
            </a:r>
            <a:r>
              <a:rPr lang="en-US" sz="1400" b="1" dirty="0" smtClean="0">
                <a:solidFill>
                  <a:srgbClr val="04246C"/>
                </a:solidFill>
              </a:rPr>
              <a:t>in a formal document control system</a:t>
            </a:r>
          </a:p>
          <a:p>
            <a:r>
              <a:rPr lang="en-US" sz="1600" b="1" dirty="0" smtClean="0">
                <a:solidFill>
                  <a:srgbClr val="04246C"/>
                </a:solidFill>
              </a:rPr>
              <a:t>BNL approved equivalences for pressurized systems in the past </a:t>
            </a:r>
            <a:r>
              <a:rPr lang="en-US" sz="1600" b="1" dirty="0" smtClean="0">
                <a:solidFill>
                  <a:srgbClr val="04246C"/>
                </a:solidFill>
              </a:rPr>
              <a:t>two years have </a:t>
            </a:r>
            <a:r>
              <a:rPr lang="en-US" sz="1600" b="1" dirty="0" smtClean="0">
                <a:solidFill>
                  <a:srgbClr val="04246C"/>
                </a:solidFill>
              </a:rPr>
              <a:t>resulted in </a:t>
            </a:r>
            <a:r>
              <a:rPr lang="en-US" sz="1600" b="1" dirty="0" smtClean="0">
                <a:solidFill>
                  <a:srgbClr val="04246C"/>
                </a:solidFill>
              </a:rPr>
              <a:t>use </a:t>
            </a:r>
            <a:r>
              <a:rPr lang="en-US" sz="1600" b="1" dirty="0" smtClean="0">
                <a:solidFill>
                  <a:srgbClr val="04246C"/>
                </a:solidFill>
              </a:rPr>
              <a:t>of </a:t>
            </a:r>
            <a:r>
              <a:rPr lang="en-US" sz="1600" b="1" dirty="0" smtClean="0">
                <a:solidFill>
                  <a:srgbClr val="04246C"/>
                </a:solidFill>
              </a:rPr>
              <a:t>high-pressure piping that did not meet code requirements, alternatives to welding </a:t>
            </a:r>
            <a:r>
              <a:rPr lang="en-US" sz="1600" b="1" dirty="0" smtClean="0">
                <a:solidFill>
                  <a:srgbClr val="04246C"/>
                </a:solidFill>
              </a:rPr>
              <a:t>inspections, use of </a:t>
            </a:r>
            <a:r>
              <a:rPr lang="en-US" sz="1600" b="1" dirty="0" smtClean="0">
                <a:solidFill>
                  <a:srgbClr val="04246C"/>
                </a:solidFill>
              </a:rPr>
              <a:t>new </a:t>
            </a:r>
            <a:r>
              <a:rPr lang="en-US" sz="1600" b="1" dirty="0" smtClean="0">
                <a:solidFill>
                  <a:srgbClr val="04246C"/>
                </a:solidFill>
              </a:rPr>
              <a:t>materials such as niobium, and an increase in originally allowed operating </a:t>
            </a:r>
            <a:r>
              <a:rPr lang="en-US" sz="1600" b="1" dirty="0" smtClean="0">
                <a:solidFill>
                  <a:srgbClr val="04246C"/>
                </a:solidFill>
              </a:rPr>
              <a:t>pressure for a pre-2007 system</a:t>
            </a:r>
            <a:endParaRPr lang="en-US" sz="1600" b="1" dirty="0" smtClean="0">
              <a:solidFill>
                <a:srgbClr val="04246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Equivalence-Like Processes at BNL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95400"/>
            <a:ext cx="7620000" cy="47244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4246C"/>
                </a:solidFill>
              </a:rPr>
              <a:t>National Electrical Code Requirements</a:t>
            </a:r>
          </a:p>
          <a:p>
            <a:pPr lvl="1"/>
            <a:r>
              <a:rPr lang="en-US" sz="1600" b="1" dirty="0" smtClean="0">
                <a:solidFill>
                  <a:srgbClr val="04246C"/>
                </a:solidFill>
              </a:rPr>
              <a:t>Request must go through the Lab Electrical Safety Committee</a:t>
            </a:r>
          </a:p>
          <a:p>
            <a:pPr lvl="1"/>
            <a:r>
              <a:rPr lang="en-US" sz="1600" b="1" dirty="0" smtClean="0">
                <a:solidFill>
                  <a:srgbClr val="04246C"/>
                </a:solidFill>
              </a:rPr>
              <a:t>Example: non-tray rated cable in tray at STAR and PHENIX</a:t>
            </a:r>
          </a:p>
          <a:p>
            <a:pPr lvl="1"/>
            <a:r>
              <a:rPr lang="en-US" sz="1600" b="1" dirty="0" smtClean="0">
                <a:solidFill>
                  <a:srgbClr val="04246C"/>
                </a:solidFill>
              </a:rPr>
              <a:t>Example: test GFCIs before use rather than monthly</a:t>
            </a:r>
          </a:p>
          <a:p>
            <a:r>
              <a:rPr lang="en-US" sz="1600" b="1" dirty="0" smtClean="0">
                <a:solidFill>
                  <a:srgbClr val="04246C"/>
                </a:solidFill>
              </a:rPr>
              <a:t>OSHA Requirements</a:t>
            </a:r>
          </a:p>
          <a:p>
            <a:pPr lvl="1"/>
            <a:r>
              <a:rPr lang="en-US" sz="1600" b="1" dirty="0" smtClean="0">
                <a:solidFill>
                  <a:srgbClr val="04246C"/>
                </a:solidFill>
              </a:rPr>
              <a:t>Formal </a:t>
            </a:r>
            <a:r>
              <a:rPr lang="en-US" sz="1600" b="1" dirty="0" smtClean="0">
                <a:solidFill>
                  <a:srgbClr val="04246C"/>
                </a:solidFill>
              </a:rPr>
              <a:t>BNL waiver needed </a:t>
            </a:r>
            <a:endParaRPr lang="en-US" sz="1600" b="1" dirty="0" smtClean="0">
              <a:solidFill>
                <a:srgbClr val="04246C"/>
              </a:solidFill>
            </a:endParaRPr>
          </a:p>
          <a:p>
            <a:pPr lvl="1"/>
            <a:r>
              <a:rPr lang="en-US" sz="1600" b="1" dirty="0" smtClean="0">
                <a:solidFill>
                  <a:srgbClr val="04246C"/>
                </a:solidFill>
              </a:rPr>
              <a:t>De </a:t>
            </a:r>
            <a:r>
              <a:rPr lang="en-US" sz="1600" b="1" dirty="0" err="1" smtClean="0">
                <a:solidFill>
                  <a:srgbClr val="04246C"/>
                </a:solidFill>
              </a:rPr>
              <a:t>minimis</a:t>
            </a:r>
            <a:r>
              <a:rPr lang="en-US" sz="1600" b="1" dirty="0" smtClean="0">
                <a:solidFill>
                  <a:srgbClr val="04246C"/>
                </a:solidFill>
              </a:rPr>
              <a:t> conditions only</a:t>
            </a:r>
          </a:p>
          <a:p>
            <a:pPr lvl="2"/>
            <a:r>
              <a:rPr lang="en-US" sz="1600" b="1" dirty="0" smtClean="0">
                <a:solidFill>
                  <a:srgbClr val="04246C"/>
                </a:solidFill>
              </a:rPr>
              <a:t>Example 4-31</a:t>
            </a:r>
            <a:r>
              <a:rPr lang="en-US" sz="1600" b="1" dirty="0" smtClean="0">
                <a:solidFill>
                  <a:srgbClr val="04246C"/>
                </a:solidFill>
              </a:rPr>
              <a:t>: §1910.27(b)(1)(ii) allows 12 inches as the maximum distance between ladder rungs. Where the rungs are 13 inches apart, the condition is de </a:t>
            </a:r>
            <a:r>
              <a:rPr lang="en-US" sz="1600" b="1" dirty="0" err="1" smtClean="0">
                <a:solidFill>
                  <a:srgbClr val="04246C"/>
                </a:solidFill>
              </a:rPr>
              <a:t>minimis</a:t>
            </a:r>
            <a:endParaRPr lang="en-US" sz="1600" b="1" dirty="0" smtClean="0">
              <a:solidFill>
                <a:srgbClr val="04246C"/>
              </a:solidFill>
            </a:endParaRPr>
          </a:p>
          <a:p>
            <a:r>
              <a:rPr lang="en-US" sz="1600" b="1" dirty="0" smtClean="0">
                <a:solidFill>
                  <a:srgbClr val="04246C"/>
                </a:solidFill>
              </a:rPr>
              <a:t>NFPA Requirements</a:t>
            </a:r>
          </a:p>
          <a:p>
            <a:pPr lvl="1"/>
            <a:r>
              <a:rPr lang="en-US" sz="1600" b="1" dirty="0" smtClean="0">
                <a:solidFill>
                  <a:srgbClr val="04246C"/>
                </a:solidFill>
              </a:rPr>
              <a:t>Request must go through BNL Fire Safety Committee</a:t>
            </a:r>
          </a:p>
          <a:p>
            <a:pPr lvl="2"/>
            <a:r>
              <a:rPr lang="en-US" sz="1600" b="1" dirty="0" smtClean="0">
                <a:solidFill>
                  <a:srgbClr val="04246C"/>
                </a:solidFill>
              </a:rPr>
              <a:t>Example: Fire barriers at STAR and PHENIX</a:t>
            </a:r>
          </a:p>
          <a:p>
            <a:r>
              <a:rPr lang="en-US" sz="1600" b="1" dirty="0" smtClean="0">
                <a:solidFill>
                  <a:srgbClr val="04246C"/>
                </a:solidFill>
              </a:rPr>
              <a:t>SBMS Requirements</a:t>
            </a:r>
          </a:p>
          <a:p>
            <a:pPr lvl="1"/>
            <a:r>
              <a:rPr lang="en-US" sz="1600" b="1" dirty="0" smtClean="0">
                <a:solidFill>
                  <a:srgbClr val="04246C"/>
                </a:solidFill>
              </a:rPr>
              <a:t>Formal BNL waiver needed</a:t>
            </a:r>
          </a:p>
          <a:p>
            <a:pPr lvl="1"/>
            <a:r>
              <a:rPr lang="en-US" sz="1600" b="1" dirty="0" smtClean="0">
                <a:solidFill>
                  <a:srgbClr val="04246C"/>
                </a:solidFill>
              </a:rPr>
              <a:t>Subject Matter Expert and Management System Steward must sign</a:t>
            </a:r>
          </a:p>
          <a:p>
            <a:pPr lvl="1"/>
            <a:r>
              <a:rPr lang="en-US" sz="1600" b="1" dirty="0" smtClean="0">
                <a:solidFill>
                  <a:srgbClr val="04246C"/>
                </a:solidFill>
              </a:rPr>
              <a:t>Example: Na22 in soil at RHIC</a:t>
            </a:r>
            <a:endParaRPr lang="en-US" sz="1600" b="1" dirty="0">
              <a:solidFill>
                <a:srgbClr val="0424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3886200"/>
          </a:xfrm>
        </p:spPr>
        <p:txBody>
          <a:bodyPr/>
          <a:lstStyle/>
          <a:p>
            <a:r>
              <a:rPr lang="en-US" b="1" dirty="0" smtClean="0">
                <a:solidFill>
                  <a:srgbClr val="04246C"/>
                </a:solidFill>
              </a:rPr>
              <a:t>ISO 14001 and OHSAS 18001 Registrations in May</a:t>
            </a:r>
          </a:p>
          <a:p>
            <a:pPr lvl="1"/>
            <a:r>
              <a:rPr lang="en-US" sz="2400" b="1" dirty="0" smtClean="0">
                <a:solidFill>
                  <a:srgbClr val="04246C"/>
                </a:solidFill>
              </a:rPr>
              <a:t>Refresher training in late April </a:t>
            </a:r>
          </a:p>
          <a:p>
            <a:r>
              <a:rPr lang="en-US" b="1" dirty="0" smtClean="0">
                <a:solidFill>
                  <a:srgbClr val="04246C"/>
                </a:solidFill>
              </a:rPr>
              <a:t>Bring ODH monitors to Ann Marie Luhrs for calibration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Due every 6 months </a:t>
            </a:r>
          </a:p>
          <a:p>
            <a:r>
              <a:rPr lang="en-US" b="1" dirty="0" smtClean="0">
                <a:solidFill>
                  <a:srgbClr val="04246C"/>
                </a:solidFill>
              </a:rPr>
              <a:t>Inspect ODH escape packs monthly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Check: hose connections, fill gauge, hood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Initial tag each month after check</a:t>
            </a:r>
            <a:endParaRPr lang="en-US" b="1" dirty="0">
              <a:solidFill>
                <a:srgbClr val="04246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Photos of the Week (From the Home Front)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2374583" cy="24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2392459" cy="241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2516516" cy="250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810000"/>
            <a:ext cx="2133600" cy="21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810000"/>
            <a:ext cx="2243666" cy="219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1371600"/>
            <a:ext cx="2297430" cy="234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12538</TotalTime>
  <Words>378</Words>
  <Application>Microsoft Office PowerPoint</Application>
  <PresentationFormat>On-screen Show (4:3)</PresentationFormat>
  <Paragraphs>43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 Presentation</vt:lpstr>
      <vt:lpstr>Take 5 for Safety</vt:lpstr>
      <vt:lpstr>Equivalence Process for Pressure Vessels at BNL</vt:lpstr>
      <vt:lpstr>Other Equivalence-Like Processes at BNL</vt:lpstr>
      <vt:lpstr>Safety Notes</vt:lpstr>
      <vt:lpstr>Safety Photos of the Week (From the Home Front)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Safety Software QA </dc:subject>
  <dc:creator>Ed Lessard</dc:creator>
  <cp:lastModifiedBy>lessard</cp:lastModifiedBy>
  <cp:revision>749</cp:revision>
  <cp:lastPrinted>2007-07-02T19:06:14Z</cp:lastPrinted>
  <dcterms:created xsi:type="dcterms:W3CDTF">2007-06-28T20:22:43Z</dcterms:created>
  <dcterms:modified xsi:type="dcterms:W3CDTF">2010-03-16T17:14:02Z</dcterms:modified>
</cp:coreProperties>
</file>