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89" r:id="rId2"/>
    <p:sldId id="546" r:id="rId3"/>
    <p:sldId id="548" r:id="rId4"/>
    <p:sldId id="549" r:id="rId5"/>
    <p:sldId id="550" r:id="rId6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246C"/>
    <a:srgbClr val="000099"/>
    <a:srgbClr val="042B7F"/>
    <a:srgbClr val="000066"/>
    <a:srgbClr val="0000FF"/>
    <a:srgbClr val="0B6B1B"/>
    <a:srgbClr val="1E045E"/>
    <a:srgbClr val="0E8C23"/>
    <a:srgbClr val="13B92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4" autoAdjust="0"/>
    <p:restoredTop sz="87306" autoAdjust="0"/>
  </p:normalViewPr>
  <p:slideViewPr>
    <p:cSldViewPr>
      <p:cViewPr varScale="1">
        <p:scale>
          <a:sx n="113" d="100"/>
          <a:sy n="113" d="100"/>
        </p:scale>
        <p:origin x="-66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286" y="-102"/>
      </p:cViewPr>
      <p:guideLst>
        <p:guide orient="horz" pos="2920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>
            <a:lvl1pPr defTabSz="930252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>
            <a:lvl1pPr algn="r" defTabSz="930252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074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b" anchorCtr="0" compatLnSpc="1">
            <a:prstTxWarp prst="textNoShape">
              <a:avLst/>
            </a:prstTxWarp>
          </a:bodyPr>
          <a:lstStyle>
            <a:lvl1pPr defTabSz="930252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745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b" anchorCtr="0" compatLnSpc="1">
            <a:prstTxWarp prst="textNoShape">
              <a:avLst/>
            </a:prstTxWarp>
          </a:bodyPr>
          <a:lstStyle>
            <a:lvl1pPr algn="r" defTabSz="930252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3A76B745-74A3-4958-A951-3571C1AD55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>
            <a:lvl1pPr defTabSz="930252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>
            <a:lvl1pPr algn="r" defTabSz="930252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1" y="4403725"/>
            <a:ext cx="5130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074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b" anchorCtr="0" compatLnSpc="1">
            <a:prstTxWarp prst="textNoShape">
              <a:avLst/>
            </a:prstTxWarp>
          </a:bodyPr>
          <a:lstStyle>
            <a:lvl1pPr defTabSz="930252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745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b" anchorCtr="0" compatLnSpc="1">
            <a:prstTxWarp prst="textNoShape">
              <a:avLst/>
            </a:prstTxWarp>
          </a:bodyPr>
          <a:lstStyle>
            <a:lvl1pPr algn="r" defTabSz="930252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1893202F-CF91-4C53-A895-26D4194360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5325"/>
            <a:ext cx="4635500" cy="3476625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1" y="4402139"/>
            <a:ext cx="5130800" cy="4173537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ppt_BG_Title_BNL_bluePassion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48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622C2-78B0-4AC5-8026-553F589F2AFF}" type="datetime1">
              <a:rPr lang="en-US"/>
              <a:pPr>
                <a:defRPr/>
              </a:pPr>
              <a:t>3/23/2010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EB5B5-7891-4DDB-B7A8-EEA4748D97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1" y="304800"/>
            <a:ext cx="20955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1" y="304800"/>
            <a:ext cx="61341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58289-2B87-4CCB-8195-0830F085A705}" type="datetime1">
              <a:rPr lang="en-US"/>
              <a:pPr>
                <a:defRPr/>
              </a:pPr>
              <a:t>3/23/2010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AF0DB-2B82-414B-BC2E-FEDA41DA40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99E20-1275-49B8-AB68-A37F8A23E803}" type="datetime1">
              <a:rPr lang="en-US"/>
              <a:pPr>
                <a:defRPr/>
              </a:pPr>
              <a:t>3/23/2010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D56E-CF58-48DB-9859-5D577ABEE5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996A3-CFC6-43A5-90DB-AF1141B209C6}" type="datetime1">
              <a:rPr lang="en-US"/>
              <a:pPr>
                <a:defRPr/>
              </a:pPr>
              <a:t>3/23/2010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CF8C1-A238-4A28-B153-EC937AAD7E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F151-4F9A-468A-9545-56D75F1B3582}" type="datetime1">
              <a:rPr lang="en-US"/>
              <a:pPr>
                <a:defRPr/>
              </a:pPr>
              <a:t>3/23/2010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A681D-C136-463C-817B-09C95575F0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2031A-DBBE-4E3A-8600-F2AE3EBC2EC7}" type="datetime1">
              <a:rPr lang="en-US"/>
              <a:pPr>
                <a:defRPr/>
              </a:pPr>
              <a:t>3/23/2010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6F3C6-C1CC-4413-A7F9-3A853AC926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21F3A-3287-4EE1-B70D-222303418C90}" type="datetime1">
              <a:rPr lang="en-US"/>
              <a:pPr>
                <a:defRPr/>
              </a:pPr>
              <a:t>3/23/2010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55864-09A3-41D8-B284-9EC237F8F4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782E8-883D-43F2-B1A9-62D091797644}" type="datetime1">
              <a:rPr lang="en-US"/>
              <a:pPr>
                <a:defRPr/>
              </a:pPr>
              <a:t>3/23/2010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7528B-F4F9-4E0C-A4F0-CCD122817A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2F8D5-36AA-4B34-ABD2-6CE36B6FD22B}" type="datetime1">
              <a:rPr lang="en-US"/>
              <a:pPr>
                <a:defRPr/>
              </a:pPr>
              <a:t>3/23/2010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BE9AC-BB94-4B35-8EF4-9705E32DB4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01BA0-E8DE-42C4-A874-049076D8C4BA}" type="datetime1">
              <a:rPr lang="en-US"/>
              <a:pPr>
                <a:defRPr/>
              </a:pPr>
              <a:t>3/23/2010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4D01B-8AFA-4785-96C7-E8F2CA02CB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REVBG_Slide4_Blu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57400" y="6223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accent1"/>
                </a:solidFill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87E042C2-FACD-4A40-B75F-8A9F93EA1671}" type="datetime1">
              <a:rPr lang="en-US"/>
              <a:pPr>
                <a:defRPr/>
              </a:pPr>
              <a:t>3/23/2010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1350" y="6235700"/>
            <a:ext cx="300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357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42B7F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A3446682-1843-4EC0-950D-B015D47ED0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1"/>
            <a:ext cx="83820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  <a:cs typeface="ＭＳ Ｐゴシック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  <a:cs typeface="ＭＳ Ｐゴシック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  <a:cs typeface="ＭＳ Ｐゴシック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  <a:cs typeface="ＭＳ Ｐゴシック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90000"/>
        <a:buFont typeface="Symbol" pitchFamily="18" charset="2"/>
        <a:buChar char="·"/>
        <a:defRPr sz="20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0858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 sz="20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4287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Font typeface="Arial" pitchFamily="34" charset="0"/>
        <a:buChar char="+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17716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2288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2133600"/>
            <a:ext cx="8077200" cy="354806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Facility Authorization </a:t>
            </a:r>
            <a:r>
              <a:rPr lang="en-US" sz="2800" b="1" dirty="0" smtClean="0">
                <a:solidFill>
                  <a:schemeClr val="bg1"/>
                </a:solidFill>
              </a:rPr>
              <a:t>Basis at BNL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Safety Photos of the Week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Collider-Accelerator Department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3-23-2010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595313" y="361950"/>
            <a:ext cx="81534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cs typeface="+mj-cs"/>
              </a:rPr>
              <a:t>Take 5 for Safety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870857" y="381000"/>
            <a:ext cx="740228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ts val="500"/>
              </a:spcBef>
              <a:spcAft>
                <a:spcPts val="500"/>
              </a:spcAft>
            </a:pP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04801"/>
            <a:ext cx="8763000" cy="1090613"/>
          </a:xfrm>
        </p:spPr>
        <p:txBody>
          <a:bodyPr/>
          <a:lstStyle/>
          <a:p>
            <a:r>
              <a:rPr lang="en-US" sz="4000" dirty="0" smtClean="0"/>
              <a:t>Facility Authorization </a:t>
            </a:r>
            <a:r>
              <a:rPr lang="en-US" sz="4000" dirty="0" smtClean="0"/>
              <a:t>Basis at BNL</a:t>
            </a:r>
            <a:endParaRPr lang="en-US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4953000"/>
          </a:xfrm>
        </p:spPr>
        <p:txBody>
          <a:bodyPr/>
          <a:lstStyle/>
          <a:p>
            <a:r>
              <a:rPr lang="en-US" b="1" dirty="0" smtClean="0">
                <a:solidFill>
                  <a:srgbClr val="04246C"/>
                </a:solidFill>
              </a:rPr>
              <a:t>Facility types allowed by BNL SBMS</a:t>
            </a:r>
          </a:p>
          <a:p>
            <a:pPr lvl="1"/>
            <a:r>
              <a:rPr lang="en-US" b="1" dirty="0" smtClean="0">
                <a:solidFill>
                  <a:srgbClr val="04246C"/>
                </a:solidFill>
              </a:rPr>
              <a:t>Accelerator</a:t>
            </a:r>
          </a:p>
          <a:p>
            <a:pPr lvl="1"/>
            <a:r>
              <a:rPr lang="en-US" b="1" dirty="0" smtClean="0">
                <a:solidFill>
                  <a:srgbClr val="04246C"/>
                </a:solidFill>
              </a:rPr>
              <a:t>Hazard Category 1, 2 and 3 Nuclear</a:t>
            </a:r>
          </a:p>
          <a:p>
            <a:pPr lvl="1"/>
            <a:r>
              <a:rPr lang="en-US" b="1" dirty="0" smtClean="0">
                <a:solidFill>
                  <a:srgbClr val="04246C"/>
                </a:solidFill>
              </a:rPr>
              <a:t>Former Nuclear Facility Downgraded to Radiological</a:t>
            </a:r>
          </a:p>
          <a:p>
            <a:pPr lvl="1"/>
            <a:r>
              <a:rPr lang="en-US" b="1" dirty="0" smtClean="0">
                <a:solidFill>
                  <a:srgbClr val="04246C"/>
                </a:solidFill>
              </a:rPr>
              <a:t>Radiological (facility has a Radiation Area </a:t>
            </a:r>
            <a:r>
              <a:rPr lang="en-US" b="1" u="sng" dirty="0" smtClean="0">
                <a:solidFill>
                  <a:srgbClr val="04246C"/>
                </a:solidFill>
              </a:rPr>
              <a:t>and</a:t>
            </a:r>
            <a:r>
              <a:rPr lang="en-US" b="1" dirty="0" smtClean="0">
                <a:solidFill>
                  <a:srgbClr val="04246C"/>
                </a:solidFill>
              </a:rPr>
              <a:t> radioactivity)</a:t>
            </a:r>
          </a:p>
          <a:p>
            <a:pPr lvl="1"/>
            <a:r>
              <a:rPr lang="en-US" b="1" dirty="0" smtClean="0">
                <a:solidFill>
                  <a:srgbClr val="04246C"/>
                </a:solidFill>
              </a:rPr>
              <a:t>Chemical (&gt;29 CFR 1910.119 chemical inventory)</a:t>
            </a:r>
          </a:p>
          <a:p>
            <a:pPr lvl="1"/>
            <a:r>
              <a:rPr lang="en-US" b="1" dirty="0" smtClean="0">
                <a:solidFill>
                  <a:srgbClr val="04246C"/>
                </a:solidFill>
              </a:rPr>
              <a:t>Industrial (&lt;29 CFR 1910.119 chemical inventory)</a:t>
            </a:r>
          </a:p>
          <a:p>
            <a:r>
              <a:rPr lang="en-US" b="1" dirty="0" smtClean="0">
                <a:solidFill>
                  <a:srgbClr val="04246C"/>
                </a:solidFill>
              </a:rPr>
              <a:t>All facilities must have BNL or BNL/DOE approval for</a:t>
            </a:r>
          </a:p>
          <a:p>
            <a:pPr lvl="1"/>
            <a:r>
              <a:rPr lang="en-US" b="1" dirty="0" smtClean="0">
                <a:solidFill>
                  <a:srgbClr val="04246C"/>
                </a:solidFill>
              </a:rPr>
              <a:t>Design and construction</a:t>
            </a:r>
          </a:p>
          <a:p>
            <a:pPr lvl="1"/>
            <a:r>
              <a:rPr lang="en-US" b="1" dirty="0" smtClean="0">
                <a:solidFill>
                  <a:srgbClr val="04246C"/>
                </a:solidFill>
              </a:rPr>
              <a:t>Documented hazard identification, assessment and controls</a:t>
            </a:r>
          </a:p>
          <a:p>
            <a:pPr lvl="1"/>
            <a:r>
              <a:rPr lang="en-US" b="1" dirty="0" smtClean="0">
                <a:solidFill>
                  <a:srgbClr val="04246C"/>
                </a:solidFill>
              </a:rPr>
              <a:t>Readiness confirmation</a:t>
            </a:r>
          </a:p>
          <a:p>
            <a:pPr lvl="1"/>
            <a:r>
              <a:rPr lang="en-US" b="1" dirty="0" smtClean="0">
                <a:solidFill>
                  <a:srgbClr val="04246C"/>
                </a:solidFill>
              </a:rPr>
              <a:t>Safety Envelopes or Operational Safety Limits and/or Facility Use Agreement (FUA)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Photos of the Week: Rules </a:t>
            </a:r>
            <a:r>
              <a:rPr lang="en-US" dirty="0" smtClean="0"/>
              <a:t>are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800600"/>
          </a:xfrm>
        </p:spPr>
        <p:txBody>
          <a:bodyPr/>
          <a:lstStyle/>
          <a:p>
            <a:r>
              <a:rPr lang="en-US" sz="1600" b="1" dirty="0" smtClean="0">
                <a:solidFill>
                  <a:srgbClr val="04246C"/>
                </a:solidFill>
              </a:rPr>
              <a:t>Good news: It was a normal day (April 18, 2002) in Sharon Springs , KS, when a Union Pacific crew boarded a loaded coal train for the long trek to Salina</a:t>
            </a:r>
          </a:p>
          <a:p>
            <a:r>
              <a:rPr lang="en-US" sz="1600" b="1" dirty="0" smtClean="0">
                <a:solidFill>
                  <a:srgbClr val="04246C"/>
                </a:solidFill>
              </a:rPr>
              <a:t>Bad news: Just a few miles into the trip a wheel bearing became overheated and melted, letting a metal support drop down and grind on the rail, creating white hot molten metal droppings spewing down to the rail</a:t>
            </a:r>
          </a:p>
          <a:p>
            <a:r>
              <a:rPr lang="en-US" sz="1600" b="1" dirty="0" smtClean="0">
                <a:solidFill>
                  <a:srgbClr val="04246C"/>
                </a:solidFill>
              </a:rPr>
              <a:t>Good news: A very alert crew noticed smoke about halfway back in the train, stopped the train in compliance with the rules, and walked ½ mile back</a:t>
            </a:r>
          </a:p>
          <a:p>
            <a:r>
              <a:rPr lang="en-US" sz="1600" b="1" dirty="0" smtClean="0">
                <a:solidFill>
                  <a:srgbClr val="04246C"/>
                </a:solidFill>
              </a:rPr>
              <a:t>Bad news: The car with the hot wheel bearing was stopped on a wooden bridge with creosote ties and trusses; the crew tried to explain to higher-ups but were instructed not to move the broken </a:t>
            </a:r>
            <a:r>
              <a:rPr lang="en-US" sz="1600" b="1" dirty="0" smtClean="0">
                <a:solidFill>
                  <a:srgbClr val="04246C"/>
                </a:solidFill>
              </a:rPr>
              <a:t>car; </a:t>
            </a:r>
            <a:r>
              <a:rPr lang="en-US" sz="1600" b="1" dirty="0" smtClean="0">
                <a:solidFill>
                  <a:srgbClr val="04246C"/>
                </a:solidFill>
              </a:rPr>
              <a:t>they unhooked the front half of train </a:t>
            </a:r>
          </a:p>
          <a:p>
            <a:r>
              <a:rPr lang="en-US" sz="1600" b="1" dirty="0" smtClean="0">
                <a:solidFill>
                  <a:srgbClr val="04246C"/>
                </a:solidFill>
              </a:rPr>
              <a:t>Federal Railway Agency Report: one car started the fire; crew stopped train to investigate cause of smoke; car with failed bearing had stopped on top of a wooden </a:t>
            </a:r>
            <a:r>
              <a:rPr lang="en-US" sz="1600" b="1" dirty="0" smtClean="0">
                <a:solidFill>
                  <a:srgbClr val="04246C"/>
                </a:solidFill>
              </a:rPr>
              <a:t>bridge and </a:t>
            </a:r>
            <a:r>
              <a:rPr lang="en-US" sz="1600" b="1" dirty="0" smtClean="0">
                <a:solidFill>
                  <a:srgbClr val="04246C"/>
                </a:solidFill>
              </a:rPr>
              <a:t>caused heat to ignite </a:t>
            </a:r>
            <a:r>
              <a:rPr lang="en-US" sz="1600" b="1" dirty="0" smtClean="0">
                <a:solidFill>
                  <a:srgbClr val="04246C"/>
                </a:solidFill>
              </a:rPr>
              <a:t>bridge; </a:t>
            </a:r>
            <a:r>
              <a:rPr lang="en-US" sz="1600" b="1" dirty="0" smtClean="0">
                <a:solidFill>
                  <a:srgbClr val="04246C"/>
                </a:solidFill>
              </a:rPr>
              <a:t>the heat ignited the coal that was loaded in the </a:t>
            </a:r>
            <a:r>
              <a:rPr lang="en-US" sz="1600" b="1" dirty="0" smtClean="0">
                <a:solidFill>
                  <a:srgbClr val="04246C"/>
                </a:solidFill>
              </a:rPr>
              <a:t>cars; </a:t>
            </a:r>
            <a:r>
              <a:rPr lang="en-US" sz="1600" b="1" dirty="0" smtClean="0">
                <a:solidFill>
                  <a:srgbClr val="04246C"/>
                </a:solidFill>
              </a:rPr>
              <a:t>when train started to fall, coal dust </a:t>
            </a:r>
            <a:r>
              <a:rPr lang="en-US" sz="1600" b="1" dirty="0" smtClean="0">
                <a:solidFill>
                  <a:srgbClr val="04246C"/>
                </a:solidFill>
              </a:rPr>
              <a:t>in the air flashed and completely destroyed </a:t>
            </a:r>
            <a:r>
              <a:rPr lang="en-US" sz="1600" b="1" dirty="0" smtClean="0">
                <a:solidFill>
                  <a:srgbClr val="04246C"/>
                </a:solidFill>
              </a:rPr>
              <a:t>the bridge and </a:t>
            </a:r>
            <a:r>
              <a:rPr lang="en-US" sz="1600" b="1" dirty="0" smtClean="0">
                <a:solidFill>
                  <a:srgbClr val="04246C"/>
                </a:solidFill>
              </a:rPr>
              <a:t>the cars on the bridge</a:t>
            </a:r>
            <a:endParaRPr lang="en-US" sz="1600" b="1" dirty="0" smtClean="0">
              <a:solidFill>
                <a:srgbClr val="04246C"/>
              </a:solidFill>
            </a:endParaRPr>
          </a:p>
          <a:p>
            <a:r>
              <a:rPr lang="en-US" sz="1600" b="1" dirty="0" smtClean="0">
                <a:solidFill>
                  <a:srgbClr val="04246C"/>
                </a:solidFill>
              </a:rPr>
              <a:t>No one hurt; $2M loss</a:t>
            </a:r>
          </a:p>
          <a:p>
            <a:endParaRPr lang="en-US" sz="1600" b="1" dirty="0" smtClean="0">
              <a:solidFill>
                <a:srgbClr val="04246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3D56E-CF58-48DB-9859-5D577ABEE5D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3D56E-CF58-48DB-9859-5D577ABEE5D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6" name="Picture 2"/>
          <p:cNvPicPr preferRelativeResize="0"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9600" y="228600"/>
            <a:ext cx="8001000" cy="597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3D56E-CF58-48DB-9859-5D577ABEE5D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8106156" cy="592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322F31"/>
      </a:dk1>
      <a:lt1>
        <a:srgbClr val="FFFFFF"/>
      </a:lt1>
      <a:dk2>
        <a:srgbClr val="322F31"/>
      </a:dk2>
      <a:lt2>
        <a:srgbClr val="322F31"/>
      </a:lt2>
      <a:accent1>
        <a:srgbClr val="8071B4"/>
      </a:accent1>
      <a:accent2>
        <a:srgbClr val="8071B4"/>
      </a:accent2>
      <a:accent3>
        <a:srgbClr val="FFFFFF"/>
      </a:accent3>
      <a:accent4>
        <a:srgbClr val="292728"/>
      </a:accent4>
      <a:accent5>
        <a:srgbClr val="C0BBD6"/>
      </a:accent5>
      <a:accent6>
        <a:srgbClr val="7366A3"/>
      </a:accent6>
      <a:hlink>
        <a:srgbClr val="8071B4"/>
      </a:hlink>
      <a:folHlink>
        <a:srgbClr val="8071B4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12657</TotalTime>
  <Words>349</Words>
  <Application>Microsoft Office PowerPoint</Application>
  <PresentationFormat>On-screen Show (4:3)</PresentationFormat>
  <Paragraphs>30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Blank Presentation</vt:lpstr>
      <vt:lpstr>Take 5 for Safety</vt:lpstr>
      <vt:lpstr>Facility Authorization Basis at BNL</vt:lpstr>
      <vt:lpstr>Safety Photos of the Week: Rules are Rules</vt:lpstr>
      <vt:lpstr>Slide 4</vt:lpstr>
      <vt:lpstr>Slide 5</vt:lpstr>
    </vt:vector>
  </TitlesOfParts>
  <Company>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Safety Software QA </dc:subject>
  <dc:creator>Ed Lessard</dc:creator>
  <cp:lastModifiedBy>lessard</cp:lastModifiedBy>
  <cp:revision>760</cp:revision>
  <cp:lastPrinted>2007-07-02T19:06:14Z</cp:lastPrinted>
  <dcterms:created xsi:type="dcterms:W3CDTF">2007-06-28T20:22:43Z</dcterms:created>
  <dcterms:modified xsi:type="dcterms:W3CDTF">2010-03-23T13:44:46Z</dcterms:modified>
</cp:coreProperties>
</file>