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61" r:id="rId2"/>
    <p:sldId id="286" r:id="rId3"/>
    <p:sldId id="285" r:id="rId4"/>
    <p:sldId id="284" r:id="rId5"/>
    <p:sldId id="283" r:id="rId6"/>
    <p:sldId id="28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A2DDFE-1A9E-419C-8139-DB88745030AA}" type="datetimeFigureOut">
              <a:rPr lang="en-US" smtClean="0"/>
              <a:pPr/>
              <a:t>3/23/2010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8FE783-36EF-44AE-B3EB-CEE07A2EC26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03/23/2010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Stefan Bathe for PHENIX, Time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F6F02B-5950-4C16-B4F6-B489A9AB25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PHENIX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Time Meeting, </a:t>
            </a:r>
            <a:r>
              <a:rPr lang="en-US" dirty="0" smtClean="0"/>
              <a:t>3/23/2010</a:t>
            </a:r>
            <a:endParaRPr lang="en-US" dirty="0" smtClean="0"/>
          </a:p>
          <a:p>
            <a:r>
              <a:rPr lang="en-US" dirty="0" smtClean="0"/>
              <a:t>Stefan Bathe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 </a:t>
            </a:r>
            <a:r>
              <a:rPr lang="en-US" dirty="0" err="1" smtClean="0"/>
              <a:t>GeV</a:t>
            </a:r>
            <a:r>
              <a:rPr lang="en-US" dirty="0" smtClean="0"/>
              <a:t>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6800" y="1219200"/>
            <a:ext cx="4114800" cy="3657599"/>
          </a:xfrm>
        </p:spPr>
        <p:txBody>
          <a:bodyPr>
            <a:noAutofit/>
          </a:bodyPr>
          <a:lstStyle/>
          <a:p>
            <a:r>
              <a:rPr lang="en-US" sz="2400" dirty="0" smtClean="0"/>
              <a:t>R</a:t>
            </a:r>
            <a:r>
              <a:rPr lang="en-US" sz="2400" dirty="0" smtClean="0"/>
              <a:t>ecorded </a:t>
            </a:r>
            <a:endParaRPr lang="en-US" sz="2400" dirty="0" smtClean="0"/>
          </a:p>
          <a:p>
            <a:pPr lvl="1"/>
            <a:r>
              <a:rPr lang="en-US" sz="2000" dirty="0" smtClean="0"/>
              <a:t>8.2 B minimum bias events or 1.3 </a:t>
            </a:r>
            <a:r>
              <a:rPr lang="en-US" sz="2000" dirty="0" smtClean="0"/>
              <a:t>nb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(±30 cm)</a:t>
            </a:r>
            <a:endParaRPr lang="en-US" sz="2000" dirty="0" smtClean="0"/>
          </a:p>
          <a:p>
            <a:pPr lvl="1"/>
            <a:r>
              <a:rPr lang="en-US" sz="2000" dirty="0" smtClean="0"/>
              <a:t>7.0 B minimum bias events or 1.1 </a:t>
            </a:r>
            <a:r>
              <a:rPr lang="en-US" sz="2000" dirty="0" smtClean="0"/>
              <a:t>nb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within (± 20 cm)</a:t>
            </a:r>
            <a:endParaRPr lang="en-US" sz="2000" dirty="0" smtClean="0"/>
          </a:p>
          <a:p>
            <a:r>
              <a:rPr lang="en-US" sz="2400" dirty="0" smtClean="0"/>
              <a:t>BUP goal</a:t>
            </a:r>
            <a:endParaRPr lang="en-US" sz="2400" dirty="0" smtClean="0"/>
          </a:p>
          <a:p>
            <a:pPr lvl="1"/>
            <a:r>
              <a:rPr lang="en-US" sz="2000" dirty="0" smtClean="0"/>
              <a:t>record 1.4 </a:t>
            </a:r>
            <a:r>
              <a:rPr lang="en-US" sz="2000" dirty="0" smtClean="0"/>
              <a:t>nb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± 30 cm)</a:t>
            </a:r>
            <a:endParaRPr lang="en-US" sz="2000" dirty="0" smtClean="0"/>
          </a:p>
          <a:p>
            <a:r>
              <a:rPr lang="en-US" sz="2400" dirty="0" smtClean="0"/>
              <a:t>Expectation </a:t>
            </a:r>
            <a:r>
              <a:rPr lang="en-US" sz="2400" dirty="0" smtClean="0"/>
              <a:t>before </a:t>
            </a:r>
            <a:r>
              <a:rPr lang="en-US" sz="2400" dirty="0" smtClean="0"/>
              <a:t>run</a:t>
            </a:r>
            <a:endParaRPr lang="en-US" sz="2400" dirty="0" smtClean="0"/>
          </a:p>
          <a:p>
            <a:pPr lvl="1"/>
            <a:r>
              <a:rPr lang="en-US" sz="2000" dirty="0" smtClean="0"/>
              <a:t>record 1.1 </a:t>
            </a:r>
            <a:r>
              <a:rPr lang="en-US" sz="2000" dirty="0" smtClean="0"/>
              <a:t>nb</a:t>
            </a:r>
            <a:r>
              <a:rPr lang="en-US" sz="2000" baseline="30000" dirty="0" smtClean="0"/>
              <a:t>-1</a:t>
            </a:r>
            <a:r>
              <a:rPr lang="en-US" sz="2000" dirty="0" smtClean="0"/>
              <a:t> </a:t>
            </a:r>
            <a:r>
              <a:rPr lang="en-US" sz="2000" dirty="0" smtClean="0"/>
              <a:t>(</a:t>
            </a:r>
            <a:r>
              <a:rPr lang="en-US" sz="2000" dirty="0" smtClean="0"/>
              <a:t>± 30 cm)   (DAQ </a:t>
            </a:r>
            <a:r>
              <a:rPr lang="en-US" sz="2000" dirty="0" smtClean="0"/>
              <a:t>bandwidth, average machine performance</a:t>
            </a:r>
            <a:r>
              <a:rPr lang="en-US" sz="2000" dirty="0" smtClean="0"/>
              <a:t>)</a:t>
            </a:r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Content Placeholder 6" descr="lumi_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057400"/>
            <a:ext cx="4028872" cy="270906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86200" y="2514600"/>
            <a:ext cx="1065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m</a:t>
            </a:r>
            <a:r>
              <a:rPr lang="en-US" b="1" dirty="0" smtClean="0"/>
              <a:t>in. </a:t>
            </a:r>
            <a:r>
              <a:rPr lang="en-US" b="1" dirty="0" smtClean="0"/>
              <a:t>goal</a:t>
            </a:r>
            <a:endParaRPr lang="en-US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533572" y="2209800"/>
            <a:ext cx="68580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67200" y="2069068"/>
            <a:ext cx="889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desired</a:t>
            </a:r>
            <a:endParaRPr lang="en-US" b="1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85800" y="5334000"/>
            <a:ext cx="76962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Run-10 data set factor 1.5 larger than Run-7 data and has functioning HBD!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Physics Goals at 62.4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524000"/>
            <a:ext cx="41148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Low-mass enhancement of </a:t>
            </a:r>
            <a:r>
              <a:rPr lang="en-US" dirty="0" err="1" smtClean="0"/>
              <a:t>dileptons</a:t>
            </a:r>
            <a:r>
              <a:rPr lang="en-US" dirty="0" smtClean="0"/>
              <a:t> in 200 </a:t>
            </a:r>
            <a:r>
              <a:rPr lang="en-US" dirty="0" err="1" smtClean="0"/>
              <a:t>GeV</a:t>
            </a:r>
            <a:r>
              <a:rPr lang="en-US" dirty="0" smtClean="0"/>
              <a:t> </a:t>
            </a:r>
            <a:r>
              <a:rPr lang="en-US" dirty="0" err="1" smtClean="0"/>
              <a:t>Au+Au</a:t>
            </a:r>
            <a:r>
              <a:rPr lang="en-US" dirty="0" smtClean="0"/>
              <a:t> (Run-4)</a:t>
            </a:r>
          </a:p>
          <a:p>
            <a:r>
              <a:rPr lang="en-US" dirty="0" smtClean="0"/>
              <a:t>Also present at 62.4 </a:t>
            </a:r>
            <a:r>
              <a:rPr lang="en-US" dirty="0" err="1" smtClean="0"/>
              <a:t>GeV</a:t>
            </a:r>
            <a:r>
              <a:rPr lang="en-US" dirty="0" smtClean="0"/>
              <a:t>?</a:t>
            </a:r>
          </a:p>
          <a:p>
            <a:r>
              <a:rPr lang="en-US" dirty="0" smtClean="0"/>
              <a:t>HBD enhances effective signal by factor ~15 (no HBD in Run-4)</a:t>
            </a:r>
          </a:p>
          <a:p>
            <a:r>
              <a:rPr lang="en-US" dirty="0" smtClean="0"/>
              <a:t>400 M minimum bias events will give factor 4 higher effective signal compared to Run-4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/>
          <a:srcRect l="22222" r="20988" b="23688"/>
          <a:stretch>
            <a:fillRect/>
          </a:stretch>
        </p:blipFill>
        <p:spPr bwMode="auto">
          <a:xfrm>
            <a:off x="304800" y="1716399"/>
            <a:ext cx="4191000" cy="322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152400" y="4967288"/>
            <a:ext cx="5353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b="1" dirty="0"/>
              <a:t>PHENIX Run-04 </a:t>
            </a:r>
            <a:r>
              <a:rPr lang="en-US" b="1" dirty="0" err="1"/>
              <a:t>AuAu</a:t>
            </a:r>
            <a:r>
              <a:rPr lang="en-US" b="1" dirty="0"/>
              <a:t> 200 </a:t>
            </a:r>
            <a:r>
              <a:rPr lang="en-US" b="1" dirty="0" err="1"/>
              <a:t>GeV</a:t>
            </a:r>
            <a:r>
              <a:rPr lang="en-US" b="1" dirty="0"/>
              <a:t> arXiv:0706.3034</a:t>
            </a:r>
            <a:r>
              <a:rPr lang="en-US" dirty="0"/>
              <a:t> </a:t>
            </a:r>
          </a:p>
        </p:txBody>
      </p:sp>
      <p:sp>
        <p:nvSpPr>
          <p:cNvPr id="9" name="Oval 8"/>
          <p:cNvSpPr/>
          <p:nvPr/>
        </p:nvSpPr>
        <p:spPr>
          <a:xfrm>
            <a:off x="762000" y="2590800"/>
            <a:ext cx="838200" cy="762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for 62.4 </a:t>
            </a:r>
            <a:r>
              <a:rPr lang="en-US" dirty="0" err="1" smtClean="0"/>
              <a:t>GeV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191000"/>
            <a:ext cx="3962400" cy="25146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ZDC gains increased by factor 5 (to 7.5pC)</a:t>
            </a:r>
          </a:p>
          <a:p>
            <a:r>
              <a:rPr lang="en-US" sz="2400" dirty="0" smtClean="0"/>
              <a:t>ZDC thresholds decreased by factor 3 from nominal settings for 200 </a:t>
            </a:r>
            <a:r>
              <a:rPr lang="en-US" sz="2400" dirty="0" err="1" smtClean="0"/>
              <a:t>GeV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7" name="Picture 6" descr="bbc.png"/>
          <p:cNvPicPr>
            <a:picLocks noChangeAspect="1"/>
          </p:cNvPicPr>
          <p:nvPr/>
        </p:nvPicPr>
        <p:blipFill>
          <a:blip r:embed="rId2"/>
          <a:srcRect l="1238" t="58889" r="52868"/>
          <a:stretch>
            <a:fillRect/>
          </a:stretch>
        </p:blipFill>
        <p:spPr>
          <a:xfrm>
            <a:off x="457200" y="1219200"/>
            <a:ext cx="2438400" cy="2819400"/>
          </a:xfrm>
          <a:prstGeom prst="rect">
            <a:avLst/>
          </a:prstGeom>
        </p:spPr>
      </p:pic>
      <p:pic>
        <p:nvPicPr>
          <p:cNvPr id="8" name="Picture 7" descr="zdc1.png"/>
          <p:cNvPicPr>
            <a:picLocks noChangeAspect="1"/>
          </p:cNvPicPr>
          <p:nvPr/>
        </p:nvPicPr>
        <p:blipFill>
          <a:blip r:embed="rId3"/>
          <a:srcRect l="1434" t="68889" r="3910" b="3333"/>
          <a:stretch>
            <a:fillRect/>
          </a:stretch>
        </p:blipFill>
        <p:spPr>
          <a:xfrm>
            <a:off x="3733800" y="4648200"/>
            <a:ext cx="5029200" cy="1905000"/>
          </a:xfrm>
          <a:prstGeom prst="rect">
            <a:avLst/>
          </a:prstGeom>
        </p:spPr>
      </p:pic>
      <p:pic>
        <p:nvPicPr>
          <p:cNvPr id="9" name="Picture 8" descr="zdc1.png"/>
          <p:cNvPicPr>
            <a:picLocks noChangeAspect="1"/>
          </p:cNvPicPr>
          <p:nvPr/>
        </p:nvPicPr>
        <p:blipFill>
          <a:blip r:embed="rId3"/>
          <a:srcRect l="1434" t="7778" r="2476" b="64444"/>
          <a:stretch>
            <a:fillRect/>
          </a:stretch>
        </p:blipFill>
        <p:spPr>
          <a:xfrm>
            <a:off x="3733800" y="2667000"/>
            <a:ext cx="5105400" cy="1905000"/>
          </a:xfrm>
          <a:prstGeom prst="rect">
            <a:avLst/>
          </a:prstGeom>
        </p:spPr>
      </p:pic>
      <p:sp>
        <p:nvSpPr>
          <p:cNvPr id="10" name="Content Placeholder 2"/>
          <p:cNvSpPr txBox="1">
            <a:spLocks/>
          </p:cNvSpPr>
          <p:nvPr/>
        </p:nvSpPr>
        <p:spPr>
          <a:xfrm>
            <a:off x="3124200" y="1752600"/>
            <a:ext cx="5638800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Slight timing change (only few ns)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62.4 </a:t>
            </a:r>
            <a:r>
              <a:rPr lang="en-US" dirty="0" err="1" smtClean="0"/>
              <a:t>GeV</a:t>
            </a:r>
            <a:r>
              <a:rPr lang="en-US" dirty="0" smtClean="0"/>
              <a:t>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89037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Friday, 3/19, 5:50pm:  CAD gives us beam for Physics</a:t>
            </a:r>
          </a:p>
          <a:p>
            <a:r>
              <a:rPr lang="en-US" sz="2800" dirty="0" smtClean="0"/>
              <a:t>Friday, 3/19, </a:t>
            </a:r>
            <a:r>
              <a:rPr lang="en-US" sz="2800" dirty="0" smtClean="0"/>
              <a:t>6:43pm:  PHENIX Physics set-up completed; Physics data taking begins</a:t>
            </a:r>
          </a:p>
          <a:p>
            <a:r>
              <a:rPr lang="en-US" sz="2800" dirty="0" smtClean="0"/>
              <a:t>Recorded 104 M minimum bias events in first five days</a:t>
            </a:r>
          </a:p>
          <a:p>
            <a:r>
              <a:rPr lang="en-US" sz="2800" dirty="0" smtClean="0"/>
              <a:t>30 cm vertex cut acceptance:  55 % beginning, 45 % end of store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4098" name="Picture 2" descr="http://logbook.phenix.bnl.gov:7815/Run+10+Log/100323_023134/BBC_V_311227.png"/>
          <p:cNvPicPr>
            <a:picLocks noChangeAspect="1" noChangeArrowheads="1"/>
          </p:cNvPicPr>
          <p:nvPr/>
        </p:nvPicPr>
        <p:blipFill>
          <a:blip r:embed="rId2"/>
          <a:srcRect l="6522" t="9263" r="9783" b="60421"/>
          <a:stretch>
            <a:fillRect/>
          </a:stretch>
        </p:blipFill>
        <p:spPr bwMode="auto">
          <a:xfrm>
            <a:off x="3276600" y="4267200"/>
            <a:ext cx="4267200" cy="199505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AC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4114800" cy="30480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Had high-temperature alarms in rack room Wednesday through Saturday</a:t>
            </a:r>
          </a:p>
          <a:p>
            <a:r>
              <a:rPr lang="en-US" sz="2800" dirty="0" smtClean="0"/>
              <a:t>AC was working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03/23/2010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Stefan Bathe for PHENIX, Time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F6F02B-5950-4C16-B4F6-B489A9AB259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6" descr="P10304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1143000"/>
            <a:ext cx="4495800" cy="3371850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04800" y="4495800"/>
            <a:ext cx="8458200" cy="2209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Problem is that only one out of two new compressors was hooked up last year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compressor promised for tomorrow and Thursday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794</TotalTime>
  <Words>318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PHENIX Status</vt:lpstr>
      <vt:lpstr>200 GeV Summary</vt:lpstr>
      <vt:lpstr>Physics Goals at 62.4 GeV</vt:lpstr>
      <vt:lpstr>Changes for 62.4 GeV</vt:lpstr>
      <vt:lpstr>62.4 GeV History</vt:lpstr>
      <vt:lpstr>AC Problems</vt:lpstr>
    </vt:vector>
  </TitlesOfParts>
  <Company>Sony Electronics,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PHENIX Status</dc:title>
  <dc:creator>Sony Customer</dc:creator>
  <cp:lastModifiedBy>Sony Customer</cp:lastModifiedBy>
  <cp:revision>45</cp:revision>
  <dcterms:created xsi:type="dcterms:W3CDTF">2009-11-24T17:37:10Z</dcterms:created>
  <dcterms:modified xsi:type="dcterms:W3CDTF">2010-03-23T16:19:31Z</dcterms:modified>
</cp:coreProperties>
</file>