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9" r:id="rId2"/>
    <p:sldId id="547" r:id="rId3"/>
    <p:sldId id="548" r:id="rId4"/>
    <p:sldId id="549" r:id="rId5"/>
    <p:sldId id="550" r:id="rId6"/>
    <p:sldId id="551" r:id="rId7"/>
    <p:sldId id="552" r:id="rId8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7306" autoAdjust="0"/>
  </p:normalViewPr>
  <p:slideViewPr>
    <p:cSldViewPr>
      <p:cViewPr varScale="1">
        <p:scale>
          <a:sx n="113" d="100"/>
          <a:sy n="113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3/30/2010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80772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Photo of the Week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Power Taps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3-30-2010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Daisy Chaining to the Extreme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696075" cy="478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Taps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04246C"/>
                </a:solidFill>
              </a:rPr>
              <a:t>What: A relocatable power tap, or power strip, is used to provide multiple receptacles from a single facility outlet 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It has a 1.5 ft to 25 ft integrated power cord, and a housing containing several receptacles (typically 3 to 8)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In addition, it may contain:</a:t>
            </a:r>
          </a:p>
          <a:p>
            <a:pPr lvl="2"/>
            <a:r>
              <a:rPr lang="en-US" b="1" dirty="0" smtClean="0">
                <a:solidFill>
                  <a:srgbClr val="04246C"/>
                </a:solidFill>
              </a:rPr>
              <a:t>power switch</a:t>
            </a:r>
          </a:p>
          <a:p>
            <a:pPr lvl="2"/>
            <a:r>
              <a:rPr lang="en-US" b="1" dirty="0" smtClean="0">
                <a:solidFill>
                  <a:srgbClr val="04246C"/>
                </a:solidFill>
              </a:rPr>
              <a:t>over current protection (a resettable breaker)</a:t>
            </a:r>
          </a:p>
          <a:p>
            <a:pPr lvl="2"/>
            <a:r>
              <a:rPr lang="en-US" b="1" dirty="0" smtClean="0">
                <a:solidFill>
                  <a:srgbClr val="04246C"/>
                </a:solidFill>
              </a:rPr>
              <a:t>surge suppression</a:t>
            </a:r>
          </a:p>
          <a:p>
            <a:r>
              <a:rPr lang="en-US" b="1" dirty="0" smtClean="0">
                <a:solidFill>
                  <a:srgbClr val="04246C"/>
                </a:solidFill>
              </a:rPr>
              <a:t>Where: very common in offices with computers, small kitchen areas, and laboratory areas</a:t>
            </a:r>
            <a:endParaRPr lang="en-US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257800"/>
            <a:ext cx="23812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246C"/>
                </a:solidFill>
              </a:rPr>
              <a:t>Rules – OSHA and UL</a:t>
            </a:r>
            <a:br>
              <a:rPr lang="en-US" dirty="0" smtClean="0">
                <a:solidFill>
                  <a:srgbClr val="04246C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04246C"/>
                </a:solidFill>
              </a:rPr>
              <a:t>The power strip must be NRTL listed (UL, CSA, etc.)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The power strip must be plugged into a facility receptacle that </a:t>
            </a:r>
            <a:r>
              <a:rPr lang="en-US" sz="2000" b="1" dirty="0" smtClean="0">
                <a:solidFill>
                  <a:srgbClr val="04246C"/>
                </a:solidFill>
              </a:rPr>
              <a:t>is permanently </a:t>
            </a:r>
            <a:r>
              <a:rPr lang="en-US" sz="2000" b="1" dirty="0" smtClean="0">
                <a:solidFill>
                  <a:srgbClr val="04246C"/>
                </a:solidFill>
              </a:rPr>
              <a:t>wired in a laboratory or </a:t>
            </a:r>
            <a:r>
              <a:rPr lang="en-US" sz="2000" b="1" dirty="0" smtClean="0">
                <a:solidFill>
                  <a:srgbClr val="04246C"/>
                </a:solidFill>
              </a:rPr>
              <a:t>office</a:t>
            </a:r>
            <a:endParaRPr lang="en-US" sz="2000" b="1" dirty="0" smtClean="0">
              <a:solidFill>
                <a:srgbClr val="04246C"/>
              </a:solidFill>
            </a:endParaRPr>
          </a:p>
          <a:p>
            <a:r>
              <a:rPr lang="en-US" sz="2000" b="1" dirty="0" smtClean="0">
                <a:solidFill>
                  <a:srgbClr val="04246C"/>
                </a:solidFill>
              </a:rPr>
              <a:t>The power strip must NOT be permanently mounted; no tools can be used to mount the power strip, and any screws used to hang the strip can not be accessible for tightening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Do NOT plug a power strip into another power strip, into an extension cord, or into a UPS</a:t>
            </a:r>
            <a:endParaRPr lang="en-US" sz="2000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2152650" cy="167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OSHA and 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38862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4246C"/>
                </a:solidFill>
              </a:rPr>
              <a:t>Most power strips are rated for 15 amps but you should not approach this rating with one load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Most appliances are rated in power (watts); a 15 amp power strip is rated at 1800 watts total for 120 volt service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Never exceed the maximum rated load (1800 watts or 15 amps)</a:t>
            </a:r>
          </a:p>
          <a:p>
            <a:r>
              <a:rPr lang="en-US" sz="2000" b="1" dirty="0" smtClean="0">
                <a:solidFill>
                  <a:srgbClr val="04246C"/>
                </a:solidFill>
              </a:rPr>
              <a:t>Avoid any single load at 1000 watts 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t="18251" b="21901"/>
          <a:stretch>
            <a:fillRect/>
          </a:stretch>
        </p:blipFill>
        <p:spPr bwMode="auto">
          <a:xfrm>
            <a:off x="1600200" y="3810006"/>
            <a:ext cx="2505075" cy="149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OSHA and 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04246C"/>
                </a:solidFill>
              </a:rPr>
              <a:t>NEVER plug into a power tap: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window air conditioner 1200 to 3000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space heater 1000 to 1800 watts</a:t>
            </a:r>
          </a:p>
          <a:p>
            <a:pPr lvl="1"/>
            <a:r>
              <a:rPr lang="nl-NL" b="1" dirty="0" smtClean="0">
                <a:solidFill>
                  <a:srgbClr val="04246C"/>
                </a:solidFill>
              </a:rPr>
              <a:t>microwave oven 1100 to 2000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large coffee maker (10 cup) 1200 watts</a:t>
            </a:r>
          </a:p>
          <a:p>
            <a:pPr lvl="1"/>
            <a:r>
              <a:rPr lang="nb-NO" b="1" dirty="0" smtClean="0">
                <a:solidFill>
                  <a:srgbClr val="04246C"/>
                </a:solidFill>
              </a:rPr>
              <a:t>toaster oven, hot plate, etc. 1200 to 1500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laser printer 600 to 1200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any motor &gt; 1/3 hp or &gt; 750 watts running or &gt; 1500 watts startup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large refrigerator 600 to 800 watts running or &gt; 1500 watts startup</a:t>
            </a:r>
            <a:endParaRPr lang="en-US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85800"/>
            <a:ext cx="7334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OSHA and 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04246C"/>
                </a:solidFill>
              </a:rPr>
              <a:t>ALLOWED in a power tap, please add up to get total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small coffee pot (4 cup) 650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computer with monitor 200 to 500 watts</a:t>
            </a:r>
          </a:p>
          <a:p>
            <a:pPr lvl="1"/>
            <a:r>
              <a:rPr lang="fr-FR" b="1" dirty="0" smtClean="0">
                <a:solidFill>
                  <a:srgbClr val="04246C"/>
                </a:solidFill>
              </a:rPr>
              <a:t>inkjet or dot </a:t>
            </a:r>
            <a:r>
              <a:rPr lang="fr-FR" b="1" dirty="0" err="1" smtClean="0">
                <a:solidFill>
                  <a:srgbClr val="04246C"/>
                </a:solidFill>
              </a:rPr>
              <a:t>matrix</a:t>
            </a:r>
            <a:r>
              <a:rPr lang="fr-FR" b="1" dirty="0" smtClean="0">
                <a:solidFill>
                  <a:srgbClr val="04246C"/>
                </a:solidFill>
              </a:rPr>
              <a:t> printer 100 to 200 </a:t>
            </a:r>
            <a:r>
              <a:rPr lang="en-US" b="1" dirty="0" smtClean="0">
                <a:solidFill>
                  <a:srgbClr val="04246C"/>
                </a:solidFill>
              </a:rPr>
              <a:t>watts</a:t>
            </a:r>
            <a:endParaRPr lang="fr-FR" b="1" dirty="0" smtClean="0">
              <a:solidFill>
                <a:srgbClr val="04246C"/>
              </a:solidFill>
            </a:endParaRP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small refrigerator 300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clock radio, small radios, VCR 50 to 100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small portable fan 200 to 300 watts</a:t>
            </a: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slow cooker 200 watts</a:t>
            </a:r>
          </a:p>
          <a:p>
            <a:pPr lvl="1"/>
            <a:r>
              <a:rPr lang="fr-FR" b="1" dirty="0" smtClean="0">
                <a:solidFill>
                  <a:srgbClr val="04246C"/>
                </a:solidFill>
              </a:rPr>
              <a:t>charger (</a:t>
            </a:r>
            <a:r>
              <a:rPr lang="fr-FR" b="1" dirty="0" err="1" smtClean="0">
                <a:solidFill>
                  <a:srgbClr val="04246C"/>
                </a:solidFill>
              </a:rPr>
              <a:t>cell</a:t>
            </a:r>
            <a:r>
              <a:rPr lang="fr-FR" b="1" dirty="0" smtClean="0">
                <a:solidFill>
                  <a:srgbClr val="04246C"/>
                </a:solidFill>
              </a:rPr>
              <a:t>, PDA, etc.) &lt; 5 </a:t>
            </a:r>
            <a:r>
              <a:rPr lang="en-US" b="1" dirty="0" smtClean="0">
                <a:solidFill>
                  <a:srgbClr val="04246C"/>
                </a:solidFill>
              </a:rPr>
              <a:t>watts</a:t>
            </a:r>
            <a:endParaRPr lang="fr-FR" b="1" dirty="0" smtClean="0">
              <a:solidFill>
                <a:srgbClr val="04246C"/>
              </a:solidFill>
            </a:endParaRPr>
          </a:p>
          <a:p>
            <a:pPr lvl="1"/>
            <a:r>
              <a:rPr lang="en-US" b="1" dirty="0" smtClean="0">
                <a:solidFill>
                  <a:srgbClr val="04246C"/>
                </a:solidFill>
              </a:rPr>
              <a:t>laptop power supply 60 to 80 watts</a:t>
            </a:r>
            <a:endParaRPr lang="en-US" b="1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poweroutlets22.jpg"/>
          <p:cNvPicPr>
            <a:picLocks noChangeAspect="1"/>
          </p:cNvPicPr>
          <p:nvPr/>
        </p:nvPicPr>
        <p:blipFill>
          <a:blip r:embed="rId2" cstate="print"/>
          <a:srcRect l="68267"/>
          <a:stretch>
            <a:fillRect/>
          </a:stretch>
        </p:blipFill>
        <p:spPr>
          <a:xfrm>
            <a:off x="7391400" y="2895600"/>
            <a:ext cx="1360129" cy="213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12705</TotalTime>
  <Words>440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Take 5 for Safety</vt:lpstr>
      <vt:lpstr>Daisy Chaining to the Extreme</vt:lpstr>
      <vt:lpstr>Power Taps</vt:lpstr>
      <vt:lpstr>Rules – OSHA and UL </vt:lpstr>
      <vt:lpstr>Rules – OSHA and UL</vt:lpstr>
      <vt:lpstr>Rules – OSHA and UL</vt:lpstr>
      <vt:lpstr>Rules – OSHA and UL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771</cp:revision>
  <cp:lastPrinted>2007-07-02T19:06:14Z</cp:lastPrinted>
  <dcterms:created xsi:type="dcterms:W3CDTF">2007-06-28T20:22:43Z</dcterms:created>
  <dcterms:modified xsi:type="dcterms:W3CDTF">2010-03-30T13:53:21Z</dcterms:modified>
</cp:coreProperties>
</file>