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89" r:id="rId2"/>
    <p:sldId id="547" r:id="rId3"/>
    <p:sldId id="548" r:id="rId4"/>
    <p:sldId id="549" r:id="rId5"/>
    <p:sldId id="550" r:id="rId6"/>
    <p:sldId id="551" r:id="rId7"/>
    <p:sldId id="552" r:id="rId8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46C"/>
    <a:srgbClr val="000099"/>
    <a:srgbClr val="042B7F"/>
    <a:srgbClr val="000066"/>
    <a:srgbClr val="0000FF"/>
    <a:srgbClr val="0B6B1B"/>
    <a:srgbClr val="1E045E"/>
    <a:srgbClr val="0E8C23"/>
    <a:srgbClr val="13B92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4" autoAdjust="0"/>
    <p:restoredTop sz="87306" autoAdjust="0"/>
  </p:normalViewPr>
  <p:slideViewPr>
    <p:cSldViewPr>
      <p:cViewPr varScale="1">
        <p:scale>
          <a:sx n="113" d="100"/>
          <a:sy n="113" d="100"/>
        </p:scale>
        <p:origin x="-6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86" y="-102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3A76B745-74A3-4958-A951-3571C1AD55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03725"/>
            <a:ext cx="5130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1" tIns="46476" rIns="92951" bIns="46476" numCol="1" anchor="b" anchorCtr="0" compatLnSpc="1">
            <a:prstTxWarp prst="textNoShape">
              <a:avLst/>
            </a:prstTxWarp>
          </a:bodyPr>
          <a:lstStyle>
            <a:lvl1pPr algn="r" defTabSz="930252" eaLnBrk="0" hangingPunct="0">
              <a:defRPr sz="12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1893202F-CF91-4C53-A895-26D4194360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5325"/>
            <a:ext cx="4635500" cy="3476625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02139"/>
            <a:ext cx="5130800" cy="4173537"/>
          </a:xfrm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BG_Title_BNL_bluePassion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48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22C2-78B0-4AC5-8026-553F589F2AFF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EB5B5-7891-4DDB-B7A8-EEA4748D9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304800"/>
            <a:ext cx="20955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304800"/>
            <a:ext cx="61341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58289-2B87-4CCB-8195-0830F085A705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AF0DB-2B82-414B-BC2E-FEDA41DA40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99E20-1275-49B8-AB68-A37F8A23E803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3D56E-CF58-48DB-9859-5D577ABEE5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96A3-CFC6-43A5-90DB-AF1141B209C6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F8C1-A238-4A28-B153-EC937AAD7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7F151-4F9A-468A-9545-56D75F1B3582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A681D-C136-463C-817B-09C95575F0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2031A-DBBE-4E3A-8600-F2AE3EBC2EC7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6F3C6-C1CC-4413-A7F9-3A853AC926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1F3A-3287-4EE1-B70D-222303418C90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55864-09A3-41D8-B284-9EC237F8F4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82E8-883D-43F2-B1A9-62D091797644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7528B-F4F9-4E0C-A4F0-CCD122817A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8D5-36AA-4B34-ABD2-6CE36B6FD22B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BE9AC-BB94-4B35-8EF4-9705E32DB4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1BA0-E8DE-42C4-A874-049076D8C4BA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D01B-8AFA-4785-96C7-E8F2CA02C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REVBG_Slide4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7400" y="6223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chemeClr val="accent1"/>
                </a:solidFill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fld id="{87E042C2-FACD-4A40-B75F-8A9F93EA1671}" type="datetime1">
              <a:rPr lang="en-US"/>
              <a:pPr>
                <a:defRPr/>
              </a:pPr>
              <a:t>3/30/2010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1350" y="6235700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pitchFamily="-128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357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42B7F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A3446682-1843-4EC0-950D-B015D47ED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1"/>
            <a:ext cx="8382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+mj-lt"/>
          <a:ea typeface="+mj-ea"/>
          <a:cs typeface="ＭＳ Ｐゴシック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  <a:cs typeface="ＭＳ Ｐゴシック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42B7F"/>
        </a:buClr>
        <a:buSzPct val="90000"/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 sz="20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+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2133600"/>
            <a:ext cx="8077200" cy="354806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Safety Photo of the Week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Power Taps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Collider-Accelerator Department</a:t>
            </a:r>
          </a:p>
          <a:p>
            <a:pPr marL="0" indent="0"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bg1"/>
                </a:solidFill>
              </a:rPr>
              <a:t>3-30-2010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595313" y="361950"/>
            <a:ext cx="8153400" cy="11430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  <a:cs typeface="+mj-cs"/>
              </a:rPr>
              <a:t>Take 5 for Safety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Daisy Chaining to the Extreme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47800"/>
            <a:ext cx="6696075" cy="4787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Taps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01000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04246C"/>
                </a:solidFill>
              </a:rPr>
              <a:t>What: A relocatable power tap, or power strip, is used to provide multiple receptacles from a single facility outlet 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It has a 1.5 ft to 25 ft integrated power cord, and a housing containing several receptacles (typically 3 to 8)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In addition, it may contain:</a:t>
            </a:r>
          </a:p>
          <a:p>
            <a:pPr lvl="2"/>
            <a:r>
              <a:rPr lang="en-US" b="1" dirty="0" smtClean="0">
                <a:solidFill>
                  <a:srgbClr val="04246C"/>
                </a:solidFill>
              </a:rPr>
              <a:t>power switch</a:t>
            </a:r>
          </a:p>
          <a:p>
            <a:pPr lvl="2"/>
            <a:r>
              <a:rPr lang="en-US" b="1" dirty="0" smtClean="0">
                <a:solidFill>
                  <a:srgbClr val="04246C"/>
                </a:solidFill>
              </a:rPr>
              <a:t>over current protection (a resettable breaker)</a:t>
            </a:r>
          </a:p>
          <a:p>
            <a:pPr lvl="2"/>
            <a:r>
              <a:rPr lang="en-US" b="1" dirty="0" smtClean="0">
                <a:solidFill>
                  <a:srgbClr val="04246C"/>
                </a:solidFill>
              </a:rPr>
              <a:t>surge suppression</a:t>
            </a:r>
          </a:p>
          <a:p>
            <a:r>
              <a:rPr lang="en-US" b="1" dirty="0" smtClean="0">
                <a:solidFill>
                  <a:srgbClr val="04246C"/>
                </a:solidFill>
              </a:rPr>
              <a:t>Where: very common in offices with computers, small kitchen areas, and laboratory areas</a:t>
            </a:r>
            <a:endParaRPr lang="en-US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5257800"/>
            <a:ext cx="23812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4246C"/>
                </a:solidFill>
              </a:rPr>
              <a:t>Rules – OSHA and UL</a:t>
            </a:r>
            <a:br>
              <a:rPr lang="en-US" dirty="0" smtClean="0">
                <a:solidFill>
                  <a:srgbClr val="04246C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rgbClr val="04246C"/>
                </a:solidFill>
              </a:rPr>
              <a:t>The power strip must be NRTL listed (UL, CSA, etc.)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The power strip must be plugged into a facility receptacle that </a:t>
            </a:r>
            <a:r>
              <a:rPr lang="en-US" sz="2000" b="1" dirty="0" smtClean="0">
                <a:solidFill>
                  <a:srgbClr val="04246C"/>
                </a:solidFill>
              </a:rPr>
              <a:t>is permanently </a:t>
            </a:r>
            <a:r>
              <a:rPr lang="en-US" sz="2000" b="1" dirty="0" smtClean="0">
                <a:solidFill>
                  <a:srgbClr val="04246C"/>
                </a:solidFill>
              </a:rPr>
              <a:t>wired in a laboratory or </a:t>
            </a:r>
            <a:r>
              <a:rPr lang="en-US" sz="2000" b="1" dirty="0" smtClean="0">
                <a:solidFill>
                  <a:srgbClr val="04246C"/>
                </a:solidFill>
              </a:rPr>
              <a:t>office</a:t>
            </a:r>
            <a:endParaRPr lang="en-US" sz="2000" b="1" dirty="0" smtClean="0">
              <a:solidFill>
                <a:srgbClr val="04246C"/>
              </a:solidFill>
            </a:endParaRPr>
          </a:p>
          <a:p>
            <a:r>
              <a:rPr lang="en-US" sz="2000" b="1" dirty="0" smtClean="0">
                <a:solidFill>
                  <a:srgbClr val="04246C"/>
                </a:solidFill>
              </a:rPr>
              <a:t>The power strip must NOT be permanently mounted; no tools can be used to mount the power strip, and any screws used to hang the strip can not be accessible for tightening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Do NOT plug a power strip into another power strip, into an extension cord, or into a UPS</a:t>
            </a:r>
            <a:endParaRPr lang="en-US" sz="2000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228600"/>
            <a:ext cx="2152650" cy="167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OSHA and 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077200" cy="38862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4246C"/>
                </a:solidFill>
              </a:rPr>
              <a:t>Most power strips are rated for 15 amps but you should not approach this rating with one load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Most appliances are rated in power (watts); a 15 amp power strip is rated at 1800 watts total for 120 volt service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Never exceed the maximum rated load (1800 watts or 15 amps)</a:t>
            </a:r>
          </a:p>
          <a:p>
            <a:r>
              <a:rPr lang="en-US" sz="2000" b="1" dirty="0" smtClean="0">
                <a:solidFill>
                  <a:srgbClr val="04246C"/>
                </a:solidFill>
              </a:rPr>
              <a:t>Avoid any single load at 1000 watts 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 t="18251" b="21901"/>
          <a:stretch>
            <a:fillRect/>
          </a:stretch>
        </p:blipFill>
        <p:spPr bwMode="auto">
          <a:xfrm>
            <a:off x="1600200" y="3810006"/>
            <a:ext cx="2505075" cy="1499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OSHA and 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04246C"/>
                </a:solidFill>
              </a:rPr>
              <a:t>NEVER plug into a power tap: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window air conditioner 1200 to 3000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space heater 1000 to 1800 watts</a:t>
            </a:r>
          </a:p>
          <a:p>
            <a:pPr lvl="1"/>
            <a:r>
              <a:rPr lang="nl-NL" b="1" dirty="0" smtClean="0">
                <a:solidFill>
                  <a:srgbClr val="04246C"/>
                </a:solidFill>
              </a:rPr>
              <a:t>microwave oven 1100 to 2000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large coffee maker (10 cup) 1200 watts</a:t>
            </a:r>
          </a:p>
          <a:p>
            <a:pPr lvl="1"/>
            <a:r>
              <a:rPr lang="nb-NO" b="1" dirty="0" smtClean="0">
                <a:solidFill>
                  <a:srgbClr val="04246C"/>
                </a:solidFill>
              </a:rPr>
              <a:t>toaster oven, hot plate, etc. 1200 to 1500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laser printer 600 to 1200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any motor &gt; 1/3 hp or &gt; 750 watts running or &gt; 1500 watts startup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large refrigerator 600 to 800 watts running or &gt; 1500 watts startup</a:t>
            </a:r>
            <a:endParaRPr lang="en-US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685800"/>
            <a:ext cx="7334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– OSHA and 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3886200"/>
          </a:xfrm>
        </p:spPr>
        <p:txBody>
          <a:bodyPr/>
          <a:lstStyle/>
          <a:p>
            <a:r>
              <a:rPr lang="en-US" b="1" dirty="0" smtClean="0">
                <a:solidFill>
                  <a:srgbClr val="04246C"/>
                </a:solidFill>
              </a:rPr>
              <a:t>ALLOWED in a power tap, please add up to get total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small coffee pot (4 cup) 650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computer with monitor 200 to 500 watts</a:t>
            </a:r>
          </a:p>
          <a:p>
            <a:pPr lvl="1"/>
            <a:r>
              <a:rPr lang="fr-FR" b="1" dirty="0" smtClean="0">
                <a:solidFill>
                  <a:srgbClr val="04246C"/>
                </a:solidFill>
              </a:rPr>
              <a:t>inkjet or dot </a:t>
            </a:r>
            <a:r>
              <a:rPr lang="fr-FR" b="1" dirty="0" err="1" smtClean="0">
                <a:solidFill>
                  <a:srgbClr val="04246C"/>
                </a:solidFill>
              </a:rPr>
              <a:t>matrix</a:t>
            </a:r>
            <a:r>
              <a:rPr lang="fr-FR" b="1" dirty="0" smtClean="0">
                <a:solidFill>
                  <a:srgbClr val="04246C"/>
                </a:solidFill>
              </a:rPr>
              <a:t> printer 100 to 200 </a:t>
            </a:r>
            <a:r>
              <a:rPr lang="en-US" b="1" dirty="0" smtClean="0">
                <a:solidFill>
                  <a:srgbClr val="04246C"/>
                </a:solidFill>
              </a:rPr>
              <a:t>watts</a:t>
            </a:r>
            <a:endParaRPr lang="fr-FR" b="1" dirty="0" smtClean="0">
              <a:solidFill>
                <a:srgbClr val="04246C"/>
              </a:solidFill>
            </a:endParaRP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small refrigerator 300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clock radio, small radios, VCR 50 to 100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small portable fan 200 to 300 watts</a:t>
            </a: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slow cooker 200 watts</a:t>
            </a:r>
          </a:p>
          <a:p>
            <a:pPr lvl="1"/>
            <a:r>
              <a:rPr lang="fr-FR" b="1" dirty="0" smtClean="0">
                <a:solidFill>
                  <a:srgbClr val="04246C"/>
                </a:solidFill>
              </a:rPr>
              <a:t>charger (</a:t>
            </a:r>
            <a:r>
              <a:rPr lang="fr-FR" b="1" dirty="0" err="1" smtClean="0">
                <a:solidFill>
                  <a:srgbClr val="04246C"/>
                </a:solidFill>
              </a:rPr>
              <a:t>cell</a:t>
            </a:r>
            <a:r>
              <a:rPr lang="fr-FR" b="1" dirty="0" smtClean="0">
                <a:solidFill>
                  <a:srgbClr val="04246C"/>
                </a:solidFill>
              </a:rPr>
              <a:t>, PDA, etc.) &lt; 5 </a:t>
            </a:r>
            <a:r>
              <a:rPr lang="en-US" b="1" dirty="0" smtClean="0">
                <a:solidFill>
                  <a:srgbClr val="04246C"/>
                </a:solidFill>
              </a:rPr>
              <a:t>watts</a:t>
            </a:r>
            <a:endParaRPr lang="fr-FR" b="1" dirty="0" smtClean="0">
              <a:solidFill>
                <a:srgbClr val="04246C"/>
              </a:solidFill>
            </a:endParaRPr>
          </a:p>
          <a:p>
            <a:pPr lvl="1"/>
            <a:r>
              <a:rPr lang="en-US" b="1" dirty="0" smtClean="0">
                <a:solidFill>
                  <a:srgbClr val="04246C"/>
                </a:solidFill>
              </a:rPr>
              <a:t>laptop power supply 60 to 80 watts</a:t>
            </a:r>
            <a:endParaRPr lang="en-US" b="1" dirty="0">
              <a:solidFill>
                <a:srgbClr val="04246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3D56E-CF58-48DB-9859-5D577ABEE5D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 descr="poweroutlets22.jpg"/>
          <p:cNvPicPr>
            <a:picLocks noChangeAspect="1"/>
          </p:cNvPicPr>
          <p:nvPr/>
        </p:nvPicPr>
        <p:blipFill>
          <a:blip r:embed="rId2" cstate="print"/>
          <a:srcRect l="68267"/>
          <a:stretch>
            <a:fillRect/>
          </a:stretch>
        </p:blipFill>
        <p:spPr>
          <a:xfrm>
            <a:off x="7391400" y="2895600"/>
            <a:ext cx="1360129" cy="2133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12705</TotalTime>
  <Words>440</Words>
  <Application>Microsoft Office PowerPoint</Application>
  <PresentationFormat>On-screen Show (4:3)</PresentationFormat>
  <Paragraphs>52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Take 5 for Safety</vt:lpstr>
      <vt:lpstr>Daisy Chaining to the Extreme</vt:lpstr>
      <vt:lpstr>Power Taps</vt:lpstr>
      <vt:lpstr>Rules – OSHA and UL </vt:lpstr>
      <vt:lpstr>Rules – OSHA and UL</vt:lpstr>
      <vt:lpstr>Rules – OSHA and UL</vt:lpstr>
      <vt:lpstr>Rules – OSHA and UL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Safety Software QA </dc:subject>
  <dc:creator>Ed Lessard</dc:creator>
  <cp:lastModifiedBy>lessard</cp:lastModifiedBy>
  <cp:revision>771</cp:revision>
  <cp:lastPrinted>2007-07-02T19:06:14Z</cp:lastPrinted>
  <dcterms:created xsi:type="dcterms:W3CDTF">2007-06-28T20:22:43Z</dcterms:created>
  <dcterms:modified xsi:type="dcterms:W3CDTF">2010-03-30T13:53:21Z</dcterms:modified>
</cp:coreProperties>
</file>