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89" r:id="rId2"/>
    <p:sldId id="548" r:id="rId3"/>
    <p:sldId id="547" r:id="rId4"/>
    <p:sldId id="549" r:id="rId5"/>
    <p:sldId id="550" r:id="rId6"/>
    <p:sldId id="551" r:id="rId7"/>
    <p:sldId id="552" r:id="rId8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46C"/>
    <a:srgbClr val="000099"/>
    <a:srgbClr val="042B7F"/>
    <a:srgbClr val="000066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7306" autoAdjust="0"/>
  </p:normalViewPr>
  <p:slideViewPr>
    <p:cSldViewPr>
      <p:cViewPr varScale="1">
        <p:scale>
          <a:sx n="99" d="100"/>
          <a:sy n="99" d="100"/>
        </p:scale>
        <p:origin x="-19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1" y="4402139"/>
            <a:ext cx="5130800" cy="4173537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Advertising Stunt – Still OK?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4/6/2010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133600"/>
            <a:ext cx="80772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DOE Electrical Assessment of C-AD: 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Inaccurate Electrical </a:t>
            </a:r>
            <a:r>
              <a:rPr lang="en-US" b="1" dirty="0" smtClean="0">
                <a:solidFill>
                  <a:schemeClr val="bg1"/>
                </a:solidFill>
              </a:rPr>
              <a:t>Panel Schedules</a:t>
            </a:r>
          </a:p>
          <a:p>
            <a:pPr marL="400050" lvl="1" indent="0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Missing Knockouts</a:t>
            </a:r>
          </a:p>
          <a:p>
            <a:pPr marL="400050" lvl="1" indent="0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Panel Modifications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Picture of the Week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4-6-2010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Assessment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4495800"/>
          </a:xfrm>
        </p:spPr>
        <p:txBody>
          <a:bodyPr/>
          <a:lstStyle/>
          <a:p>
            <a:r>
              <a:rPr lang="en-US" b="1" dirty="0" smtClean="0">
                <a:solidFill>
                  <a:srgbClr val="04246C"/>
                </a:solidFill>
              </a:rPr>
              <a:t>Level 1 Finding: 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A number of circuit breaker cabinets within the </a:t>
            </a:r>
            <a:r>
              <a:rPr lang="en-US" b="1" dirty="0" smtClean="0">
                <a:solidFill>
                  <a:srgbClr val="04246C"/>
                </a:solidFill>
              </a:rPr>
              <a:t>AGS, </a:t>
            </a:r>
            <a:r>
              <a:rPr lang="en-US" b="1" dirty="0" smtClean="0">
                <a:solidFill>
                  <a:srgbClr val="04246C"/>
                </a:solidFill>
              </a:rPr>
              <a:t>STAR and PHENIX were found with inaccurate panel </a:t>
            </a:r>
            <a:r>
              <a:rPr lang="en-US" b="1" dirty="0" smtClean="0">
                <a:solidFill>
                  <a:srgbClr val="04246C"/>
                </a:solidFill>
              </a:rPr>
              <a:t>schedules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Openings </a:t>
            </a:r>
            <a:r>
              <a:rPr lang="en-US" b="1" dirty="0" smtClean="0">
                <a:solidFill>
                  <a:srgbClr val="04246C"/>
                </a:solidFill>
              </a:rPr>
              <a:t>due to removed conduit and / or missing hardware on the front panel covers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Feeder circuits supplying circuit breaker cabinets were not identified within any of the four toured CAD facilities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A number of circuit breaker lighting cabinets were found to have been modified within the AGS tunnel facility</a:t>
            </a:r>
            <a:endParaRPr lang="en-US" b="1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DOE: </a:t>
            </a:r>
            <a:r>
              <a:rPr lang="en-US" sz="2400" dirty="0" smtClean="0"/>
              <a:t>Switches In Service Panels, Subpanels, Or Elsewhere Shall Be Marked To Show What Loads Or</a:t>
            </a:r>
            <a:br>
              <a:rPr lang="en-US" sz="2400" dirty="0" smtClean="0"/>
            </a:br>
            <a:r>
              <a:rPr lang="en-US" sz="2400" dirty="0" smtClean="0"/>
              <a:t>Equipment Are Supplied; NEC: Source (Feeder Circuit) Shall Be Labeled On Panel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6013569" cy="506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562600" y="4267200"/>
            <a:ext cx="292432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4246C"/>
                </a:solidFill>
              </a:rPr>
              <a:t>Loads, Disconnects, </a:t>
            </a:r>
          </a:p>
          <a:p>
            <a:r>
              <a:rPr lang="en-US" sz="2000" b="1" dirty="0" smtClean="0">
                <a:solidFill>
                  <a:srgbClr val="04246C"/>
                </a:solidFill>
              </a:rPr>
              <a:t>Controllers Should </a:t>
            </a:r>
          </a:p>
          <a:p>
            <a:r>
              <a:rPr lang="en-US" sz="2000" b="1" dirty="0" smtClean="0">
                <a:solidFill>
                  <a:srgbClr val="04246C"/>
                </a:solidFill>
              </a:rPr>
              <a:t>Be Labeled With </a:t>
            </a:r>
          </a:p>
          <a:p>
            <a:r>
              <a:rPr lang="en-US" sz="2000" b="1" dirty="0" smtClean="0">
                <a:solidFill>
                  <a:srgbClr val="04246C"/>
                </a:solidFill>
              </a:rPr>
              <a:t>Same ID# As Indicated</a:t>
            </a:r>
          </a:p>
          <a:p>
            <a:r>
              <a:rPr lang="en-US" sz="2000" b="1" dirty="0" smtClean="0">
                <a:solidFill>
                  <a:srgbClr val="04246C"/>
                </a:solidFill>
              </a:rPr>
              <a:t>On Service Panel</a:t>
            </a:r>
            <a:endParaRPr lang="en-US" sz="2000" b="1" dirty="0">
              <a:solidFill>
                <a:srgbClr val="04246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Examples of Openings Due to Outer Panel Box Missing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620000" cy="3886200"/>
          </a:xfrm>
        </p:spPr>
        <p:txBody>
          <a:bodyPr/>
          <a:lstStyle/>
          <a:p>
            <a:r>
              <a:rPr lang="en-US" b="1" dirty="0" smtClean="0">
                <a:solidFill>
                  <a:srgbClr val="04246C"/>
                </a:solidFill>
              </a:rPr>
              <a:t>PPE at BNL was calculated assuming the panel enclosure offered no protection in an arc flash</a:t>
            </a:r>
          </a:p>
          <a:p>
            <a:r>
              <a:rPr lang="en-US" b="1" dirty="0" smtClean="0">
                <a:solidFill>
                  <a:srgbClr val="04246C"/>
                </a:solidFill>
              </a:rPr>
              <a:t>Do not use -1 rule if panel has missing hardware</a:t>
            </a:r>
          </a:p>
          <a:p>
            <a:r>
              <a:rPr lang="en-US" b="1" dirty="0" smtClean="0">
                <a:solidFill>
                  <a:srgbClr val="04246C"/>
                </a:solidFill>
              </a:rPr>
              <a:t>Main issue: bees and animals can get in</a:t>
            </a:r>
          </a:p>
          <a:p>
            <a:endParaRPr lang="en-US" b="1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 descr="100_13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3200400"/>
            <a:ext cx="3860975" cy="2562284"/>
          </a:xfrm>
          <a:prstGeom prst="rect">
            <a:avLst/>
          </a:prstGeom>
        </p:spPr>
      </p:pic>
      <p:pic>
        <p:nvPicPr>
          <p:cNvPr id="6" name="Picture 5" descr="100_138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200400"/>
            <a:ext cx="3810000" cy="25284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1"/>
            <a:ext cx="8382000" cy="1295399"/>
          </a:xfrm>
        </p:spPr>
        <p:txBody>
          <a:bodyPr/>
          <a:lstStyle/>
          <a:p>
            <a:r>
              <a:rPr lang="en-US" dirty="0" smtClean="0"/>
              <a:t>Web Examples of Missing Hardware Inside Panel (Shock Hazard); Not Observed During Assessment</a:t>
            </a:r>
            <a:endParaRPr lang="en-US" dirty="0"/>
          </a:p>
        </p:txBody>
      </p:sp>
      <p:pic>
        <p:nvPicPr>
          <p:cNvPr id="5" name="Content Placeholder 4" descr="knockou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29200" y="2133600"/>
            <a:ext cx="3886200" cy="29146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Picture 5" descr="elecexp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828800"/>
            <a:ext cx="4670400" cy="3502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458200" cy="3886200"/>
          </a:xfrm>
        </p:spPr>
        <p:txBody>
          <a:bodyPr/>
          <a:lstStyle/>
          <a:p>
            <a:r>
              <a:rPr lang="en-US" b="1" dirty="0" smtClean="0">
                <a:solidFill>
                  <a:srgbClr val="04246C"/>
                </a:solidFill>
              </a:rPr>
              <a:t>Circuit </a:t>
            </a:r>
            <a:r>
              <a:rPr lang="en-US" b="1" dirty="0" smtClean="0">
                <a:solidFill>
                  <a:srgbClr val="04246C"/>
                </a:solidFill>
              </a:rPr>
              <a:t>breaker lighting cabinets were found to have been modified within the AGS </a:t>
            </a:r>
            <a:r>
              <a:rPr lang="en-US" b="1" dirty="0" smtClean="0">
                <a:solidFill>
                  <a:srgbClr val="04246C"/>
                </a:solidFill>
              </a:rPr>
              <a:t>tunnel</a:t>
            </a:r>
          </a:p>
          <a:p>
            <a:r>
              <a:rPr lang="en-US" b="1" dirty="0" smtClean="0">
                <a:solidFill>
                  <a:srgbClr val="04246C"/>
                </a:solidFill>
              </a:rPr>
              <a:t>Transparent </a:t>
            </a:r>
            <a:r>
              <a:rPr lang="en-US" b="1" dirty="0" err="1" smtClean="0">
                <a:solidFill>
                  <a:srgbClr val="04246C"/>
                </a:solidFill>
              </a:rPr>
              <a:t>Lexan</a:t>
            </a:r>
            <a:r>
              <a:rPr lang="en-US" b="1" dirty="0" smtClean="0">
                <a:solidFill>
                  <a:srgbClr val="04246C"/>
                </a:solidFill>
              </a:rPr>
              <a:t> panels were installed over relays to protect exposed </a:t>
            </a:r>
            <a:r>
              <a:rPr lang="en-US" b="1" dirty="0" smtClean="0">
                <a:solidFill>
                  <a:srgbClr val="04246C"/>
                </a:solidFill>
              </a:rPr>
              <a:t>conductors</a:t>
            </a:r>
          </a:p>
          <a:p>
            <a:r>
              <a:rPr lang="en-US" b="1" dirty="0" smtClean="0">
                <a:solidFill>
                  <a:srgbClr val="04246C"/>
                </a:solidFill>
              </a:rPr>
              <a:t>Lighting cabinets </a:t>
            </a:r>
            <a:r>
              <a:rPr lang="en-US" b="1" dirty="0" smtClean="0">
                <a:solidFill>
                  <a:srgbClr val="04246C"/>
                </a:solidFill>
              </a:rPr>
              <a:t>were </a:t>
            </a:r>
            <a:r>
              <a:rPr lang="en-US" b="1" dirty="0" smtClean="0">
                <a:solidFill>
                  <a:srgbClr val="04246C"/>
                </a:solidFill>
              </a:rPr>
              <a:t>approved </a:t>
            </a:r>
            <a:r>
              <a:rPr lang="en-US" b="1" dirty="0" smtClean="0">
                <a:solidFill>
                  <a:srgbClr val="04246C"/>
                </a:solidFill>
              </a:rPr>
              <a:t>by a </a:t>
            </a:r>
            <a:r>
              <a:rPr lang="en-US" b="1" dirty="0" smtClean="0">
                <a:solidFill>
                  <a:srgbClr val="04246C"/>
                </a:solidFill>
              </a:rPr>
              <a:t>NRTL</a:t>
            </a:r>
          </a:p>
          <a:p>
            <a:r>
              <a:rPr lang="en-US" b="1" dirty="0" err="1" smtClean="0">
                <a:solidFill>
                  <a:srgbClr val="04246C"/>
                </a:solidFill>
              </a:rPr>
              <a:t>Lexan</a:t>
            </a:r>
            <a:r>
              <a:rPr lang="en-US" b="1" dirty="0" smtClean="0">
                <a:solidFill>
                  <a:srgbClr val="04246C"/>
                </a:solidFill>
              </a:rPr>
              <a:t> modification requires </a:t>
            </a:r>
            <a:r>
              <a:rPr lang="en-US" b="1" dirty="0" smtClean="0">
                <a:solidFill>
                  <a:srgbClr val="04246C"/>
                </a:solidFill>
              </a:rPr>
              <a:t>review from </a:t>
            </a:r>
            <a:r>
              <a:rPr lang="en-US" b="1" dirty="0" smtClean="0">
                <a:solidFill>
                  <a:srgbClr val="04246C"/>
                </a:solidFill>
              </a:rPr>
              <a:t>by C-AD EEI</a:t>
            </a:r>
            <a:endParaRPr lang="en-US" b="1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photo37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7734" y="533400"/>
            <a:ext cx="6852826" cy="560818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12944</TotalTime>
  <Words>254</Words>
  <Application>Microsoft Office PowerPoint</Application>
  <PresentationFormat>On-screen Show (4:3)</PresentationFormat>
  <Paragraphs>39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Take 5 for Safety</vt:lpstr>
      <vt:lpstr>Recent Assessment Results</vt:lpstr>
      <vt:lpstr>DOE: Switches In Service Panels, Subpanels, Or Elsewhere Shall Be Marked To Show What Loads Or Equipment Are Supplied; NEC: Source (Feeder Circuit) Shall Be Labeled On Panel</vt:lpstr>
      <vt:lpstr>Web Examples of Openings Due to Outer Panel Box Missing Hardware</vt:lpstr>
      <vt:lpstr>Web Examples of Missing Hardware Inside Panel (Shock Hazard); Not Observed During Assessment</vt:lpstr>
      <vt:lpstr>Panel Modifications</vt:lpstr>
      <vt:lpstr>Slide 7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781</cp:revision>
  <cp:lastPrinted>2007-07-02T19:06:14Z</cp:lastPrinted>
  <dcterms:created xsi:type="dcterms:W3CDTF">2007-06-28T20:22:43Z</dcterms:created>
  <dcterms:modified xsi:type="dcterms:W3CDTF">2010-04-06T16:46:41Z</dcterms:modified>
</cp:coreProperties>
</file>