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9" r:id="rId2"/>
    <p:sldId id="555" r:id="rId3"/>
    <p:sldId id="553" r:id="rId4"/>
    <p:sldId id="570" r:id="rId5"/>
    <p:sldId id="564" r:id="rId6"/>
    <p:sldId id="563" r:id="rId7"/>
    <p:sldId id="559" r:id="rId8"/>
    <p:sldId id="562" r:id="rId9"/>
    <p:sldId id="561" r:id="rId10"/>
    <p:sldId id="569" r:id="rId11"/>
    <p:sldId id="571" r:id="rId12"/>
    <p:sldId id="572" r:id="rId13"/>
    <p:sldId id="565" r:id="rId14"/>
    <p:sldId id="574" r:id="rId15"/>
    <p:sldId id="567" r:id="rId16"/>
    <p:sldId id="573" r:id="rId1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6C"/>
    <a:srgbClr val="000099"/>
    <a:srgbClr val="042B7F"/>
    <a:srgbClr val="000066"/>
    <a:srgbClr val="0000FF"/>
    <a:srgbClr val="0B6B1B"/>
    <a:srgbClr val="1E045E"/>
    <a:srgbClr val="0E8C23"/>
    <a:srgbClr val="13B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4" autoAdjust="0"/>
    <p:restoredTop sz="87306" autoAdjust="0"/>
  </p:normalViewPr>
  <p:slideViewPr>
    <p:cSldViewPr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286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3A76B745-74A3-4958-A951-3571C1AD5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1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2" eaLnBrk="0" hangingPunct="0">
              <a:defRPr sz="12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93202F-CF91-4C53-A895-26D4194360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35500" cy="347662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02139"/>
            <a:ext cx="5130800" cy="4173537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ppt_BG_Title_BNL_bluePassi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622C2-78B0-4AC5-8026-553F589F2AFF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B5B5-7891-4DDB-B7A8-EEA4748D9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8289-2B87-4CCB-8195-0830F085A705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F0DB-2B82-414B-BC2E-FEDA41DA4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9E20-1275-49B8-AB68-A37F8A23E803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D56E-CF58-48DB-9859-5D577ABEE5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96A3-CFC6-43A5-90DB-AF1141B209C6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F8C1-A238-4A28-B153-EC937AAD7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F151-4F9A-468A-9545-56D75F1B3582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A681D-C136-463C-817B-09C95575F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031A-DBBE-4E3A-8600-F2AE3EBC2EC7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6F3C6-C1CC-4413-A7F9-3A853AC92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21F3A-3287-4EE1-B70D-222303418C90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5864-09A3-41D8-B284-9EC237F8F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82E8-883D-43F2-B1A9-62D091797644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528B-F4F9-4E0C-A4F0-CCD122817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F8D5-36AA-4B34-ABD2-6CE36B6FD22B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E9AC-BB94-4B35-8EF4-9705E32DB4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1BA0-E8DE-42C4-A874-049076D8C4BA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D01B-8AFA-4785-96C7-E8F2CA02CB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REVBG_Slide4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accent1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87E042C2-FACD-4A40-B75F-8A9F93EA1671}" type="datetime1">
              <a:rPr lang="en-US"/>
              <a:pPr>
                <a:defRPr/>
              </a:pPr>
              <a:t>4/13/2010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A3446682-1843-4EC0-950D-B015D47ED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1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  <a:cs typeface="ＭＳ Ｐゴシック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+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2133600"/>
            <a:ext cx="8077200" cy="35480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20 Minute C-11, 10 Minute N-13 and 2 Minute O-15 Gas Emissions from BLIP</a:t>
            </a:r>
          </a:p>
          <a:p>
            <a:pPr marL="400050" lvl="1" indent="0">
              <a:lnSpc>
                <a:spcPct val="90000"/>
              </a:lnSpc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Collider-Accelerator Department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4-13-2010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595313" y="361950"/>
            <a:ext cx="8153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Take 5 for Safety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MicroR</a:t>
            </a:r>
            <a:r>
              <a:rPr lang="en-US" sz="3200" dirty="0" smtClean="0"/>
              <a:t>/h on April 6, 6 PM, 20 mm Water Path for Beam, 485 CFM, Routine Medical Production Targets, 117 MeV Beam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20000" cy="3124200"/>
          </a:xfrm>
        </p:spPr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Radiation survey was performed at various outdoor locations around the following buildings/facilities: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NSRL, EBIS, HITL, REF, and LINAC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No readings above background were found in these areas 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Outside wall of BLIP was 2000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near cooling water pipe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MicroR</a:t>
            </a:r>
            <a:r>
              <a:rPr lang="en-US" sz="3200" dirty="0" smtClean="0"/>
              <a:t>/h on April 7, 11 am, BLIP Off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143748" cy="491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8534400" cy="1090613"/>
          </a:xfrm>
        </p:spPr>
        <p:txBody>
          <a:bodyPr/>
          <a:lstStyle/>
          <a:p>
            <a:r>
              <a:rPr lang="en-US" sz="3200" dirty="0" err="1" smtClean="0"/>
              <a:t>MicroR</a:t>
            </a:r>
            <a:r>
              <a:rPr lang="en-US" sz="3200" dirty="0" smtClean="0"/>
              <a:t>/h on April 8, 5 AM, South Wind, 65 mm Water Path, 485 CFM, 181 MeV Beam, Simos Targets Plus Normal BLIP Targets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6934200" cy="47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MicroR</a:t>
            </a:r>
            <a:r>
              <a:rPr lang="en-US" sz="3200" dirty="0" smtClean="0"/>
              <a:t>/h on April 8, 2 PM, South Wind, Reduced Water Path to 50 mm (25%) and Reduced Ventilation to 300 CFM (38%)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BLIP outside wall reduced from 8000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to 6000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(25%)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Area exposure rates dropped to 20 to 30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along the NSRL beam line, and 8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inside the NSRL building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Factor of 3 ± 1 reduction in </a:t>
            </a:r>
            <a:r>
              <a:rPr lang="en-US" b="1" dirty="0" smtClean="0">
                <a:solidFill>
                  <a:srgbClr val="04246C"/>
                </a:solidFill>
              </a:rPr>
              <a:t>NSRL area </a:t>
            </a:r>
            <a:r>
              <a:rPr lang="en-US" b="1" dirty="0" smtClean="0">
                <a:solidFill>
                  <a:srgbClr val="04246C"/>
                </a:solidFill>
              </a:rPr>
              <a:t>exposure rates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This </a:t>
            </a:r>
            <a:r>
              <a:rPr lang="en-US" b="1" dirty="0" smtClean="0">
                <a:solidFill>
                  <a:srgbClr val="04246C"/>
                </a:solidFill>
              </a:rPr>
              <a:t>met BNL </a:t>
            </a:r>
            <a:r>
              <a:rPr lang="en-US" b="1" dirty="0" smtClean="0">
                <a:solidFill>
                  <a:srgbClr val="04246C"/>
                </a:solidFill>
              </a:rPr>
              <a:t>criteria for less than 50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in uncontrolled areas, and C-AD HP requirement for less than 13 </a:t>
            </a:r>
            <a:r>
              <a:rPr lang="en-US" b="1" dirty="0" err="1" smtClean="0">
                <a:solidFill>
                  <a:srgbClr val="04246C"/>
                </a:solidFill>
              </a:rPr>
              <a:t>microR</a:t>
            </a:r>
            <a:r>
              <a:rPr lang="en-US" b="1" dirty="0" smtClean="0">
                <a:solidFill>
                  <a:srgbClr val="04246C"/>
                </a:solidFill>
              </a:rPr>
              <a:t>/h background to release NSRL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MicroR</a:t>
            </a:r>
            <a:r>
              <a:rPr lang="en-US" sz="3200" dirty="0" smtClean="0"/>
              <a:t>/h on April 10, 2 PM, West Wind, Reduced Water Path to 50 mm and Reduced Ventilation to 300 CFM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571"/>
          <a:stretch>
            <a:fillRect/>
          </a:stretch>
        </p:blipFill>
        <p:spPr bwMode="auto">
          <a:xfrm>
            <a:off x="457200" y="1524000"/>
            <a:ext cx="6781800" cy="460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526591" cy="16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5562600" y="1676400"/>
            <a:ext cx="2286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049233" cy="487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686800" cy="1090613"/>
          </a:xfrm>
        </p:spPr>
        <p:txBody>
          <a:bodyPr/>
          <a:lstStyle/>
          <a:p>
            <a:r>
              <a:rPr lang="en-US" sz="3200" dirty="0" err="1" smtClean="0"/>
              <a:t>MicroR</a:t>
            </a:r>
            <a:r>
              <a:rPr lang="en-US" sz="3200" dirty="0" smtClean="0"/>
              <a:t>/h on April 12, 12:30 AM, North Wind, 50 mm Water Path, 300 CFM, 181 MeV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526591" cy="16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7162800" y="1295400"/>
            <a:ext cx="381000" cy="1676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Finish FY10 BLIP program with Simos targets and 50 mm or less water path and 300 CFM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Develop system to independently review modifications to BLIP targets and stack</a:t>
            </a:r>
          </a:p>
          <a:p>
            <a:r>
              <a:rPr lang="en-US" b="1" dirty="0" smtClean="0">
                <a:solidFill>
                  <a:srgbClr val="04246C"/>
                </a:solidFill>
              </a:rPr>
              <a:t>Options: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Increase stack height</a:t>
            </a:r>
          </a:p>
          <a:p>
            <a:pPr lvl="1"/>
            <a:r>
              <a:rPr lang="en-US" b="1" dirty="0" smtClean="0">
                <a:solidFill>
                  <a:srgbClr val="04246C"/>
                </a:solidFill>
              </a:rPr>
              <a:t>Minimize water path to 20 mm or less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Cone-Shaped Plume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313" y="1828800"/>
            <a:ext cx="524937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Stack and Lower Nearby Buildings – Wind Tunnel Simulation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827087"/>
          </a:xfrm>
        </p:spPr>
        <p:txBody>
          <a:bodyPr/>
          <a:lstStyle/>
          <a:p>
            <a:r>
              <a:rPr lang="en-US" dirty="0" smtClean="0">
                <a:solidFill>
                  <a:srgbClr val="04246C"/>
                </a:solidFill>
              </a:rPr>
              <a:t>Wake Effect from Building or Cone-shaped Hill</a:t>
            </a:r>
            <a:endParaRPr lang="en-US" dirty="0">
              <a:solidFill>
                <a:srgbClr val="04246C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895"/>
            <a:ext cx="4040188" cy="30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4246C"/>
                </a:solidFill>
              </a:rPr>
              <a:t>Cavity Zone</a:t>
            </a:r>
            <a:endParaRPr lang="en-US" dirty="0">
              <a:solidFill>
                <a:srgbClr val="04246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4246C"/>
                </a:solidFill>
              </a:rPr>
              <a:t>Heat from ground produces recirculation inside the cavity zone</a:t>
            </a:r>
            <a:endParaRPr lang="en-US" b="1" dirty="0">
              <a:solidFill>
                <a:srgbClr val="04246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3108419" y="2073181"/>
            <a:ext cx="1639421" cy="16078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4246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447800" y="3581400"/>
            <a:ext cx="2133600" cy="1828800"/>
          </a:xfrm>
          <a:prstGeom prst="ellipse">
            <a:avLst/>
          </a:prstGeom>
          <a:noFill/>
          <a:ln w="15875" cap="flat" cmpd="sng" algn="ctr">
            <a:solidFill>
              <a:srgbClr val="04246C">
                <a:alpha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BLIP Building Looking North</a:t>
            </a:r>
            <a:endParaRPr lang="en-US" dirty="0"/>
          </a:p>
        </p:txBody>
      </p:sp>
      <p:pic>
        <p:nvPicPr>
          <p:cNvPr id="5" name="Content Placeholder 4" descr="BLIP 4-12-10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42672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Content Placeholder 4" descr="BLIP 4-12-10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22860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BLIP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54564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0" y="3048000"/>
            <a:ext cx="457200" cy="381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0"/>
            <a:ext cx="31146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West From BLIP</a:t>
            </a:r>
            <a:endParaRPr lang="en-US" dirty="0"/>
          </a:p>
        </p:txBody>
      </p:sp>
      <p:pic>
        <p:nvPicPr>
          <p:cNvPr id="5" name="Content Placeholder 4" descr="BLIP 4-12-10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90650"/>
            <a:ext cx="640080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South From BLIP</a:t>
            </a:r>
            <a:endParaRPr lang="en-US" dirty="0"/>
          </a:p>
        </p:txBody>
      </p:sp>
      <p:pic>
        <p:nvPicPr>
          <p:cNvPr id="5" name="Content Placeholder 4" descr="BLIP 4-12-10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6248400" cy="4686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Side of BLIP Building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 descr="BLIP 4-12-10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000" y="1447800"/>
            <a:ext cx="6223000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Side of BLIP </a:t>
            </a:r>
            <a:r>
              <a:rPr lang="en-US" dirty="0" smtClean="0"/>
              <a:t>Building Looking </a:t>
            </a:r>
            <a:r>
              <a:rPr lang="en-US" dirty="0" smtClean="0"/>
              <a:t>from </a:t>
            </a:r>
            <a:r>
              <a:rPr lang="en-US" dirty="0" smtClean="0"/>
              <a:t>“NSRL Valley”</a:t>
            </a:r>
            <a:endParaRPr lang="en-US" dirty="0"/>
          </a:p>
        </p:txBody>
      </p:sp>
      <p:pic>
        <p:nvPicPr>
          <p:cNvPr id="5" name="Content Placeholder 4" descr="BLIP 4-12-10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6400800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3D56E-CF58-48DB-9859-5D577ABEE5D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13328</TotalTime>
  <Words>395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Take 5 for Safety</vt:lpstr>
      <vt:lpstr>Textbook Cone-Shaped Plume</vt:lpstr>
      <vt:lpstr>Short Stack and Lower Nearby Buildings – Wind Tunnel Simulation</vt:lpstr>
      <vt:lpstr>BLIP Building Looking North</vt:lpstr>
      <vt:lpstr>Inside BLIP</vt:lpstr>
      <vt:lpstr>Looking West From BLIP</vt:lpstr>
      <vt:lpstr>Looking South From BLIP</vt:lpstr>
      <vt:lpstr>North Side of BLIP Building</vt:lpstr>
      <vt:lpstr>North Side of BLIP Building Looking from “NSRL Valley”</vt:lpstr>
      <vt:lpstr>MicroR/h on April 6, 6 PM, 20 mm Water Path for Beam, 485 CFM, Routine Medical Production Targets, 117 MeV Beam</vt:lpstr>
      <vt:lpstr>MicroR/h on April 7, 11 am, BLIP Off</vt:lpstr>
      <vt:lpstr>MicroR/h on April 8, 5 AM, South Wind, 65 mm Water Path, 485 CFM, 181 MeV Beam, Simos Targets Plus Normal BLIP Targets</vt:lpstr>
      <vt:lpstr>MicroR/h on April 8, 2 PM, South Wind, Reduced Water Path to 50 mm (25%) and Reduced Ventilation to 300 CFM (38%)</vt:lpstr>
      <vt:lpstr>MicroR/h on April 10, 2 PM, West Wind, Reduced Water Path to 50 mm and Reduced Ventilation to 300 CFM</vt:lpstr>
      <vt:lpstr>MicroR/h on April 12, 12:30 AM, North Wind, 50 mm Water Path, 300 CFM, 181 MeV</vt:lpstr>
      <vt:lpstr>Next Steps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Safety Software QA </dc:subject>
  <dc:creator>Ed Lessard</dc:creator>
  <cp:lastModifiedBy>lessard</cp:lastModifiedBy>
  <cp:revision>803</cp:revision>
  <cp:lastPrinted>2007-07-02T19:06:14Z</cp:lastPrinted>
  <dcterms:created xsi:type="dcterms:W3CDTF">2007-06-28T20:22:43Z</dcterms:created>
  <dcterms:modified xsi:type="dcterms:W3CDTF">2010-04-13T16:53:32Z</dcterms:modified>
</cp:coreProperties>
</file>