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1" r:id="rId2"/>
    <p:sldId id="266" r:id="rId3"/>
    <p:sldId id="265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04/13/2010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4/13/2010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lumi62.gif"/>
          <p:cNvPicPr>
            <a:picLocks noChangeAspect="1"/>
          </p:cNvPicPr>
          <p:nvPr/>
        </p:nvPicPr>
        <p:blipFill>
          <a:blip r:embed="rId2"/>
          <a:srcRect l="3951" t="3804" r="3333" b="1286"/>
          <a:stretch>
            <a:fillRect/>
          </a:stretch>
        </p:blipFill>
        <p:spPr>
          <a:xfrm>
            <a:off x="309089" y="1667362"/>
            <a:ext cx="5118737" cy="40182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62.4 </a:t>
            </a:r>
            <a:r>
              <a:rPr lang="en-US" dirty="0" err="1" smtClean="0"/>
              <a:t>GeV</a:t>
            </a:r>
            <a:r>
              <a:rPr lang="en-US" dirty="0" smtClean="0"/>
              <a:t> Close-Out</a:t>
            </a:r>
            <a:br>
              <a:rPr lang="en-US" dirty="0" smtClean="0"/>
            </a:br>
            <a:r>
              <a:rPr lang="en-US" dirty="0" smtClean="0"/>
              <a:t>Mar </a:t>
            </a:r>
            <a:r>
              <a:rPr lang="en-US" dirty="0" smtClean="0"/>
              <a:t>19 – Apr 8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 Meeting 04/8/2010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89431" y="1925365"/>
            <a:ext cx="3554569" cy="288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Goal:  400 M events in 4 weeks for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dileptons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HBD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dirty="0" smtClean="0"/>
              <a:t>Performance twice better than expected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Requested 600 M events in 3 weeks for new J/</a:t>
            </a:r>
            <a:r>
              <a:rPr kumimoji="0" lang="el-GR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ψ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measurement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baseline="0" dirty="0" smtClean="0"/>
              <a:t>Achieved:  700 M events in 3 weeks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4843" y="4819471"/>
            <a:ext cx="3625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Original HBD goal reached.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New J/</a:t>
            </a:r>
            <a:r>
              <a:rPr lang="el-GR" sz="2400" dirty="0" smtClean="0">
                <a:solidFill>
                  <a:srgbClr val="FF0000"/>
                </a:solidFill>
                <a:latin typeface="Calibri"/>
              </a:rPr>
              <a:t>ψ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goal reached </a:t>
            </a:r>
            <a:r>
              <a:rPr lang="en-US" sz="2400" dirty="0" smtClean="0">
                <a:solidFill>
                  <a:srgbClr val="FF0000"/>
                </a:solidFill>
              </a:rPr>
              <a:t>also.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Success!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83866" y="3216603"/>
            <a:ext cx="128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of events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357770" y="3216604"/>
            <a:ext cx="234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Integrated </a:t>
            </a:r>
            <a:r>
              <a:rPr lang="en-US" b="1" dirty="0" err="1" smtClean="0">
                <a:solidFill>
                  <a:srgbClr val="0000FF"/>
                </a:solidFill>
              </a:rPr>
              <a:t>lumi</a:t>
            </a:r>
            <a:r>
              <a:rPr lang="en-US" b="1" dirty="0" smtClean="0">
                <a:solidFill>
                  <a:srgbClr val="0000FF"/>
                </a:solidFill>
              </a:rPr>
              <a:t>. [nb</a:t>
            </a:r>
            <a:r>
              <a:rPr lang="en-US" b="1" baseline="30000" dirty="0" smtClean="0">
                <a:solidFill>
                  <a:srgbClr val="0000FF"/>
                </a:solidFill>
              </a:rPr>
              <a:t>-1</a:t>
            </a:r>
            <a:r>
              <a:rPr lang="en-US" b="1" dirty="0" smtClean="0">
                <a:solidFill>
                  <a:srgbClr val="0000FF"/>
                </a:solidFill>
              </a:rPr>
              <a:t>]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39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:  </a:t>
            </a:r>
            <a:r>
              <a:rPr lang="en-US" dirty="0" smtClean="0"/>
              <a:t>April 9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. . 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 Meeting 04/8/2010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89431" y="1447800"/>
            <a:ext cx="3554569" cy="5105399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Events on Friday, April 9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Broken HBD channel fixed in the morning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Beam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development completed by noon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baseline="0" dirty="0" smtClean="0"/>
              <a:t>Taking Physics</a:t>
            </a:r>
            <a:r>
              <a:rPr lang="en-US" sz="2200" dirty="0" smtClean="0"/>
              <a:t> data since 12:08pm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Lost two channels in Drift Chamber (10 % of acceptance in one of two arms)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Expectation</a:t>
            </a:r>
            <a:endParaRPr kumimoji="0" lang="en-U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baseline="0" dirty="0" smtClean="0"/>
              <a:t>New</a:t>
            </a:r>
            <a:r>
              <a:rPr lang="en-US" sz="2200" dirty="0" smtClean="0"/>
              <a:t> physics in reach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 goal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lang="en-US" sz="2200" b="1" dirty="0" smtClean="0"/>
              <a:t>5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events in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1.5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weeks for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200" b="1" dirty="0" smtClean="0"/>
              <a:t>light quark R</a:t>
            </a:r>
            <a:r>
              <a:rPr lang="en-US" sz="2200" b="1" baseline="-25000" dirty="0" smtClean="0"/>
              <a:t>AA</a:t>
            </a:r>
            <a:r>
              <a:rPr lang="en-US" sz="2200" b="1" dirty="0" smtClean="0"/>
              <a:t> measurement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goal:  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280 M events in 2.5 weeks for </a:t>
            </a:r>
            <a:r>
              <a:rPr kumimoji="0" lang="en-US" sz="2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dilepton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measurement with HBD in addition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Performance so far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 M events in 4 days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Projection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280 M events In 2 weeks (by Friday, April 23)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83866" y="3216603"/>
            <a:ext cx="128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of events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357770" y="3216604"/>
            <a:ext cx="234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Integrated </a:t>
            </a:r>
            <a:r>
              <a:rPr lang="en-US" b="1" dirty="0" err="1" smtClean="0">
                <a:solidFill>
                  <a:srgbClr val="0000FF"/>
                </a:solidFill>
              </a:rPr>
              <a:t>lumi</a:t>
            </a:r>
            <a:r>
              <a:rPr lang="en-US" b="1" dirty="0" smtClean="0">
                <a:solidFill>
                  <a:srgbClr val="0000FF"/>
                </a:solidFill>
              </a:rPr>
              <a:t>. [nb</a:t>
            </a:r>
            <a:r>
              <a:rPr lang="en-US" b="1" baseline="30000" dirty="0" smtClean="0">
                <a:solidFill>
                  <a:srgbClr val="0000FF"/>
                </a:solidFill>
              </a:rPr>
              <a:t>-1</a:t>
            </a:r>
            <a:r>
              <a:rPr lang="en-US" b="1" dirty="0" smtClean="0">
                <a:solidFill>
                  <a:srgbClr val="0000FF"/>
                </a:solidFill>
              </a:rPr>
              <a:t>]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12" name="Picture 11" descr="lum39.gif"/>
          <p:cNvPicPr>
            <a:picLocks noChangeAspect="1"/>
          </p:cNvPicPr>
          <p:nvPr/>
        </p:nvPicPr>
        <p:blipFill>
          <a:blip r:embed="rId2"/>
          <a:srcRect l="6114" t="4694" r="1543" b="1118"/>
          <a:stretch>
            <a:fillRect/>
          </a:stretch>
        </p:blipFill>
        <p:spPr>
          <a:xfrm>
            <a:off x="246927" y="1600200"/>
            <a:ext cx="5163273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and Live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Content Placeholder 10" descr="rawLive39.gif"/>
          <p:cNvPicPr>
            <a:picLocks noGrp="1" noChangeAspect="1"/>
          </p:cNvPicPr>
          <p:nvPr>
            <p:ph idx="1"/>
          </p:nvPr>
        </p:nvPicPr>
        <p:blipFill>
          <a:blip r:embed="rId2"/>
          <a:srcRect l="2601" t="4975" r="9645"/>
          <a:stretch>
            <a:fillRect/>
          </a:stretch>
        </p:blipFill>
        <p:spPr>
          <a:xfrm>
            <a:off x="228600" y="1874837"/>
            <a:ext cx="4572000" cy="3796541"/>
          </a:xfr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953000" y="1341437"/>
            <a:ext cx="3733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600 Hz min. bias rate in beginning of store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 Hz min. bias rate at end of store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 1500 and 600 Hz at 62.4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40 % of what it was at 62.4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Exactly 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scaling (not better) even though not going through transition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DAQ live time always close to 100 % as expected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907</TotalTime>
  <Words>281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PHENIX Status</vt:lpstr>
      <vt:lpstr>62.4 GeV Close-Out Mar 19 – Apr 8</vt:lpstr>
      <vt:lpstr>39 GeV:  April 9 – . . .</vt:lpstr>
      <vt:lpstr>Rates and Live Time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50</cp:revision>
  <dcterms:created xsi:type="dcterms:W3CDTF">2009-11-24T17:37:10Z</dcterms:created>
  <dcterms:modified xsi:type="dcterms:W3CDTF">2010-04-13T15:15:21Z</dcterms:modified>
</cp:coreProperties>
</file>