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"/>
  </p:notesMasterIdLst>
  <p:sldIdLst>
    <p:sldId id="256" r:id="rId2"/>
    <p:sldId id="259" r:id="rId3"/>
    <p:sldId id="258" r:id="rId4"/>
    <p:sldId id="257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3366FF"/>
    <a:srgbClr val="FFFFCC"/>
    <a:srgbClr val="000066"/>
    <a:srgbClr val="336600"/>
    <a:srgbClr val="3333CC"/>
    <a:srgbClr val="336699"/>
    <a:srgbClr val="FFFFFF"/>
    <a:srgbClr val="CC0000"/>
    <a:srgbClr val="77AD9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72" autoAdjust="0"/>
    <p:restoredTop sz="94695" autoAdjust="0"/>
  </p:normalViewPr>
  <p:slideViewPr>
    <p:cSldViewPr snapToGrid="0"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E8308-153C-4DB3-8BA9-B6D5B08636E6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84887-6B68-4834-A0A4-01099099A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Time Meeting 04/26/2010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04/26/2010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n-US" smtClean="0"/>
              <a:t>Time Meeting 04/26/2010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04/26/2010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04/26/2010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Time Meeting 04/26/2010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Time Meeting 04/26/2010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04/26/2010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04/26/2010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04/26/2010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 smtClean="0"/>
              <a:t>Time Meeting 04/26/2010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Time Meeting 04/26/2010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PHENIX flying </a:t>
            </a:r>
            <a:br>
              <a:rPr lang="en-US" dirty="0" smtClean="0"/>
            </a:br>
            <a:r>
              <a:rPr lang="en-US" dirty="0" smtClean="0"/>
              <a:t>into new 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Stefan Bathe, Time Meeting, April 27, 2010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3316" y="6236070"/>
            <a:ext cx="1025696" cy="358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footer.gif"/>
          <p:cNvPicPr>
            <a:picLocks noChangeAspect="1"/>
          </p:cNvPicPr>
          <p:nvPr/>
        </p:nvPicPr>
        <p:blipFill>
          <a:blip r:embed="rId3"/>
          <a:srcRect l="67352"/>
          <a:stretch>
            <a:fillRect/>
          </a:stretch>
        </p:blipFill>
        <p:spPr>
          <a:xfrm>
            <a:off x="0" y="6210347"/>
            <a:ext cx="1133341" cy="4397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Clock Fixed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04/26/2010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Content Placeholder 6" descr="lumi77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3080" r="3675"/>
          <a:stretch>
            <a:fillRect/>
          </a:stretch>
        </p:blipFill>
        <p:spPr>
          <a:xfrm>
            <a:off x="354362" y="1506827"/>
            <a:ext cx="5647193" cy="4357349"/>
          </a:xfrm>
        </p:spPr>
      </p:pic>
      <p:sp>
        <p:nvSpPr>
          <p:cNvPr id="8" name="TextBox 7"/>
          <p:cNvSpPr txBox="1"/>
          <p:nvPr/>
        </p:nvSpPr>
        <p:spPr>
          <a:xfrm>
            <a:off x="6102533" y="1803603"/>
            <a:ext cx="269336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 clock fixed last night!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Thanks to: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Tom Hayes,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Freddy </a:t>
            </a:r>
            <a:r>
              <a:rPr lang="en-US" dirty="0" err="1" smtClean="0">
                <a:solidFill>
                  <a:srgbClr val="FF0000"/>
                </a:solidFill>
              </a:rPr>
              <a:t>Severino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Rob </a:t>
            </a:r>
            <a:r>
              <a:rPr lang="en-US" dirty="0" err="1" smtClean="0">
                <a:solidFill>
                  <a:srgbClr val="FF0000"/>
                </a:solidFill>
              </a:rPr>
              <a:t>Michnoff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Kevin Smith,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Joe Mead,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Jack Fried,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Todd </a:t>
            </a:r>
            <a:r>
              <a:rPr lang="en-US" dirty="0" err="1" smtClean="0">
                <a:solidFill>
                  <a:srgbClr val="FF0000"/>
                </a:solidFill>
              </a:rPr>
              <a:t>Satogata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our own John Haggerty,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and others . . .</a:t>
            </a:r>
          </a:p>
          <a:p>
            <a:endParaRPr lang="en-US" dirty="0" smtClean="0"/>
          </a:p>
          <a:p>
            <a:r>
              <a:rPr lang="en-US" dirty="0" err="1" smtClean="0"/>
              <a:t>Lumi</a:t>
            </a:r>
            <a:r>
              <a:rPr lang="en-US" dirty="0" smtClean="0"/>
              <a:t> increase by factor 3!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84856" y="3296987"/>
            <a:ext cx="24805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600 K events in 4 weeks</a:t>
            </a:r>
          </a:p>
          <a:p>
            <a:r>
              <a:rPr lang="en-US" dirty="0" smtClean="0"/>
              <a:t>seem reachable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7926" y="5522341"/>
            <a:ext cx="4228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New slope:  150 K </a:t>
            </a:r>
            <a:r>
              <a:rPr lang="en-US" dirty="0" err="1" smtClean="0"/>
              <a:t>mbias</a:t>
            </a:r>
            <a:r>
              <a:rPr lang="en-US" dirty="0" smtClean="0"/>
              <a:t> events/week</a:t>
            </a:r>
          </a:p>
          <a:p>
            <a:r>
              <a:rPr lang="en-US" dirty="0" smtClean="0"/>
              <a:t>                 21.4 K/day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           0.25 Hz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PHENIX BBCLL1 rate [Hz] vs. time [min.]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04/26/2010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2479" y="6248206"/>
            <a:ext cx="5421083" cy="365125"/>
          </a:xfrm>
        </p:spPr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78463" y="2215166"/>
            <a:ext cx="347499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PHENIX BBCLL1</a:t>
            </a:r>
          </a:p>
          <a:p>
            <a:r>
              <a:rPr lang="en-US" dirty="0" smtClean="0"/>
              <a:t>(2 Hz </a:t>
            </a:r>
            <a:r>
              <a:rPr lang="en-US" dirty="0" err="1" smtClean="0"/>
              <a:t>bckgrd</a:t>
            </a:r>
            <a:r>
              <a:rPr lang="en-US" dirty="0" smtClean="0"/>
              <a:t> from laser subtracted)</a:t>
            </a:r>
          </a:p>
          <a:p>
            <a:r>
              <a:rPr lang="en-US" dirty="0" smtClean="0"/>
              <a:t>100% clean</a:t>
            </a:r>
          </a:p>
          <a:p>
            <a:r>
              <a:rPr lang="en-US" dirty="0" smtClean="0"/>
              <a:t>90% efficient</a:t>
            </a:r>
          </a:p>
          <a:p>
            <a:r>
              <a:rPr lang="en-US" dirty="0" smtClean="0"/>
              <a:t>counts at all times</a:t>
            </a:r>
          </a:p>
          <a:p>
            <a:r>
              <a:rPr lang="en-US" dirty="0" smtClean="0"/>
              <a:t>2-3 Hz in beginning of store</a:t>
            </a:r>
            <a:br>
              <a:rPr lang="en-US" dirty="0" smtClean="0"/>
            </a:br>
            <a:r>
              <a:rPr lang="en-US" dirty="0" err="1" smtClean="0"/>
              <a:t>z</a:t>
            </a:r>
            <a:r>
              <a:rPr lang="en-US" baseline="-25000" dirty="0" err="1" smtClean="0"/>
              <a:t>vtx</a:t>
            </a:r>
            <a:r>
              <a:rPr lang="en-US" dirty="0" smtClean="0"/>
              <a:t> within +/- 30 cm </a:t>
            </a:r>
          </a:p>
          <a:p>
            <a:endParaRPr lang="en-US" dirty="0" smtClean="0"/>
          </a:p>
          <a:p>
            <a:r>
              <a:rPr lang="fr-FR" dirty="0" smtClean="0"/>
              <a:t>rate(t=0) = </a:t>
            </a:r>
            <a:r>
              <a:rPr lang="fr-FR" dirty="0" smtClean="0"/>
              <a:t>2.5 </a:t>
            </a:r>
            <a:r>
              <a:rPr lang="fr-FR" dirty="0" smtClean="0"/>
              <a:t>Hz</a:t>
            </a:r>
          </a:p>
          <a:p>
            <a:r>
              <a:rPr lang="fr-FR" dirty="0" smtClean="0"/>
              <a:t>component 1:</a:t>
            </a:r>
          </a:p>
          <a:p>
            <a:r>
              <a:rPr lang="fr-FR" dirty="0" smtClean="0"/>
              <a:t>fraction=88.5%, t</a:t>
            </a:r>
            <a:r>
              <a:rPr lang="fr-FR" baseline="-25000" dirty="0" smtClean="0"/>
              <a:t>1/2</a:t>
            </a:r>
            <a:r>
              <a:rPr lang="fr-FR" dirty="0" smtClean="0"/>
              <a:t>=2.5min</a:t>
            </a:r>
            <a:endParaRPr lang="fr-FR" dirty="0" smtClean="0"/>
          </a:p>
          <a:p>
            <a:r>
              <a:rPr lang="fr-FR" dirty="0" smtClean="0"/>
              <a:t>component 2:</a:t>
            </a:r>
          </a:p>
          <a:p>
            <a:r>
              <a:rPr lang="fr-FR" dirty="0" smtClean="0"/>
              <a:t>fraction=11.5%, t</a:t>
            </a:r>
            <a:r>
              <a:rPr lang="fr-FR" baseline="-25000" dirty="0" smtClean="0"/>
              <a:t>1/2</a:t>
            </a:r>
            <a:r>
              <a:rPr lang="fr-FR" dirty="0" smtClean="0"/>
              <a:t>=25.7 </a:t>
            </a:r>
            <a:r>
              <a:rPr lang="fr-FR" dirty="0" smtClean="0"/>
              <a:t>min</a:t>
            </a:r>
          </a:p>
          <a:p>
            <a:endParaRPr lang="en-US" dirty="0"/>
          </a:p>
        </p:txBody>
      </p:sp>
      <p:pic>
        <p:nvPicPr>
          <p:cNvPr id="10" name="Picture 9" descr="hfi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31575"/>
            <a:ext cx="5819775" cy="3876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optLumMy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22" y="1974574"/>
            <a:ext cx="5819775" cy="3876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Optimum Store Length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04/26/2010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08349" y="3155324"/>
            <a:ext cx="187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Continuous running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95586" y="4531217"/>
            <a:ext cx="3389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Having to switch clocks (4 min. loss)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46768" y="2490476"/>
            <a:ext cx="310950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Assumption:  </a:t>
            </a:r>
          </a:p>
          <a:p>
            <a:r>
              <a:rPr lang="en-US" dirty="0" smtClean="0"/>
              <a:t>8 min. between stores</a:t>
            </a:r>
          </a:p>
          <a:p>
            <a:endParaRPr lang="en-US" dirty="0" smtClean="0"/>
          </a:p>
          <a:p>
            <a:r>
              <a:rPr lang="en-US" dirty="0" smtClean="0"/>
              <a:t>6</a:t>
            </a:r>
            <a:r>
              <a:rPr lang="en-US" dirty="0" smtClean="0"/>
              <a:t> </a:t>
            </a:r>
            <a:r>
              <a:rPr lang="en-US" dirty="0" smtClean="0"/>
              <a:t>min. store length =</a:t>
            </a:r>
          </a:p>
          <a:p>
            <a:r>
              <a:rPr lang="en-US" dirty="0" smtClean="0"/>
              <a:t>50 % luminosity gain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0.5 </a:t>
            </a:r>
            <a:r>
              <a:rPr lang="en-US" dirty="0" smtClean="0">
                <a:solidFill>
                  <a:srgbClr val="FF0000"/>
                </a:solidFill>
              </a:rPr>
              <a:t>Hz </a:t>
            </a:r>
            <a:r>
              <a:rPr lang="en-US" dirty="0" smtClean="0">
                <a:solidFill>
                  <a:srgbClr val="333399"/>
                </a:solidFill>
              </a:rPr>
              <a:t>rate </a:t>
            </a:r>
            <a:r>
              <a:rPr lang="en-US" dirty="0" smtClean="0">
                <a:solidFill>
                  <a:srgbClr val="333399"/>
                </a:solidFill>
              </a:rPr>
              <a:t>roughly consistent</a:t>
            </a:r>
          </a:p>
          <a:p>
            <a:r>
              <a:rPr lang="en-US" dirty="0" smtClean="0">
                <a:solidFill>
                  <a:srgbClr val="333399"/>
                </a:solidFill>
              </a:rPr>
              <a:t> </a:t>
            </a:r>
            <a:r>
              <a:rPr lang="en-US" dirty="0" smtClean="0">
                <a:solidFill>
                  <a:srgbClr val="333399"/>
                </a:solidFill>
              </a:rPr>
              <a:t>with </a:t>
            </a:r>
            <a:r>
              <a:rPr lang="en-US" dirty="0" smtClean="0">
                <a:solidFill>
                  <a:srgbClr val="333399"/>
                </a:solidFill>
              </a:rPr>
              <a:t>actually </a:t>
            </a:r>
            <a:r>
              <a:rPr lang="en-US" dirty="0" smtClean="0">
                <a:solidFill>
                  <a:srgbClr val="333399"/>
                </a:solidFill>
              </a:rPr>
              <a:t>recorded events</a:t>
            </a:r>
          </a:p>
          <a:p>
            <a:endParaRPr lang="en-US" dirty="0" smtClean="0">
              <a:solidFill>
                <a:srgbClr val="333399"/>
              </a:solidFill>
            </a:endParaRPr>
          </a:p>
          <a:p>
            <a:r>
              <a:rPr lang="en-US" dirty="0" smtClean="0">
                <a:solidFill>
                  <a:srgbClr val="333399"/>
                </a:solidFill>
              </a:rPr>
              <a:t>Factor 3 increase also consistent</a:t>
            </a:r>
            <a:endParaRPr lang="en-US" dirty="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Validation 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04/26/2010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Content Placeholder 6" descr="urqmdDataCompare7Gev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r="8106"/>
          <a:stretch>
            <a:fillRect/>
          </a:stretch>
        </p:blipFill>
        <p:spPr>
          <a:xfrm>
            <a:off x="296905" y="1720266"/>
            <a:ext cx="5137980" cy="3714750"/>
          </a:xfrm>
        </p:spPr>
      </p:pic>
      <p:sp>
        <p:nvSpPr>
          <p:cNvPr id="8" name="Oval 7"/>
          <p:cNvSpPr/>
          <p:nvPr/>
        </p:nvSpPr>
        <p:spPr>
          <a:xfrm>
            <a:off x="3837903" y="3657597"/>
            <a:ext cx="1468192" cy="1184856"/>
          </a:xfrm>
          <a:prstGeom prst="ellipse">
            <a:avLst/>
          </a:prstGeom>
          <a:noFill/>
          <a:ln w="28575">
            <a:solidFill>
              <a:srgbClr val="33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19805" y="3709113"/>
            <a:ext cx="34151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3399"/>
                </a:solidFill>
              </a:rPr>
              <a:t>In central events:</a:t>
            </a:r>
          </a:p>
          <a:p>
            <a:r>
              <a:rPr lang="en-US" dirty="0" smtClean="0">
                <a:solidFill>
                  <a:srgbClr val="333399"/>
                </a:solidFill>
              </a:rPr>
              <a:t>BBC charge NOT close to zero</a:t>
            </a:r>
          </a:p>
          <a:p>
            <a:r>
              <a:rPr lang="en-US" dirty="0" smtClean="0">
                <a:solidFill>
                  <a:srgbClr val="333399"/>
                </a:solidFill>
              </a:rPr>
              <a:t>= No inefficiency for central events</a:t>
            </a:r>
            <a:endParaRPr lang="en-US" dirty="0">
              <a:solidFill>
                <a:srgbClr val="33339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44714" y="4430333"/>
            <a:ext cx="2631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UrQMD</a:t>
            </a:r>
            <a:r>
              <a:rPr lang="en-US" dirty="0" smtClean="0">
                <a:solidFill>
                  <a:srgbClr val="FF0000"/>
                </a:solidFill>
              </a:rPr>
              <a:t> +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frammentation</a:t>
            </a:r>
            <a:r>
              <a:rPr lang="en-US" dirty="0" smtClean="0">
                <a:solidFill>
                  <a:srgbClr val="FF0000"/>
                </a:solidFill>
              </a:rPr>
              <a:t> afterburner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62141" y="2781836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Data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3944" y="5782613"/>
            <a:ext cx="4574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Data and simulation agree </a:t>
            </a:r>
            <a:r>
              <a:rPr lang="en-US" b="1" dirty="0" smtClean="0">
                <a:sym typeface="Wingdings" pitchFamily="2" charset="2"/>
              </a:rPr>
              <a:t> physics triggers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Validation II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04/26/2010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60106" t="14028" r="17065" b="69831"/>
          <a:stretch>
            <a:fillRect/>
          </a:stretch>
        </p:blipFill>
        <p:spPr bwMode="auto">
          <a:xfrm>
            <a:off x="5409126" y="1706450"/>
            <a:ext cx="2783330" cy="1229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 l="20810" t="14028" r="39877" b="21381"/>
          <a:stretch>
            <a:fillRect/>
          </a:stretch>
        </p:blipFill>
        <p:spPr bwMode="auto">
          <a:xfrm>
            <a:off x="0" y="1697865"/>
            <a:ext cx="4793088" cy="492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834128" y="3451539"/>
            <a:ext cx="1872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Looks as expected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Validation III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04/26/2010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54507" t="51042" r="16630" b="38141"/>
          <a:stretch>
            <a:fillRect/>
          </a:stretch>
        </p:blipFill>
        <p:spPr bwMode="auto">
          <a:xfrm>
            <a:off x="5048518" y="3335628"/>
            <a:ext cx="3518918" cy="824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 l="20978" t="51042" r="46848" b="12282"/>
          <a:stretch>
            <a:fillRect/>
          </a:stretch>
        </p:blipFill>
        <p:spPr bwMode="auto">
          <a:xfrm>
            <a:off x="198689" y="2496355"/>
            <a:ext cx="3922551" cy="2794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133341" y="5434885"/>
            <a:ext cx="2045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Mean BBC time in ns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89430" y="4507607"/>
            <a:ext cx="1872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Looks as expected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8099</TotalTime>
  <Words>250</Words>
  <Application>Microsoft Office PowerPoint</Application>
  <PresentationFormat>On-screen Show (4:3)</PresentationFormat>
  <Paragraphs>80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 PHENIX flying  into new era</vt:lpstr>
      <vt:lpstr>Beam Clock Fixed</vt:lpstr>
      <vt:lpstr>PHENIX BBCLL1 rate [Hz] vs. time [min.]</vt:lpstr>
      <vt:lpstr>Optimum Store Length</vt:lpstr>
      <vt:lpstr>Data Validation I</vt:lpstr>
      <vt:lpstr>Event Validation II</vt:lpstr>
      <vt:lpstr>Event Validation III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 Scattering in phenix and atlas</dc:title>
  <dc:creator>Sony Customer</dc:creator>
  <cp:lastModifiedBy>Sony Customer</cp:lastModifiedBy>
  <cp:revision>157</cp:revision>
  <dcterms:created xsi:type="dcterms:W3CDTF">2008-11-06T23:07:56Z</dcterms:created>
  <dcterms:modified xsi:type="dcterms:W3CDTF">2010-04-27T17:18:33Z</dcterms:modified>
</cp:coreProperties>
</file>