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66FF"/>
    <a:srgbClr val="FFFFCC"/>
    <a:srgbClr val="000066"/>
    <a:srgbClr val="336600"/>
    <a:srgbClr val="3333CC"/>
    <a:srgbClr val="336699"/>
    <a:srgbClr val="FFFFFF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05/04/2010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</a:t>
            </a:r>
            <a:r>
              <a:rPr lang="en-US" dirty="0" smtClean="0"/>
              <a:t>Status @ 7.7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Meeting, </a:t>
            </a:r>
            <a:r>
              <a:rPr lang="en-US" dirty="0" smtClean="0"/>
              <a:t>May 04</a:t>
            </a:r>
            <a:r>
              <a:rPr lang="en-US" dirty="0" smtClean="0"/>
              <a:t>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umi77_20100504.gif"/>
          <p:cNvPicPr>
            <a:picLocks noChangeAspect="1"/>
          </p:cNvPicPr>
          <p:nvPr/>
        </p:nvPicPr>
        <p:blipFill>
          <a:blip r:embed="rId2"/>
          <a:srcRect l="4414" t="5215" r="5651"/>
          <a:stretch>
            <a:fillRect/>
          </a:stretch>
        </p:blipFill>
        <p:spPr>
          <a:xfrm>
            <a:off x="154546" y="1661374"/>
            <a:ext cx="5089321" cy="4113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12202" y="1803603"/>
            <a:ext cx="3128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collision rate down/</a:t>
            </a:r>
          </a:p>
          <a:p>
            <a:r>
              <a:rPr lang="en-US" dirty="0" smtClean="0"/>
              <a:t>background up after </a:t>
            </a:r>
          </a:p>
          <a:p>
            <a:r>
              <a:rPr lang="en-US" dirty="0" smtClean="0"/>
              <a:t>going to 6 m beta* Wednesday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03808" y="4571995"/>
            <a:ext cx="1682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9</a:t>
            </a:r>
            <a:r>
              <a:rPr lang="en-US" dirty="0" smtClean="0"/>
              <a:t>00 </a:t>
            </a:r>
            <a:r>
              <a:rPr lang="en-US" dirty="0" smtClean="0"/>
              <a:t>K events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4 </a:t>
            </a:r>
            <a:r>
              <a:rPr lang="en-US" dirty="0" smtClean="0"/>
              <a:t>weeks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829156" y="3822334"/>
            <a:ext cx="242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264</a:t>
            </a:r>
            <a:r>
              <a:rPr lang="en-US" dirty="0" smtClean="0"/>
              <a:t> K</a:t>
            </a:r>
          </a:p>
          <a:p>
            <a:pPr algn="ctr"/>
            <a:r>
              <a:rPr lang="en-US" dirty="0" err="1" smtClean="0"/>
              <a:t>mbias</a:t>
            </a:r>
            <a:r>
              <a:rPr lang="en-US" dirty="0" smtClean="0"/>
              <a:t> </a:t>
            </a:r>
            <a:r>
              <a:rPr lang="en-US" dirty="0" err="1" smtClean="0"/>
              <a:t>evts</a:t>
            </a:r>
            <a:r>
              <a:rPr lang="en-US" dirty="0" smtClean="0"/>
              <a:t>/week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5400000">
            <a:off x="553791" y="4365940"/>
            <a:ext cx="605307" cy="759853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5400000">
            <a:off x="1731135" y="4023577"/>
            <a:ext cx="605307" cy="899375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5002" y="3451537"/>
            <a:ext cx="867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beam </a:t>
            </a:r>
          </a:p>
          <a:p>
            <a:pPr algn="ctr"/>
            <a:r>
              <a:rPr lang="en-US" dirty="0" smtClean="0"/>
              <a:t>clock</a:t>
            </a:r>
          </a:p>
          <a:p>
            <a:pPr algn="ctr"/>
            <a:r>
              <a:rPr lang="en-US" dirty="0" smtClean="0"/>
              <a:t>glitches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17560" y="3552422"/>
            <a:ext cx="1023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beam </a:t>
            </a:r>
          </a:p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83178" y="3201334"/>
            <a:ext cx="310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Stable running since reverted to</a:t>
            </a:r>
          </a:p>
          <a:p>
            <a:r>
              <a:rPr lang="en-US" dirty="0" smtClean="0"/>
              <a:t>10 m beta* Thursday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570586" y="4255255"/>
            <a:ext cx="3573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 K minimum bias events recorded</a:t>
            </a:r>
          </a:p>
          <a:p>
            <a:r>
              <a:rPr lang="en-US" dirty="0" smtClean="0"/>
              <a:t>to date</a:t>
            </a:r>
          </a:p>
          <a:p>
            <a:r>
              <a:rPr lang="en-US" dirty="0" smtClean="0"/>
              <a:t>0.44 Hz averaged over all times </a:t>
            </a:r>
          </a:p>
          <a:p>
            <a:r>
              <a:rPr lang="en-US" dirty="0" smtClean="0"/>
              <a:t>in past four days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12890" y="1506828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BBCLL1(&gt;1 tubes)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me201005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61" y="2058003"/>
            <a:ext cx="5314950" cy="3514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479" y="6248206"/>
            <a:ext cx="5421083" cy="365125"/>
          </a:xfrm>
        </p:spPr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8463" y="2215166"/>
            <a:ext cx="28610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</a:t>
            </a:r>
            <a:r>
              <a:rPr lang="en-US" dirty="0" smtClean="0"/>
              <a:t>BBCLL1(&gt;1 tubes) </a:t>
            </a:r>
          </a:p>
          <a:p>
            <a:r>
              <a:rPr lang="en-US" dirty="0" smtClean="0"/>
              <a:t>+/- 30 cm </a:t>
            </a:r>
            <a:r>
              <a:rPr lang="en-US" dirty="0" err="1" smtClean="0"/>
              <a:t>vtx</a:t>
            </a:r>
            <a:r>
              <a:rPr lang="en-US" dirty="0" smtClean="0"/>
              <a:t> cut</a:t>
            </a:r>
            <a:endParaRPr lang="en-US" dirty="0" smtClean="0"/>
          </a:p>
          <a:p>
            <a:r>
              <a:rPr lang="en-US" dirty="0" smtClean="0"/>
              <a:t>(2 Hz </a:t>
            </a:r>
            <a:r>
              <a:rPr lang="en-US" dirty="0" smtClean="0"/>
              <a:t>laser rate subtracted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clean</a:t>
            </a:r>
          </a:p>
          <a:p>
            <a:r>
              <a:rPr lang="en-US" dirty="0" smtClean="0"/>
              <a:t>~7</a:t>
            </a:r>
            <a:r>
              <a:rPr lang="en-US" dirty="0" smtClean="0"/>
              <a:t>0</a:t>
            </a:r>
            <a:r>
              <a:rPr lang="en-US" dirty="0" smtClean="0"/>
              <a:t>% efficient</a:t>
            </a:r>
          </a:p>
          <a:p>
            <a:r>
              <a:rPr lang="en-US" dirty="0" smtClean="0"/>
              <a:t>counts at all times</a:t>
            </a:r>
          </a:p>
          <a:p>
            <a:r>
              <a:rPr lang="en-US" dirty="0" smtClean="0"/>
              <a:t>3-4</a:t>
            </a:r>
            <a:r>
              <a:rPr lang="en-US" dirty="0" smtClean="0"/>
              <a:t> </a:t>
            </a:r>
            <a:r>
              <a:rPr lang="en-US" dirty="0" smtClean="0"/>
              <a:t>Hz in beginning of store</a:t>
            </a:r>
            <a:br>
              <a:rPr lang="en-US" dirty="0" smtClean="0"/>
            </a:br>
            <a:endParaRPr lang="en-US" dirty="0" smtClean="0"/>
          </a:p>
          <a:p>
            <a:r>
              <a:rPr lang="fr-FR" dirty="0" smtClean="0"/>
              <a:t>rate(t=0) = </a:t>
            </a:r>
            <a:r>
              <a:rPr lang="fr-FR" dirty="0" smtClean="0"/>
              <a:t>5.3 </a:t>
            </a:r>
            <a:r>
              <a:rPr lang="fr-FR" dirty="0" smtClean="0"/>
              <a:t>Hz</a:t>
            </a:r>
          </a:p>
          <a:p>
            <a:r>
              <a:rPr lang="fr-FR" dirty="0" smtClean="0"/>
              <a:t>component 1:</a:t>
            </a:r>
          </a:p>
          <a:p>
            <a:r>
              <a:rPr lang="fr-FR" dirty="0" smtClean="0"/>
              <a:t>fraction=58%, t</a:t>
            </a:r>
            <a:r>
              <a:rPr lang="fr-FR" baseline="-25000" dirty="0" smtClean="0"/>
              <a:t>1/2</a:t>
            </a:r>
            <a:r>
              <a:rPr lang="fr-FR" dirty="0" smtClean="0"/>
              <a:t>=1.15min</a:t>
            </a:r>
            <a:endParaRPr lang="fr-FR" dirty="0" smtClean="0"/>
          </a:p>
          <a:p>
            <a:r>
              <a:rPr lang="fr-FR" dirty="0" smtClean="0"/>
              <a:t>component 2:</a:t>
            </a:r>
          </a:p>
          <a:p>
            <a:r>
              <a:rPr lang="fr-FR" dirty="0" smtClean="0"/>
              <a:t>fraction=42%, t</a:t>
            </a:r>
            <a:r>
              <a:rPr lang="fr-FR" baseline="-25000" dirty="0" smtClean="0"/>
              <a:t>1/2</a:t>
            </a:r>
            <a:r>
              <a:rPr lang="fr-FR" dirty="0" smtClean="0"/>
              <a:t>=5.3 </a:t>
            </a:r>
            <a:r>
              <a:rPr lang="fr-FR" dirty="0" smtClean="0"/>
              <a:t>min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15911" y="2588654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976" y="529106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[min.]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optLumMy.gif"/>
          <p:cNvPicPr>
            <a:picLocks noChangeAspect="1"/>
          </p:cNvPicPr>
          <p:nvPr/>
        </p:nvPicPr>
        <p:blipFill>
          <a:blip r:embed="rId2"/>
          <a:srcRect r="9503" b="4570"/>
          <a:stretch>
            <a:fillRect/>
          </a:stretch>
        </p:blipFill>
        <p:spPr>
          <a:xfrm>
            <a:off x="374212" y="1915669"/>
            <a:ext cx="5266722" cy="369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Store Length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1538" y="4301544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store length:</a:t>
            </a:r>
          </a:p>
          <a:p>
            <a:r>
              <a:rPr lang="en-US" dirty="0" smtClean="0"/>
              <a:t>15 minutes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6768" y="2490476"/>
            <a:ext cx="29605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Assumptions:  </a:t>
            </a:r>
            <a:endParaRPr lang="en-US" dirty="0" smtClean="0"/>
          </a:p>
          <a:p>
            <a:r>
              <a:rPr lang="en-US" dirty="0" smtClean="0"/>
              <a:t>- 4</a:t>
            </a:r>
            <a:r>
              <a:rPr lang="en-US" dirty="0" smtClean="0"/>
              <a:t> </a:t>
            </a:r>
            <a:r>
              <a:rPr lang="en-US" dirty="0" smtClean="0"/>
              <a:t>min. between </a:t>
            </a:r>
            <a:r>
              <a:rPr lang="en-US" dirty="0" smtClean="0"/>
              <a:t>stores</a:t>
            </a:r>
          </a:p>
          <a:p>
            <a:r>
              <a:rPr lang="en-US" dirty="0" smtClean="0"/>
              <a:t>  (dump to peak)</a:t>
            </a:r>
          </a:p>
          <a:p>
            <a:r>
              <a:rPr lang="en-US" dirty="0" smtClean="0"/>
              <a:t>- Counted only from peak 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min. store length =</a:t>
            </a:r>
          </a:p>
          <a:p>
            <a:r>
              <a:rPr lang="en-US" dirty="0" smtClean="0"/>
              <a:t>50 % luminosity gain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Typicall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smtClean="0">
                <a:solidFill>
                  <a:srgbClr val="FF0000"/>
                </a:solidFill>
              </a:rPr>
              <a:t>0.7 Hz average rate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while in store</a:t>
            </a:r>
            <a:endParaRPr lang="en-US" dirty="0" smtClean="0">
              <a:solidFill>
                <a:srgbClr val="33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652480" y="2910629"/>
            <a:ext cx="18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rate [Hz]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02559" y="5507863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[s]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3322751" y="4533365"/>
            <a:ext cx="17000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4398" y="3683356"/>
            <a:ext cx="3245478" cy="25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004552" y="2434107"/>
            <a:ext cx="785611" cy="1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359258" y="3900948"/>
            <a:ext cx="2950616" cy="1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08467" y="3114543"/>
            <a:ext cx="213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store length:</a:t>
            </a:r>
          </a:p>
          <a:p>
            <a:r>
              <a:rPr lang="en-US" dirty="0" smtClean="0"/>
              <a:t>4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 l="1714" t="34496" r="18857" b="26096"/>
          <a:stretch>
            <a:fillRect/>
          </a:stretch>
        </p:blipFill>
        <p:spPr bwMode="auto">
          <a:xfrm>
            <a:off x="914400" y="1674254"/>
            <a:ext cx="7239000" cy="269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1"/>
          <p:cNvSpPr txBox="1">
            <a:spLocks/>
          </p:cNvSpPr>
          <p:nvPr/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38A325-F015-40E9-8795-6095FAAF0CCF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F306CF-1EB8-4E52-B9E2-1F7A8FD8A0DB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60925" y="4676775"/>
            <a:ext cx="4054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Over </a:t>
            </a:r>
            <a:r>
              <a:rPr lang="en-US" dirty="0" smtClean="0"/>
              <a:t>last </a:t>
            </a:r>
            <a:r>
              <a:rPr lang="en-US" dirty="0"/>
              <a:t>4 days, </a:t>
            </a:r>
            <a:r>
              <a:rPr lang="en-US" dirty="0" smtClean="0"/>
              <a:t>average </a:t>
            </a:r>
            <a:r>
              <a:rPr lang="en-US" dirty="0"/>
              <a:t>physics trigger rate ~ 0.7 Hz taken over a given PHENIX run (which typically corresponds to one store).</a:t>
            </a:r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 rot="5400000">
            <a:off x="5867400" y="32766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5988050"/>
            <a:ext cx="7549166" cy="369332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expect to “see” ~ 70% of the </a:t>
            </a:r>
            <a:r>
              <a:rPr lang="en-US" dirty="0" err="1"/>
              <a:t>AuAu</a:t>
            </a:r>
            <a:r>
              <a:rPr lang="en-US" dirty="0"/>
              <a:t> inelastic cross section within |z|&lt; 30cm.  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876800" y="25146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89396" y="1957590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96613" y="1759039"/>
            <a:ext cx="494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BBCLL1(&gt;1 tubes) Rate (average for each run)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Spectator Fragments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 l="1578" t="10667" r="44000" b="30667"/>
          <a:stretch>
            <a:fillRect/>
          </a:stretch>
        </p:blipFill>
        <p:spPr bwMode="auto">
          <a:xfrm>
            <a:off x="371340" y="1803042"/>
            <a:ext cx="52578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 l="26286" t="18286" r="24571" b="10857"/>
          <a:stretch>
            <a:fillRect/>
          </a:stretch>
        </p:blipFill>
        <p:spPr bwMode="auto">
          <a:xfrm>
            <a:off x="6396038" y="3886200"/>
            <a:ext cx="27479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615189" y="2253803"/>
            <a:ext cx="3036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“banana” shape of BBC signal</a:t>
            </a:r>
          </a:p>
          <a:p>
            <a:r>
              <a:rPr lang="en-US" dirty="0" smtClean="0"/>
              <a:t>vs. centrality as expected from</a:t>
            </a:r>
          </a:p>
          <a:p>
            <a:r>
              <a:rPr lang="en-US" dirty="0" smtClean="0"/>
              <a:t>s</a:t>
            </a:r>
            <a:r>
              <a:rPr lang="en-US" dirty="0" smtClean="0"/>
              <a:t>pectator fragments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05/04/2010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 l="2286" t="11429" r="42857" b="7809"/>
          <a:stretch>
            <a:fillRect/>
          </a:stretch>
        </p:blipFill>
        <p:spPr bwMode="auto">
          <a:xfrm>
            <a:off x="2932113" y="0"/>
            <a:ext cx="6211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10200" y="3810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URQMD </a:t>
            </a:r>
            <a:r>
              <a:rPr lang="en-US" dirty="0" err="1">
                <a:solidFill>
                  <a:srgbClr val="FF0000"/>
                </a:solidFill>
              </a:rPr>
              <a:t>AuAu</a:t>
            </a:r>
            <a:r>
              <a:rPr lang="en-US" dirty="0">
                <a:solidFill>
                  <a:srgbClr val="FF0000"/>
                </a:solidFill>
              </a:rPr>
              <a:t> @ 7.7 </a:t>
            </a:r>
            <a:r>
              <a:rPr lang="en-US" dirty="0" err="1">
                <a:solidFill>
                  <a:srgbClr val="FF0000"/>
                </a:solidFill>
              </a:rPr>
              <a:t>GeV</a:t>
            </a:r>
            <a:r>
              <a:rPr lang="en-US" dirty="0">
                <a:solidFill>
                  <a:srgbClr val="FF0000"/>
                </a:solidFill>
              </a:rPr>
              <a:t> through PHENIX full simulation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410200" y="111125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PHENIX </a:t>
            </a:r>
            <a:r>
              <a:rPr lang="en-US" dirty="0" err="1"/>
              <a:t>AuAu</a:t>
            </a:r>
            <a:r>
              <a:rPr lang="en-US" dirty="0"/>
              <a:t> @ 7.7 </a:t>
            </a:r>
            <a:r>
              <a:rPr lang="en-US" dirty="0" err="1"/>
              <a:t>GeV</a:t>
            </a:r>
            <a:r>
              <a:rPr lang="en-US" dirty="0"/>
              <a:t> Data</a:t>
            </a:r>
          </a:p>
          <a:p>
            <a:r>
              <a:rPr lang="en-US" dirty="0"/>
              <a:t>w/ BBCLL1(&gt;0 tubes) |z| &lt; 30 cm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10200" y="179705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33399"/>
                </a:solidFill>
              </a:rPr>
              <a:t>PHENIX </a:t>
            </a:r>
            <a:r>
              <a:rPr lang="en-US" dirty="0" err="1">
                <a:solidFill>
                  <a:srgbClr val="333399"/>
                </a:solidFill>
              </a:rPr>
              <a:t>AuAu</a:t>
            </a:r>
            <a:r>
              <a:rPr lang="en-US" dirty="0">
                <a:solidFill>
                  <a:srgbClr val="333399"/>
                </a:solidFill>
              </a:rPr>
              <a:t> @ 7.7 </a:t>
            </a:r>
            <a:r>
              <a:rPr lang="en-US" dirty="0" err="1">
                <a:solidFill>
                  <a:srgbClr val="333399"/>
                </a:solidFill>
              </a:rPr>
              <a:t>GeV</a:t>
            </a:r>
            <a:r>
              <a:rPr lang="en-US" dirty="0">
                <a:solidFill>
                  <a:srgbClr val="333399"/>
                </a:solidFill>
              </a:rPr>
              <a:t> Data</a:t>
            </a:r>
          </a:p>
          <a:p>
            <a:r>
              <a:rPr lang="en-US" dirty="0">
                <a:solidFill>
                  <a:srgbClr val="333399"/>
                </a:solidFill>
              </a:rPr>
              <a:t>w/ BBCLL1(&gt;1 tubes) |z| &lt; 30 cm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2400" y="220663"/>
            <a:ext cx="2835275" cy="64087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URQMD is normalized to match the real data integral for PC1 hits &gt; 40.</a:t>
            </a:r>
          </a:p>
          <a:p>
            <a:endParaRPr lang="en-US" dirty="0"/>
          </a:p>
          <a:p>
            <a:r>
              <a:rPr lang="en-US" dirty="0"/>
              <a:t>URQMD is not matched to the z distribution in real data.  </a:t>
            </a:r>
            <a:r>
              <a:rPr lang="en-US" b="1" u="sng" dirty="0"/>
              <a:t>However, note that there is no rescaling of the x-axis.</a:t>
            </a:r>
          </a:p>
          <a:p>
            <a:endParaRPr lang="en-US" b="1" u="sng" dirty="0"/>
          </a:p>
          <a:p>
            <a:r>
              <a:rPr lang="en-US" dirty="0"/>
              <a:t>Then comparing the integrals implies (as a first look) that the BBCLL1(&gt;0 tubes) fires on 77% of the cross section and the BBCLL1(&gt; 1 tubes) fires on 70% of the cross section.</a:t>
            </a:r>
          </a:p>
          <a:p>
            <a:endParaRPr lang="en-US" dirty="0"/>
          </a:p>
          <a:p>
            <a:r>
              <a:rPr lang="en-US" dirty="0"/>
              <a:t>No indication of deviation at low PC1 hits from background (at least by this particular check).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8296</TotalTime>
  <Words>447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PHENIX Status @ 7.7 GeV</vt:lpstr>
      <vt:lpstr>Accumulated luminosity</vt:lpstr>
      <vt:lpstr>Time Dependence</vt:lpstr>
      <vt:lpstr>Optimum Store Length</vt:lpstr>
      <vt:lpstr>Rate</vt:lpstr>
      <vt:lpstr>Spectator Fragments</vt:lpstr>
      <vt:lpstr>Slide 7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161</cp:revision>
  <dcterms:created xsi:type="dcterms:W3CDTF">2008-11-06T23:07:56Z</dcterms:created>
  <dcterms:modified xsi:type="dcterms:W3CDTF">2010-05-04T17:20:19Z</dcterms:modified>
</cp:coreProperties>
</file>