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89" r:id="rId2"/>
    <p:sldId id="550" r:id="rId3"/>
    <p:sldId id="551" r:id="rId4"/>
    <p:sldId id="552" r:id="rId5"/>
    <p:sldId id="553" r:id="rId6"/>
  </p:sldIdLst>
  <p:sldSz cx="9144000" cy="6858000" type="screen4x3"/>
  <p:notesSz cx="6997700" cy="9271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246C"/>
    <a:srgbClr val="000099"/>
    <a:srgbClr val="042B7F"/>
    <a:srgbClr val="000066"/>
    <a:srgbClr val="0000FF"/>
    <a:srgbClr val="0B6B1B"/>
    <a:srgbClr val="1E045E"/>
    <a:srgbClr val="0E8C23"/>
    <a:srgbClr val="13B92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87306" autoAdjust="0"/>
  </p:normalViewPr>
  <p:slideViewPr>
    <p:cSldViewPr>
      <p:cViewPr varScale="1">
        <p:scale>
          <a:sx n="99" d="100"/>
          <a:sy n="99" d="100"/>
        </p:scale>
        <p:origin x="-1974" y="-8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86" y="-102"/>
      </p:cViewPr>
      <p:guideLst>
        <p:guide orient="horz" pos="2920"/>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3033713" cy="46355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16387" name="Rectangle 3"/>
          <p:cNvSpPr>
            <a:spLocks noGrp="1" noChangeArrowheads="1"/>
          </p:cNvSpPr>
          <p:nvPr>
            <p:ph type="dt" sz="quarter" idx="1"/>
          </p:nvPr>
        </p:nvSpPr>
        <p:spPr bwMode="auto">
          <a:xfrm>
            <a:off x="3963988" y="0"/>
            <a:ext cx="3033712" cy="46355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endParaRPr lang="en-US" dirty="0"/>
          </a:p>
        </p:txBody>
      </p:sp>
      <p:sp>
        <p:nvSpPr>
          <p:cNvPr id="16388" name="Rectangle 4"/>
          <p:cNvSpPr>
            <a:spLocks noGrp="1" noChangeArrowheads="1"/>
          </p:cNvSpPr>
          <p:nvPr>
            <p:ph type="ftr" sz="quarter" idx="2"/>
          </p:nvPr>
        </p:nvSpPr>
        <p:spPr bwMode="auto">
          <a:xfrm>
            <a:off x="1" y="8807450"/>
            <a:ext cx="3033713" cy="46355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16389" name="Rectangle 5"/>
          <p:cNvSpPr>
            <a:spLocks noGrp="1" noChangeArrowheads="1"/>
          </p:cNvSpPr>
          <p:nvPr>
            <p:ph type="sldNum" sz="quarter" idx="3"/>
          </p:nvPr>
        </p:nvSpPr>
        <p:spPr bwMode="auto">
          <a:xfrm>
            <a:off x="3963988" y="8807450"/>
            <a:ext cx="3033712" cy="46355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fld id="{3A76B745-74A3-4958-A951-3571C1AD550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3033713" cy="46355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3075" name="Rectangle 3"/>
          <p:cNvSpPr>
            <a:spLocks noGrp="1" noChangeArrowheads="1"/>
          </p:cNvSpPr>
          <p:nvPr>
            <p:ph type="dt" idx="1"/>
          </p:nvPr>
        </p:nvSpPr>
        <p:spPr bwMode="auto">
          <a:xfrm>
            <a:off x="3963988" y="0"/>
            <a:ext cx="3033712" cy="46355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endParaRPr lang="en-US" dirty="0"/>
          </a:p>
        </p:txBody>
      </p:sp>
      <p:sp>
        <p:nvSpPr>
          <p:cNvPr id="10244"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1" y="4403725"/>
            <a:ext cx="5130800" cy="417195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8807450"/>
            <a:ext cx="3033713" cy="46355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963988" y="8807450"/>
            <a:ext cx="3033712" cy="46355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fld id="{1893202F-CF91-4C53-A895-26D41943601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1182688" y="695325"/>
            <a:ext cx="4635500" cy="3476625"/>
          </a:xfrm>
          <a:ln/>
        </p:spPr>
      </p:sp>
      <p:sp>
        <p:nvSpPr>
          <p:cNvPr id="11267" name="Rectangle 3"/>
          <p:cNvSpPr>
            <a:spLocks noGrp="1" noChangeArrowheads="1"/>
          </p:cNvSpPr>
          <p:nvPr>
            <p:ph type="body" idx="1"/>
          </p:nvPr>
        </p:nvSpPr>
        <p:spPr>
          <a:xfrm>
            <a:off x="933451" y="4402139"/>
            <a:ext cx="5130800" cy="4173537"/>
          </a:xfrm>
          <a:noFill/>
          <a:ln/>
        </p:spPr>
        <p:txBody>
          <a:bodyPr/>
          <a:lstStyle/>
          <a:p>
            <a:endParaRPr lang="en-US" dirty="0" smtClean="0">
              <a:latin typeface="Arial" pitchFamily="34" charset="0"/>
              <a:ea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6" descr="ppt_BG_Title_BNL_bluePassionwhit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171" name="Rectangle 3"/>
          <p:cNvSpPr>
            <a:spLocks noGrp="1" noChangeArrowheads="1"/>
          </p:cNvSpPr>
          <p:nvPr>
            <p:ph type="ctrTitle"/>
          </p:nvPr>
        </p:nvSpPr>
        <p:spPr>
          <a:xfrm>
            <a:off x="457200" y="457200"/>
            <a:ext cx="6172200" cy="1600200"/>
          </a:xfrm>
        </p:spPr>
        <p:txBody>
          <a:bodyPr anchor="b"/>
          <a:lstStyle>
            <a:lvl1pPr algn="r">
              <a:defRPr sz="3800">
                <a:solidFill>
                  <a:schemeClr val="bg1"/>
                </a:solidFill>
              </a:defRPr>
            </a:lvl1pPr>
          </a:lstStyle>
          <a:p>
            <a:r>
              <a:rPr lang="en-US"/>
              <a:t>Click to edit Master title style</a:t>
            </a:r>
          </a:p>
        </p:txBody>
      </p:sp>
      <p:sp>
        <p:nvSpPr>
          <p:cNvPr id="7172" name="Rectangle 4"/>
          <p:cNvSpPr>
            <a:spLocks noGrp="1" noChangeArrowheads="1"/>
          </p:cNvSpPr>
          <p:nvPr>
            <p:ph type="subTitle" idx="1"/>
          </p:nvPr>
        </p:nvSpPr>
        <p:spPr>
          <a:xfrm>
            <a:off x="457200" y="2286000"/>
            <a:ext cx="6172200" cy="990600"/>
          </a:xfrm>
        </p:spPr>
        <p:txBody>
          <a:bodyPr/>
          <a:lstStyle>
            <a:lvl1pPr marL="0" indent="0" algn="r">
              <a:buFont typeface="Wingdings" pitchFamily="48" charset="2"/>
              <a:buNone/>
              <a:defRPr sz="1900" i="1">
                <a:solidFill>
                  <a:schemeClr val="bg1"/>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8C622C2-78B0-4AC5-8026-553F589F2AFF}" type="datetime1">
              <a:rPr lang="en-US"/>
              <a:pPr>
                <a:defRPr/>
              </a:pPr>
              <a:t>5/11/2010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F0EB5B5-7891-4DDB-B7A8-EEA4748D971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1" y="304800"/>
            <a:ext cx="20955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1" y="304800"/>
            <a:ext cx="61341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658289-2B87-4CCB-8195-0830F085A705}" type="datetime1">
              <a:rPr lang="en-US"/>
              <a:pPr>
                <a:defRPr/>
              </a:pPr>
              <a:t>5/11/2010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AF0DB-2B82-414B-BC2E-FEDA41DA407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A99E20-1275-49B8-AB68-A37F8A23E803}" type="datetime1">
              <a:rPr lang="en-US"/>
              <a:pPr>
                <a:defRPr/>
              </a:pPr>
              <a:t>5/11/2010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783D56E-CF58-48DB-9859-5D577ABEE5D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12996A3-CFC6-43A5-90DB-AF1141B209C6}" type="datetime1">
              <a:rPr lang="en-US"/>
              <a:pPr>
                <a:defRPr/>
              </a:pPr>
              <a:t>5/11/2010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49CF8C1-A238-4A28-B153-EC937AAD7E7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267F151-4F9A-468A-9545-56D75F1B3582}" type="datetime1">
              <a:rPr lang="en-US"/>
              <a:pPr>
                <a:defRPr/>
              </a:pPr>
              <a:t>5/11/2010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A4A681D-C136-463C-817B-09C95575F07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892031A-DBBE-4E3A-8600-F2AE3EBC2EC7}" type="datetime1">
              <a:rPr lang="en-US"/>
              <a:pPr>
                <a:defRPr/>
              </a:pPr>
              <a:t>5/11/2010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546F3C6-C1CC-4413-A7F9-3A853AC926C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0A21F3A-3287-4EE1-B70D-222303418C90}" type="datetime1">
              <a:rPr lang="en-US"/>
              <a:pPr>
                <a:defRPr/>
              </a:pPr>
              <a:t>5/11/2010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8F55864-09A3-41D8-B284-9EC237F8F4C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5782E8-883D-43F2-B1A9-62D091797644}" type="datetime1">
              <a:rPr lang="en-US"/>
              <a:pPr>
                <a:defRPr/>
              </a:pPr>
              <a:t>5/11/2010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277528B-F4F9-4E0C-A4F0-CCD122817A7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C2F8D5-36AA-4B34-ABD2-6CE36B6FD22B}" type="datetime1">
              <a:rPr lang="en-US"/>
              <a:pPr>
                <a:defRPr/>
              </a:pPr>
              <a:t>5/11/2010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42BE9AC-BB94-4B35-8EF4-9705E32DB46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7F01BA0-E8DE-42C4-A874-049076D8C4BA}" type="datetime1">
              <a:rPr lang="en-US"/>
              <a:pPr>
                <a:defRPr/>
              </a:pPr>
              <a:t>5/11/2010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634D01B-8AFA-4785-96C7-E8F2CA02CB7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REVBG_Slide4_Blue"/>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762000" y="1828800"/>
            <a:ext cx="76200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057400" y="6223000"/>
            <a:ext cx="1143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chemeClr val="accent1"/>
                </a:solidFill>
                <a:latin typeface="Arial" charset="0"/>
                <a:ea typeface="ＭＳ Ｐゴシック" pitchFamily="-128" charset="-128"/>
                <a:cs typeface="+mn-cs"/>
              </a:defRPr>
            </a:lvl1pPr>
          </a:lstStyle>
          <a:p>
            <a:pPr>
              <a:defRPr/>
            </a:pPr>
            <a:fld id="{87E042C2-FACD-4A40-B75F-8A9F93EA1671}" type="datetime1">
              <a:rPr lang="en-US"/>
              <a:pPr>
                <a:defRPr/>
              </a:pPr>
              <a:t>5/11/2010</a:t>
            </a:fld>
            <a:endParaRPr lang="en-US" dirty="0"/>
          </a:p>
        </p:txBody>
      </p:sp>
      <p:sp>
        <p:nvSpPr>
          <p:cNvPr id="1029" name="Rectangle 5"/>
          <p:cNvSpPr>
            <a:spLocks noGrp="1" noChangeArrowheads="1"/>
          </p:cNvSpPr>
          <p:nvPr>
            <p:ph type="ftr" sz="quarter" idx="3"/>
          </p:nvPr>
        </p:nvSpPr>
        <p:spPr bwMode="auto">
          <a:xfrm>
            <a:off x="3181350" y="6235700"/>
            <a:ext cx="30099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0" hangingPunct="0">
              <a:defRPr sz="1400">
                <a:latin typeface="Arial" charset="0"/>
                <a:ea typeface="ＭＳ Ｐゴシック" pitchFamily="-128" charset="-128"/>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324600" y="6235700"/>
            <a:ext cx="990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rgbClr val="042B7F"/>
                </a:solidFill>
                <a:latin typeface="Arial" charset="0"/>
                <a:ea typeface="ＭＳ Ｐゴシック" pitchFamily="48" charset="-128"/>
                <a:cs typeface="+mn-cs"/>
              </a:defRPr>
            </a:lvl1pPr>
          </a:lstStyle>
          <a:p>
            <a:pPr>
              <a:defRPr/>
            </a:pPr>
            <a:fld id="{A3446682-1843-4EC0-950D-B015D47ED0E7}" type="slidenum">
              <a:rPr lang="en-US"/>
              <a:pPr>
                <a:defRPr/>
              </a:pPr>
              <a:t>‹#›</a:t>
            </a:fld>
            <a:endParaRPr lang="en-US" dirty="0"/>
          </a:p>
        </p:txBody>
      </p:sp>
      <p:sp>
        <p:nvSpPr>
          <p:cNvPr id="1031" name="Rectangle 2"/>
          <p:cNvSpPr>
            <a:spLocks noGrp="1" noChangeArrowheads="1"/>
          </p:cNvSpPr>
          <p:nvPr>
            <p:ph type="title"/>
          </p:nvPr>
        </p:nvSpPr>
        <p:spPr bwMode="auto">
          <a:xfrm>
            <a:off x="381000" y="304801"/>
            <a:ext cx="8382000" cy="10906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0" fontAlgn="base" hangingPunct="0">
        <a:lnSpc>
          <a:spcPct val="80000"/>
        </a:lnSpc>
        <a:spcBef>
          <a:spcPct val="0"/>
        </a:spcBef>
        <a:spcAft>
          <a:spcPct val="0"/>
        </a:spcAft>
        <a:defRPr sz="3600" b="1">
          <a:solidFill>
            <a:srgbClr val="042B7F"/>
          </a:solidFill>
          <a:latin typeface="+mj-lt"/>
          <a:ea typeface="+mj-ea"/>
          <a:cs typeface="ＭＳ Ｐゴシック"/>
        </a:defRPr>
      </a:lvl1pPr>
      <a:lvl2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2pPr>
      <a:lvl3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3pPr>
      <a:lvl4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4pPr>
      <a:lvl5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5pPr>
      <a:lvl6pPr marL="457200" algn="l" rtl="0" fontAlgn="base">
        <a:lnSpc>
          <a:spcPct val="80000"/>
        </a:lnSpc>
        <a:spcBef>
          <a:spcPct val="0"/>
        </a:spcBef>
        <a:spcAft>
          <a:spcPct val="0"/>
        </a:spcAft>
        <a:defRPr sz="3600" b="1">
          <a:solidFill>
            <a:srgbClr val="042B7F"/>
          </a:solidFill>
          <a:latin typeface="Arial" charset="0"/>
          <a:ea typeface="ＭＳ Ｐゴシック" pitchFamily="48" charset="-128"/>
        </a:defRPr>
      </a:lvl6pPr>
      <a:lvl7pPr marL="914400" algn="l" rtl="0" fontAlgn="base">
        <a:lnSpc>
          <a:spcPct val="80000"/>
        </a:lnSpc>
        <a:spcBef>
          <a:spcPct val="0"/>
        </a:spcBef>
        <a:spcAft>
          <a:spcPct val="0"/>
        </a:spcAft>
        <a:defRPr sz="3600" b="1">
          <a:solidFill>
            <a:srgbClr val="042B7F"/>
          </a:solidFill>
          <a:latin typeface="Arial" charset="0"/>
          <a:ea typeface="ＭＳ Ｐゴシック" pitchFamily="48" charset="-128"/>
        </a:defRPr>
      </a:lvl7pPr>
      <a:lvl8pPr marL="1371600" algn="l" rtl="0" fontAlgn="base">
        <a:lnSpc>
          <a:spcPct val="80000"/>
        </a:lnSpc>
        <a:spcBef>
          <a:spcPct val="0"/>
        </a:spcBef>
        <a:spcAft>
          <a:spcPct val="0"/>
        </a:spcAft>
        <a:defRPr sz="3600" b="1">
          <a:solidFill>
            <a:srgbClr val="042B7F"/>
          </a:solidFill>
          <a:latin typeface="Arial" charset="0"/>
          <a:ea typeface="ＭＳ Ｐゴシック" pitchFamily="48" charset="-128"/>
        </a:defRPr>
      </a:lvl8pPr>
      <a:lvl9pPr marL="1828800" algn="l" rtl="0" fontAlgn="base">
        <a:lnSpc>
          <a:spcPct val="80000"/>
        </a:lnSpc>
        <a:spcBef>
          <a:spcPct val="0"/>
        </a:spcBef>
        <a:spcAft>
          <a:spcPct val="0"/>
        </a:spcAft>
        <a:defRPr sz="3600" b="1">
          <a:solidFill>
            <a:srgbClr val="042B7F"/>
          </a:solidFill>
          <a:latin typeface="Arial" charset="0"/>
          <a:ea typeface="ＭＳ Ｐゴシック" pitchFamily="48" charset="-128"/>
        </a:defRPr>
      </a:lvl9pPr>
    </p:titleStyle>
    <p:bodyStyle>
      <a:lvl1pPr marL="342900" indent="-342900" algn="l" rtl="0" eaLnBrk="0" fontAlgn="base" hangingPunct="0">
        <a:spcBef>
          <a:spcPct val="20000"/>
        </a:spcBef>
        <a:spcAft>
          <a:spcPct val="0"/>
        </a:spcAft>
        <a:buClr>
          <a:srgbClr val="042B7F"/>
        </a:buClr>
        <a:buSzPct val="110000"/>
        <a:buFont typeface="Wingdings" pitchFamily="2" charset="2"/>
        <a:buChar char="§"/>
        <a:defRPr sz="2400">
          <a:solidFill>
            <a:schemeClr val="tx1"/>
          </a:solidFill>
          <a:latin typeface="+mn-lt"/>
          <a:ea typeface="+mn-ea"/>
          <a:cs typeface="ＭＳ Ｐゴシック"/>
        </a:defRPr>
      </a:lvl1pPr>
      <a:lvl2pPr marL="742950" indent="-285750" algn="l" rtl="0" eaLnBrk="0" fontAlgn="base" hangingPunct="0">
        <a:spcBef>
          <a:spcPct val="20000"/>
        </a:spcBef>
        <a:spcAft>
          <a:spcPct val="0"/>
        </a:spcAft>
        <a:buClr>
          <a:srgbClr val="042B7F"/>
        </a:buClr>
        <a:buSzPct val="90000"/>
        <a:buFont typeface="Symbol" pitchFamily="18" charset="2"/>
        <a:buChar char="·"/>
        <a:defRPr sz="2000">
          <a:solidFill>
            <a:schemeClr val="tx1"/>
          </a:solidFill>
          <a:latin typeface="+mn-lt"/>
          <a:ea typeface="+mn-ea"/>
          <a:cs typeface="ＭＳ Ｐゴシック"/>
        </a:defRPr>
      </a:lvl2pPr>
      <a:lvl3pPr marL="1085850" indent="-228600" algn="l" rtl="0" eaLnBrk="0" fontAlgn="base" hangingPunct="0">
        <a:lnSpc>
          <a:spcPct val="80000"/>
        </a:lnSpc>
        <a:spcBef>
          <a:spcPct val="20000"/>
        </a:spcBef>
        <a:spcAft>
          <a:spcPct val="0"/>
        </a:spcAft>
        <a:buClr>
          <a:srgbClr val="042B7F"/>
        </a:buClr>
        <a:buSzPct val="90000"/>
        <a:buChar char="-"/>
        <a:defRPr sz="2000">
          <a:solidFill>
            <a:schemeClr val="tx1"/>
          </a:solidFill>
          <a:latin typeface="+mn-lt"/>
          <a:ea typeface="+mn-ea"/>
          <a:cs typeface="ＭＳ Ｐゴシック"/>
        </a:defRPr>
      </a:lvl3pPr>
      <a:lvl4pPr marL="14287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4pPr>
      <a:lvl5pPr marL="17716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5pPr>
      <a:lvl6pPr marL="22288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6pPr>
      <a:lvl7pPr marL="26860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7pPr>
      <a:lvl8pPr marL="31432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8pPr>
      <a:lvl9pPr marL="36004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4294967295"/>
          </p:nvPr>
        </p:nvSpPr>
        <p:spPr>
          <a:xfrm>
            <a:off x="609600" y="2133600"/>
            <a:ext cx="8077200" cy="3548062"/>
          </a:xfrm>
        </p:spPr>
        <p:txBody>
          <a:bodyPr/>
          <a:lstStyle/>
          <a:p>
            <a:pPr marL="0" indent="0">
              <a:lnSpc>
                <a:spcPct val="90000"/>
              </a:lnSpc>
              <a:buNone/>
            </a:pPr>
            <a:r>
              <a:rPr lang="en-US" sz="2800" b="1" dirty="0" smtClean="0">
                <a:solidFill>
                  <a:schemeClr val="bg1"/>
                </a:solidFill>
              </a:rPr>
              <a:t>Highlights of Proposed Revisions to Accelerator Safety Order (80% Draft)</a:t>
            </a:r>
            <a:endParaRPr lang="en-US" sz="2800" b="1" dirty="0" smtClean="0">
              <a:solidFill>
                <a:schemeClr val="bg1"/>
              </a:solidFill>
            </a:endParaRPr>
          </a:p>
          <a:p>
            <a:pPr marL="0" indent="0">
              <a:lnSpc>
                <a:spcPct val="90000"/>
              </a:lnSpc>
              <a:buNone/>
            </a:pPr>
            <a:endParaRPr lang="en-US" sz="2800" b="1" dirty="0" smtClean="0">
              <a:solidFill>
                <a:schemeClr val="bg1"/>
              </a:solidFill>
            </a:endParaRPr>
          </a:p>
          <a:p>
            <a:pPr marL="0" indent="0">
              <a:lnSpc>
                <a:spcPct val="90000"/>
              </a:lnSpc>
              <a:buFont typeface="Wingdings" pitchFamily="2" charset="2"/>
              <a:buNone/>
            </a:pPr>
            <a:endParaRPr lang="en-US" b="1" dirty="0" smtClean="0">
              <a:solidFill>
                <a:schemeClr val="bg1"/>
              </a:solidFill>
            </a:endParaRPr>
          </a:p>
          <a:p>
            <a:pPr marL="0" indent="0">
              <a:lnSpc>
                <a:spcPct val="70000"/>
              </a:lnSpc>
              <a:buFont typeface="Wingdings" pitchFamily="2" charset="2"/>
              <a:buNone/>
            </a:pPr>
            <a:r>
              <a:rPr lang="en-US" b="1" dirty="0" smtClean="0">
                <a:solidFill>
                  <a:schemeClr val="bg1"/>
                </a:solidFill>
              </a:rPr>
              <a:t>Collider-Accelerator Department</a:t>
            </a:r>
          </a:p>
          <a:p>
            <a:pPr marL="0" indent="0">
              <a:lnSpc>
                <a:spcPct val="70000"/>
              </a:lnSpc>
              <a:buFont typeface="Wingdings" pitchFamily="2" charset="2"/>
              <a:buNone/>
            </a:pPr>
            <a:r>
              <a:rPr lang="en-US" b="1" dirty="0" smtClean="0">
                <a:solidFill>
                  <a:schemeClr val="bg1"/>
                </a:solidFill>
              </a:rPr>
              <a:t>5-11-2010</a:t>
            </a:r>
            <a:endParaRPr lang="en-US" b="1" dirty="0" smtClean="0">
              <a:solidFill>
                <a:schemeClr val="bg1"/>
              </a:solidFill>
            </a:endParaRPr>
          </a:p>
        </p:txBody>
      </p:sp>
      <p:sp>
        <p:nvSpPr>
          <p:cNvPr id="579587" name="Rectangle 3"/>
          <p:cNvSpPr>
            <a:spLocks noGrp="1" noChangeArrowheads="1"/>
          </p:cNvSpPr>
          <p:nvPr>
            <p:ph type="ctrTitle" idx="4294967295"/>
          </p:nvPr>
        </p:nvSpPr>
        <p:spPr>
          <a:xfrm>
            <a:off x="595313" y="361950"/>
            <a:ext cx="8153400" cy="1143000"/>
          </a:xfrm>
          <a:effectLst>
            <a:outerShdw dist="35921" dir="2700000" algn="ctr" rotWithShape="0">
              <a:schemeClr val="bg2"/>
            </a:outerShdw>
          </a:effectLst>
        </p:spPr>
        <p:txBody>
          <a:bodyPr/>
          <a:lstStyle/>
          <a:p>
            <a:pPr>
              <a:defRPr/>
            </a:pPr>
            <a:r>
              <a:rPr lang="en-US" dirty="0" smtClean="0">
                <a:solidFill>
                  <a:schemeClr val="bg1"/>
                </a:solidFill>
                <a:cs typeface="+mj-cs"/>
              </a:rPr>
              <a:t>Take 5 for Safety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Facing the Accelerator Community</a:t>
            </a:r>
            <a:endParaRPr lang="en-US" dirty="0"/>
          </a:p>
        </p:txBody>
      </p:sp>
      <p:sp>
        <p:nvSpPr>
          <p:cNvPr id="3" name="Content Placeholder 2"/>
          <p:cNvSpPr>
            <a:spLocks noGrp="1"/>
          </p:cNvSpPr>
          <p:nvPr>
            <p:ph idx="1"/>
          </p:nvPr>
        </p:nvSpPr>
        <p:spPr>
          <a:xfrm>
            <a:off x="762000" y="1447800"/>
            <a:ext cx="7620000" cy="4343400"/>
          </a:xfrm>
        </p:spPr>
        <p:txBody>
          <a:bodyPr/>
          <a:lstStyle/>
          <a:p>
            <a:pPr lvl="0"/>
            <a:r>
              <a:rPr lang="en-US" dirty="0" smtClean="0">
                <a:solidFill>
                  <a:srgbClr val="04246C"/>
                </a:solidFill>
              </a:rPr>
              <a:t>What is an accelerator, accelerator facility and accelerator operation? (these are exempt from nuclear rules)</a:t>
            </a:r>
            <a:endParaRPr lang="en-US" dirty="0" smtClean="0">
              <a:solidFill>
                <a:srgbClr val="04246C"/>
              </a:solidFill>
            </a:endParaRPr>
          </a:p>
          <a:p>
            <a:pPr lvl="0"/>
            <a:r>
              <a:rPr lang="en-US" dirty="0" smtClean="0">
                <a:solidFill>
                  <a:srgbClr val="04246C"/>
                </a:solidFill>
              </a:rPr>
              <a:t>Post operations, do you retain the accelerator classification?</a:t>
            </a:r>
            <a:endParaRPr lang="en-US" dirty="0" smtClean="0">
              <a:solidFill>
                <a:srgbClr val="04246C"/>
              </a:solidFill>
            </a:endParaRPr>
          </a:p>
          <a:p>
            <a:pPr lvl="0"/>
            <a:r>
              <a:rPr lang="en-US" dirty="0" smtClean="0">
                <a:solidFill>
                  <a:srgbClr val="04246C"/>
                </a:solidFill>
              </a:rPr>
              <a:t>Clarify </a:t>
            </a:r>
            <a:r>
              <a:rPr lang="en-US" dirty="0" smtClean="0">
                <a:solidFill>
                  <a:srgbClr val="04246C"/>
                </a:solidFill>
              </a:rPr>
              <a:t>criticality </a:t>
            </a:r>
            <a:r>
              <a:rPr lang="en-US" dirty="0" smtClean="0">
                <a:solidFill>
                  <a:srgbClr val="04246C"/>
                </a:solidFill>
              </a:rPr>
              <a:t>with regard to accelerators</a:t>
            </a:r>
          </a:p>
          <a:p>
            <a:pPr lvl="0"/>
            <a:r>
              <a:rPr lang="en-US" dirty="0" smtClean="0">
                <a:solidFill>
                  <a:srgbClr val="04246C"/>
                </a:solidFill>
              </a:rPr>
              <a:t>Which accelerators require DOE headquarters approval as opposed to field element approval</a:t>
            </a:r>
            <a:r>
              <a:rPr lang="en-US" dirty="0" smtClean="0">
                <a:solidFill>
                  <a:srgbClr val="04246C"/>
                </a:solidFill>
              </a:rPr>
              <a:t>?</a:t>
            </a:r>
          </a:p>
          <a:p>
            <a:pPr lvl="0"/>
            <a:r>
              <a:rPr lang="en-US" dirty="0" smtClean="0">
                <a:solidFill>
                  <a:srgbClr val="04246C"/>
                </a:solidFill>
              </a:rPr>
              <a:t>Clarify equivalence/exemption</a:t>
            </a:r>
            <a:endParaRPr lang="en-US" dirty="0" smtClean="0">
              <a:solidFill>
                <a:srgbClr val="04246C"/>
              </a:solidFill>
            </a:endParaRP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Definitions for Revised Order</a:t>
            </a:r>
            <a:endParaRPr lang="en-US" dirty="0"/>
          </a:p>
        </p:txBody>
      </p:sp>
      <p:sp>
        <p:nvSpPr>
          <p:cNvPr id="3" name="Content Placeholder 2"/>
          <p:cNvSpPr>
            <a:spLocks noGrp="1"/>
          </p:cNvSpPr>
          <p:nvPr>
            <p:ph idx="1"/>
          </p:nvPr>
        </p:nvSpPr>
        <p:spPr>
          <a:xfrm>
            <a:off x="762000" y="1295400"/>
            <a:ext cx="7620000" cy="4953000"/>
          </a:xfrm>
        </p:spPr>
        <p:txBody>
          <a:bodyPr/>
          <a:lstStyle/>
          <a:p>
            <a:r>
              <a:rPr lang="en-US" sz="2000" b="1" dirty="0" smtClean="0">
                <a:solidFill>
                  <a:srgbClr val="04246C"/>
                </a:solidFill>
              </a:rPr>
              <a:t>Accelerator Operations </a:t>
            </a:r>
            <a:r>
              <a:rPr lang="en-US" sz="2000" dirty="0" smtClean="0">
                <a:solidFill>
                  <a:srgbClr val="04246C"/>
                </a:solidFill>
              </a:rPr>
              <a:t>- those activities of an accelerator and any associated accelerator facilities that are bounded by the Safety Assessment Document.  Accelerator operations (and post operations) include the production, use, storage and handling of radioactive material.   </a:t>
            </a:r>
          </a:p>
          <a:p>
            <a:r>
              <a:rPr lang="en-US" sz="2000" b="1" dirty="0" smtClean="0">
                <a:solidFill>
                  <a:srgbClr val="04246C"/>
                </a:solidFill>
              </a:rPr>
              <a:t>Accelerator</a:t>
            </a:r>
            <a:r>
              <a:rPr lang="en-US" sz="2000" dirty="0" smtClean="0">
                <a:solidFill>
                  <a:srgbClr val="04246C"/>
                </a:solidFill>
              </a:rPr>
              <a:t> – a device employing electrostatic or electromagnetic fields to impart kinetic energy to molecular, atomic or sub-atomic particles and is capable of creating a radiological area as defined in Title 10, Code of Federal Regulations, Part 835 entitled Occupational Radiation Protection (10 CFR 835</a:t>
            </a:r>
            <a:r>
              <a:rPr lang="en-US" sz="2000" dirty="0" smtClean="0">
                <a:solidFill>
                  <a:srgbClr val="04246C"/>
                </a:solidFill>
              </a:rPr>
              <a:t>).</a:t>
            </a:r>
            <a:endParaRPr lang="en-US" sz="2000" dirty="0" smtClean="0">
              <a:solidFill>
                <a:srgbClr val="04246C"/>
              </a:solidFill>
            </a:endParaRP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Definitions for Revised Order</a:t>
            </a:r>
            <a:endParaRPr lang="en-US" dirty="0"/>
          </a:p>
        </p:txBody>
      </p:sp>
      <p:sp>
        <p:nvSpPr>
          <p:cNvPr id="3" name="Content Placeholder 2"/>
          <p:cNvSpPr>
            <a:spLocks noGrp="1"/>
          </p:cNvSpPr>
          <p:nvPr>
            <p:ph idx="1"/>
          </p:nvPr>
        </p:nvSpPr>
        <p:spPr>
          <a:xfrm>
            <a:off x="762000" y="1295400"/>
            <a:ext cx="7620000" cy="4495800"/>
          </a:xfrm>
        </p:spPr>
        <p:txBody>
          <a:bodyPr/>
          <a:lstStyle/>
          <a:p>
            <a:r>
              <a:rPr lang="en-US" sz="2000" b="1" dirty="0" smtClean="0">
                <a:solidFill>
                  <a:srgbClr val="04246C"/>
                </a:solidFill>
              </a:rPr>
              <a:t>Accelerator </a:t>
            </a:r>
            <a:r>
              <a:rPr lang="en-US" sz="2000" b="1" dirty="0" smtClean="0">
                <a:solidFill>
                  <a:srgbClr val="04246C"/>
                </a:solidFill>
              </a:rPr>
              <a:t>Facility</a:t>
            </a:r>
            <a:r>
              <a:rPr lang="en-US" sz="2000" dirty="0" smtClean="0">
                <a:solidFill>
                  <a:srgbClr val="04246C"/>
                </a:solidFill>
              </a:rPr>
              <a:t> </a:t>
            </a:r>
            <a:r>
              <a:rPr lang="en-US" sz="2000" dirty="0" smtClean="0">
                <a:solidFill>
                  <a:srgbClr val="04246C"/>
                </a:solidFill>
              </a:rPr>
              <a:t>– the </a:t>
            </a:r>
            <a:r>
              <a:rPr lang="en-US" sz="2000" dirty="0" smtClean="0">
                <a:solidFill>
                  <a:srgbClr val="04246C"/>
                </a:solidFill>
              </a:rPr>
              <a:t>accelerator and associated plant and equipment utilizing, or supporting the production of, accelerated particle beams to which access is controlled to protect the safety and health of persons.  It includes injectors, targets, beam dumps, detectors, experimental halls, non-contiguous support facilities, experimental enclosures and experimental apparatus utilizing the accelerator, etc, regardless of where that apparatus may have been designed, fabricated, or constructed – in sum all systems, components and activities that are bounded by the hazard analysis and controls</a:t>
            </a:r>
            <a:r>
              <a:rPr lang="en-US" sz="2000" dirty="0" smtClean="0">
                <a:solidFill>
                  <a:srgbClr val="04246C"/>
                </a:solidFill>
              </a:rPr>
              <a:t>.</a:t>
            </a:r>
          </a:p>
          <a:p>
            <a:r>
              <a:rPr lang="en-US" sz="2000" b="1" dirty="0" smtClean="0">
                <a:solidFill>
                  <a:srgbClr val="04246C"/>
                </a:solidFill>
              </a:rPr>
              <a:t>Criticality</a:t>
            </a:r>
            <a:r>
              <a:rPr lang="en-US" sz="2000" dirty="0" smtClean="0">
                <a:solidFill>
                  <a:srgbClr val="04246C"/>
                </a:solidFill>
              </a:rPr>
              <a:t> – the condition in which a nuclear chain reaction becomes self-sustaining without the use of external beams of ionizing radiation from an accelerator. </a:t>
            </a:r>
          </a:p>
          <a:p>
            <a:endParaRPr lang="en-US" sz="1800" dirty="0"/>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Changes to Approvals</a:t>
            </a:r>
            <a:endParaRPr lang="en-US" dirty="0"/>
          </a:p>
        </p:txBody>
      </p:sp>
      <p:sp>
        <p:nvSpPr>
          <p:cNvPr id="3" name="Content Placeholder 2"/>
          <p:cNvSpPr>
            <a:spLocks noGrp="1"/>
          </p:cNvSpPr>
          <p:nvPr>
            <p:ph idx="1"/>
          </p:nvPr>
        </p:nvSpPr>
        <p:spPr>
          <a:xfrm>
            <a:off x="762000" y="1371600"/>
            <a:ext cx="8229600" cy="5029200"/>
          </a:xfrm>
        </p:spPr>
        <p:txBody>
          <a:bodyPr/>
          <a:lstStyle/>
          <a:p>
            <a:pPr marL="342900" lvl="2" indent="-342900">
              <a:lnSpc>
                <a:spcPct val="100000"/>
              </a:lnSpc>
              <a:buSzPct val="110000"/>
              <a:buFont typeface="Wingdings" pitchFamily="2" charset="2"/>
              <a:buChar char="§"/>
            </a:pPr>
            <a:r>
              <a:rPr lang="en-US" b="1" dirty="0" smtClean="0">
                <a:solidFill>
                  <a:srgbClr val="04246C"/>
                </a:solidFill>
              </a:rPr>
              <a:t>DOE Headquarters </a:t>
            </a:r>
            <a:r>
              <a:rPr lang="en-US" dirty="0" smtClean="0">
                <a:solidFill>
                  <a:srgbClr val="04246C"/>
                </a:solidFill>
              </a:rPr>
              <a:t>retains </a:t>
            </a:r>
            <a:r>
              <a:rPr lang="en-US" dirty="0" smtClean="0">
                <a:solidFill>
                  <a:srgbClr val="04246C"/>
                </a:solidFill>
              </a:rPr>
              <a:t>approval authority </a:t>
            </a:r>
            <a:r>
              <a:rPr lang="en-US" dirty="0" smtClean="0">
                <a:solidFill>
                  <a:srgbClr val="04246C"/>
                </a:solidFill>
              </a:rPr>
              <a:t>for </a:t>
            </a:r>
            <a:r>
              <a:rPr lang="en-US" dirty="0" smtClean="0">
                <a:solidFill>
                  <a:srgbClr val="04246C"/>
                </a:solidFill>
              </a:rPr>
              <a:t>accelerator facilities that </a:t>
            </a:r>
            <a:r>
              <a:rPr lang="en-US" dirty="0" smtClean="0">
                <a:solidFill>
                  <a:srgbClr val="04246C"/>
                </a:solidFill>
              </a:rPr>
              <a:t>exceed 1 </a:t>
            </a:r>
            <a:r>
              <a:rPr lang="en-US" dirty="0" err="1" smtClean="0">
                <a:solidFill>
                  <a:srgbClr val="04246C"/>
                </a:solidFill>
              </a:rPr>
              <a:t>rem</a:t>
            </a:r>
            <a:r>
              <a:rPr lang="en-US" dirty="0" smtClean="0">
                <a:solidFill>
                  <a:srgbClr val="04246C"/>
                </a:solidFill>
              </a:rPr>
              <a:t> equivalent dose and/or EPRG-2 at the site boundary in an </a:t>
            </a:r>
            <a:r>
              <a:rPr lang="en-US" dirty="0" smtClean="0">
                <a:solidFill>
                  <a:srgbClr val="04246C"/>
                </a:solidFill>
              </a:rPr>
              <a:t>accident</a:t>
            </a:r>
            <a:endParaRPr lang="en-US" dirty="0" smtClean="0">
              <a:solidFill>
                <a:srgbClr val="04246C"/>
              </a:solidFill>
            </a:endParaRPr>
          </a:p>
          <a:p>
            <a:r>
              <a:rPr lang="en-US" sz="2000" b="1" dirty="0" smtClean="0">
                <a:solidFill>
                  <a:srgbClr val="04246C"/>
                </a:solidFill>
              </a:rPr>
              <a:t>Otherwise, the field element DOE Manager approves:</a:t>
            </a:r>
          </a:p>
          <a:p>
            <a:pPr lvl="1"/>
            <a:r>
              <a:rPr lang="en-US" dirty="0" smtClean="0">
                <a:solidFill>
                  <a:srgbClr val="04246C"/>
                </a:solidFill>
              </a:rPr>
              <a:t>The </a:t>
            </a:r>
            <a:r>
              <a:rPr lang="en-US" dirty="0" smtClean="0">
                <a:solidFill>
                  <a:srgbClr val="04246C"/>
                </a:solidFill>
              </a:rPr>
              <a:t>Accelerator Safety Envelope </a:t>
            </a:r>
          </a:p>
          <a:p>
            <a:pPr lvl="1"/>
            <a:r>
              <a:rPr lang="en-US" dirty="0" smtClean="0">
                <a:solidFill>
                  <a:srgbClr val="04246C"/>
                </a:solidFill>
              </a:rPr>
              <a:t>Start </a:t>
            </a:r>
            <a:r>
              <a:rPr lang="en-US" dirty="0" smtClean="0">
                <a:solidFill>
                  <a:srgbClr val="04246C"/>
                </a:solidFill>
              </a:rPr>
              <a:t>of commissioning activities after ensuring that an appropriate Accelerator Readiness Review has been </a:t>
            </a:r>
            <a:r>
              <a:rPr lang="en-US" dirty="0" smtClean="0">
                <a:solidFill>
                  <a:srgbClr val="04246C"/>
                </a:solidFill>
              </a:rPr>
              <a:t>conducted</a:t>
            </a:r>
          </a:p>
          <a:p>
            <a:pPr lvl="1"/>
            <a:r>
              <a:rPr lang="en-US" dirty="0" smtClean="0">
                <a:solidFill>
                  <a:srgbClr val="04246C"/>
                </a:solidFill>
              </a:rPr>
              <a:t>Start of routine operations</a:t>
            </a:r>
          </a:p>
          <a:p>
            <a:pPr lvl="1"/>
            <a:r>
              <a:rPr lang="en-US" dirty="0" smtClean="0">
                <a:solidFill>
                  <a:srgbClr val="04246C"/>
                </a:solidFill>
              </a:rPr>
              <a:t>Re-start after a shutdown for safety reasons</a:t>
            </a:r>
          </a:p>
          <a:p>
            <a:pPr lvl="1"/>
            <a:r>
              <a:rPr lang="en-US" dirty="0" smtClean="0">
                <a:solidFill>
                  <a:srgbClr val="04246C"/>
                </a:solidFill>
              </a:rPr>
              <a:t>Specific exemptions to specific requirements in the Order</a:t>
            </a:r>
          </a:p>
          <a:p>
            <a:r>
              <a:rPr lang="en-US" sz="2000" b="1" dirty="0" smtClean="0">
                <a:solidFill>
                  <a:srgbClr val="04246C"/>
                </a:solidFill>
              </a:rPr>
              <a:t>Draft will be circulated in a few weeks</a:t>
            </a:r>
          </a:p>
          <a:p>
            <a:r>
              <a:rPr lang="en-US" sz="2000" b="1" dirty="0" smtClean="0">
                <a:solidFill>
                  <a:srgbClr val="04246C"/>
                </a:solidFill>
              </a:rPr>
              <a:t>Final version anticipated for spring 2011 after DOE/NNSA review board issues and contractor comments are resolved</a:t>
            </a:r>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5</a:t>
            </a:fld>
            <a:endParaRPr lang="en-US" dirty="0"/>
          </a:p>
        </p:txBody>
      </p:sp>
    </p:spTree>
  </p:cSld>
  <p:clrMapOvr>
    <a:masterClrMapping/>
  </p:clrMapOvr>
</p:sld>
</file>

<file path=ppt/theme/theme1.xml><?xml version="1.0" encoding="utf-8"?>
<a:theme xmlns:a="http://schemas.openxmlformats.org/drawingml/2006/main" name="Blank Presentation">
  <a:themeElements>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13003</TotalTime>
  <Words>401</Words>
  <Application>Microsoft Office PowerPoint</Application>
  <PresentationFormat>On-screen Show (4:3)</PresentationFormat>
  <Paragraphs>32</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Take 5 for Safety</vt:lpstr>
      <vt:lpstr>Issues Facing the Accelerator Community</vt:lpstr>
      <vt:lpstr>Proposed Definitions for Revised Order</vt:lpstr>
      <vt:lpstr>Proposed Definitions for Revised Order</vt:lpstr>
      <vt:lpstr>Proposed Changes to Approvals</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Safety Software QA </dc:subject>
  <dc:creator>Ed Lessard</dc:creator>
  <cp:lastModifiedBy>lessard</cp:lastModifiedBy>
  <cp:revision>781</cp:revision>
  <cp:lastPrinted>2007-07-02T19:06:14Z</cp:lastPrinted>
  <dcterms:created xsi:type="dcterms:W3CDTF">2007-06-28T20:22:43Z</dcterms:created>
  <dcterms:modified xsi:type="dcterms:W3CDTF">2010-05-11T15:58:03Z</dcterms:modified>
</cp:coreProperties>
</file>