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9"/>
  </p:notesMasterIdLst>
  <p:sldIdLst>
    <p:sldId id="256" r:id="rId2"/>
    <p:sldId id="259" r:id="rId3"/>
    <p:sldId id="258" r:id="rId4"/>
    <p:sldId id="257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333399"/>
    <a:srgbClr val="FFFFCC"/>
    <a:srgbClr val="000066"/>
    <a:srgbClr val="336600"/>
    <a:srgbClr val="3333CC"/>
    <a:srgbClr val="336699"/>
    <a:srgbClr val="FFFFFF"/>
    <a:srgbClr val="CC0000"/>
    <a:srgbClr val="77AD9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72" autoAdjust="0"/>
    <p:restoredTop sz="94695" autoAdjust="0"/>
  </p:normalViewPr>
  <p:slideViewPr>
    <p:cSldViewPr snapToGrid="0"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E8308-153C-4DB3-8BA9-B6D5B08636E6}" type="datetimeFigureOut">
              <a:rPr lang="en-US" smtClean="0"/>
              <a:pPr/>
              <a:t>5/11/2010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84887-6B68-4834-A0A4-01099099A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Time Meeting 05/11/2010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05/11/2010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r>
              <a:rPr lang="en-US" smtClean="0"/>
              <a:t>Time Meeting 05/11/2010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05/11/2010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05/11/2010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smtClean="0"/>
              <a:t>Time Meeting 05/11/2010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Stefan Bathe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smtClean="0"/>
              <a:t>Time Meeting 05/11/2010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05/11/2010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05/11/2010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05/11/2010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r>
              <a:rPr lang="en-US" smtClean="0"/>
              <a:t>Time Meeting 05/11/2010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Time Meeting 05/11/2010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PHENIX Status @ 7.7 </a:t>
            </a:r>
            <a:r>
              <a:rPr lang="en-US" dirty="0" err="1" smtClean="0"/>
              <a:t>GeV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Stefan Bathe, Time Meeting, May </a:t>
            </a:r>
            <a:r>
              <a:rPr lang="en-US" dirty="0" smtClean="0"/>
              <a:t>11</a:t>
            </a:r>
            <a:r>
              <a:rPr lang="en-US" dirty="0" smtClean="0"/>
              <a:t>, </a:t>
            </a:r>
            <a:r>
              <a:rPr lang="en-US" dirty="0" smtClean="0"/>
              <a:t>2010</a:t>
            </a:r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73316" y="6236070"/>
            <a:ext cx="1025696" cy="358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footer.gif"/>
          <p:cNvPicPr>
            <a:picLocks noChangeAspect="1"/>
          </p:cNvPicPr>
          <p:nvPr/>
        </p:nvPicPr>
        <p:blipFill>
          <a:blip r:embed="rId3"/>
          <a:srcRect l="67352"/>
          <a:stretch>
            <a:fillRect/>
          </a:stretch>
        </p:blipFill>
        <p:spPr>
          <a:xfrm>
            <a:off x="0" y="6210347"/>
            <a:ext cx="1133341" cy="439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lumi77_20100511.gif"/>
          <p:cNvPicPr>
            <a:picLocks noChangeAspect="1"/>
          </p:cNvPicPr>
          <p:nvPr/>
        </p:nvPicPr>
        <p:blipFill>
          <a:blip r:embed="rId2"/>
          <a:srcRect l="3913" t="4726" r="5777"/>
          <a:stretch>
            <a:fillRect/>
          </a:stretch>
        </p:blipFill>
        <p:spPr>
          <a:xfrm>
            <a:off x="167424" y="1841682"/>
            <a:ext cx="5366052" cy="43273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Accumulated luminosity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05/11/2010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Stefan Bathe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3D28D65-A306-4338-826F-6DF4197273F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740991" y="2048302"/>
            <a:ext cx="299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attempt at 6 </a:t>
            </a:r>
            <a:r>
              <a:rPr lang="en-US" dirty="0" smtClean="0"/>
              <a:t>m beta* </a:t>
            </a:r>
            <a:r>
              <a:rPr lang="en-US" dirty="0" smtClean="0"/>
              <a:t>also </a:t>
            </a:r>
          </a:p>
          <a:p>
            <a:r>
              <a:rPr lang="en-US" dirty="0" smtClean="0"/>
              <a:t>caused high </a:t>
            </a:r>
            <a:r>
              <a:rPr lang="en-US" dirty="0" smtClean="0"/>
              <a:t>background  rate</a:t>
            </a: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3103808" y="5022760"/>
            <a:ext cx="16532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>
                <a:sym typeface="Wingdings" pitchFamily="2" charset="2"/>
              </a:rPr>
              <a:t>1.1</a:t>
            </a:r>
            <a:r>
              <a:rPr lang="en-US" dirty="0" smtClean="0"/>
              <a:t> </a:t>
            </a:r>
            <a:r>
              <a:rPr lang="en-US" dirty="0" smtClean="0"/>
              <a:t>M</a:t>
            </a:r>
            <a:r>
              <a:rPr lang="en-US" dirty="0" smtClean="0"/>
              <a:t> </a:t>
            </a:r>
            <a:r>
              <a:rPr lang="en-US" dirty="0" smtClean="0"/>
              <a:t>events </a:t>
            </a:r>
          </a:p>
          <a:p>
            <a:r>
              <a:rPr lang="en-US" dirty="0" smtClean="0"/>
              <a:t>in 4 weeks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29156" y="4273099"/>
            <a:ext cx="2425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470</a:t>
            </a:r>
            <a:r>
              <a:rPr lang="en-US" dirty="0" smtClean="0"/>
              <a:t> </a:t>
            </a:r>
            <a:r>
              <a:rPr lang="en-US" dirty="0" smtClean="0"/>
              <a:t>K</a:t>
            </a:r>
          </a:p>
          <a:p>
            <a:pPr algn="ctr"/>
            <a:r>
              <a:rPr lang="en-US" dirty="0" err="1" smtClean="0"/>
              <a:t>mbias</a:t>
            </a:r>
            <a:r>
              <a:rPr lang="en-US" dirty="0" smtClean="0"/>
              <a:t> </a:t>
            </a:r>
            <a:r>
              <a:rPr lang="en-US" dirty="0" err="1" smtClean="0"/>
              <a:t>evts</a:t>
            </a:r>
            <a:r>
              <a:rPr lang="en-US" dirty="0" smtClean="0"/>
              <a:t>/week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01839" y="2949542"/>
            <a:ext cx="34421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 of Sunday morning, </a:t>
            </a:r>
          </a:p>
          <a:p>
            <a:r>
              <a:rPr lang="en-US" dirty="0" smtClean="0"/>
              <a:t>luminosity twice higher than before </a:t>
            </a:r>
          </a:p>
          <a:p>
            <a:r>
              <a:rPr lang="en-US" dirty="0" smtClean="0"/>
              <a:t>due to higher intensity</a:t>
            </a:r>
            <a:endParaRPr lang="en-US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5703108" y="4122732"/>
            <a:ext cx="266771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45</a:t>
            </a:r>
            <a:r>
              <a:rPr lang="en-US" dirty="0" smtClean="0"/>
              <a:t>0 </a:t>
            </a:r>
            <a:r>
              <a:rPr lang="en-US" dirty="0" smtClean="0"/>
              <a:t>K minimum bias </a:t>
            </a:r>
            <a:r>
              <a:rPr lang="en-US" dirty="0" smtClean="0"/>
              <a:t>events</a:t>
            </a:r>
          </a:p>
          <a:p>
            <a:r>
              <a:rPr lang="en-US" dirty="0" smtClean="0"/>
              <a:t>recorded</a:t>
            </a:r>
            <a:r>
              <a:rPr lang="en-US" dirty="0" smtClean="0"/>
              <a:t> </a:t>
            </a:r>
            <a:r>
              <a:rPr lang="en-US" dirty="0" smtClean="0"/>
              <a:t>to </a:t>
            </a:r>
            <a:r>
              <a:rPr lang="en-US" dirty="0" smtClean="0"/>
              <a:t>date</a:t>
            </a:r>
          </a:p>
          <a:p>
            <a:endParaRPr lang="en-US" dirty="0" smtClean="0"/>
          </a:p>
          <a:p>
            <a:r>
              <a:rPr lang="en-US" dirty="0" smtClean="0"/>
              <a:t>1</a:t>
            </a:r>
            <a:r>
              <a:rPr lang="en-US" dirty="0" smtClean="0"/>
              <a:t> </a:t>
            </a:r>
            <a:r>
              <a:rPr lang="en-US" dirty="0" smtClean="0"/>
              <a:t>Hz </a:t>
            </a:r>
            <a:r>
              <a:rPr lang="en-US" dirty="0" smtClean="0"/>
              <a:t>in store average</a:t>
            </a:r>
          </a:p>
          <a:p>
            <a:r>
              <a:rPr lang="en-US" dirty="0" smtClean="0"/>
              <a:t>0.7 Hz all-time average</a:t>
            </a:r>
            <a:endParaRPr lang="en-US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1712890" y="1506828"/>
            <a:ext cx="1810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BBCLL1(&gt;1 tubes)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time2010051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819" y="1748911"/>
            <a:ext cx="5314950" cy="35147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 Dependence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05/11/2010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22479" y="6248206"/>
            <a:ext cx="5421083" cy="365125"/>
          </a:xfrm>
        </p:spPr>
        <p:txBody>
          <a:bodyPr/>
          <a:lstStyle/>
          <a:p>
            <a:r>
              <a:rPr lang="en-US" dirty="0" smtClean="0"/>
              <a:t>Stefan Bathe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3D28D65-A306-4338-826F-6DF4197273F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778463" y="2215166"/>
            <a:ext cx="286104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PHENIX BBCLL1(&gt;1 tubes) </a:t>
            </a:r>
          </a:p>
          <a:p>
            <a:r>
              <a:rPr lang="en-US" dirty="0" smtClean="0"/>
              <a:t>+/- 30 cm </a:t>
            </a:r>
            <a:r>
              <a:rPr lang="en-US" dirty="0" err="1" smtClean="0"/>
              <a:t>vtx</a:t>
            </a:r>
            <a:r>
              <a:rPr lang="en-US" dirty="0" smtClean="0"/>
              <a:t> cut</a:t>
            </a:r>
          </a:p>
          <a:p>
            <a:r>
              <a:rPr lang="en-US" dirty="0" smtClean="0"/>
              <a:t>(2 Hz laser rate subtracted)</a:t>
            </a:r>
          </a:p>
          <a:p>
            <a:r>
              <a:rPr lang="en-US" dirty="0" smtClean="0"/>
              <a:t>very clean</a:t>
            </a:r>
          </a:p>
          <a:p>
            <a:r>
              <a:rPr lang="en-US" dirty="0" smtClean="0"/>
              <a:t>~70% efficient</a:t>
            </a:r>
          </a:p>
          <a:p>
            <a:r>
              <a:rPr lang="en-US" dirty="0" smtClean="0"/>
              <a:t>counts at all times</a:t>
            </a:r>
          </a:p>
          <a:p>
            <a:r>
              <a:rPr lang="en-US" dirty="0" smtClean="0"/>
              <a:t>3-4 Hz in beginning of store</a:t>
            </a:r>
            <a:br>
              <a:rPr lang="en-US" dirty="0" smtClean="0"/>
            </a:br>
            <a:endParaRPr lang="en-US" dirty="0" smtClean="0"/>
          </a:p>
          <a:p>
            <a:r>
              <a:rPr lang="fr-FR" dirty="0" smtClean="0"/>
              <a:t>rate(t=0) = </a:t>
            </a:r>
            <a:r>
              <a:rPr lang="fr-FR" dirty="0" smtClean="0"/>
              <a:t>3.5</a:t>
            </a:r>
            <a:r>
              <a:rPr lang="fr-FR" dirty="0" smtClean="0"/>
              <a:t> </a:t>
            </a:r>
            <a:r>
              <a:rPr lang="fr-FR" dirty="0" smtClean="0"/>
              <a:t>Hz</a:t>
            </a:r>
          </a:p>
          <a:p>
            <a:r>
              <a:rPr lang="fr-FR" dirty="0" smtClean="0"/>
              <a:t>component 1:</a:t>
            </a:r>
          </a:p>
          <a:p>
            <a:r>
              <a:rPr lang="fr-FR" dirty="0" smtClean="0"/>
              <a:t>fraction=24%, </a:t>
            </a:r>
            <a:r>
              <a:rPr lang="fr-FR" dirty="0" smtClean="0"/>
              <a:t>t</a:t>
            </a:r>
            <a:r>
              <a:rPr lang="fr-FR" baseline="-25000" dirty="0" smtClean="0"/>
              <a:t>1/2</a:t>
            </a:r>
            <a:r>
              <a:rPr lang="fr-FR" dirty="0" smtClean="0"/>
              <a:t>=1.15min</a:t>
            </a:r>
          </a:p>
          <a:p>
            <a:r>
              <a:rPr lang="fr-FR" dirty="0" smtClean="0"/>
              <a:t>component 2:</a:t>
            </a:r>
          </a:p>
          <a:p>
            <a:r>
              <a:rPr lang="fr-FR" dirty="0" smtClean="0"/>
              <a:t>fraction=76%, t</a:t>
            </a:r>
            <a:r>
              <a:rPr lang="fr-FR" baseline="-25000" dirty="0" smtClean="0"/>
              <a:t>1/2</a:t>
            </a:r>
            <a:r>
              <a:rPr lang="fr-FR" dirty="0" smtClean="0"/>
              <a:t>=6.4 </a:t>
            </a:r>
            <a:r>
              <a:rPr lang="fr-FR" dirty="0" smtClean="0"/>
              <a:t>min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-115911" y="2588654"/>
            <a:ext cx="993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rate [Hz]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56976" y="5291069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[min.]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37882" y="5834130"/>
            <a:ext cx="59738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Significant lifetime improvement since last week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optLum2010051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818" y="2019367"/>
            <a:ext cx="5314950" cy="35147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Optimum Store Length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05/11/2010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Stefan Bathe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3D28D65-A306-4338-826F-6DF4197273F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129566" y="2434107"/>
            <a:ext cx="2042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store length:</a:t>
            </a:r>
          </a:p>
          <a:p>
            <a:r>
              <a:rPr lang="en-US" dirty="0" smtClean="0"/>
              <a:t>15 minutes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146768" y="2490476"/>
            <a:ext cx="283391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Assumptions:  </a:t>
            </a:r>
          </a:p>
          <a:p>
            <a:r>
              <a:rPr lang="en-US" dirty="0" smtClean="0"/>
              <a:t>- 4 min. between stores</a:t>
            </a:r>
          </a:p>
          <a:p>
            <a:r>
              <a:rPr lang="en-US" dirty="0" smtClean="0"/>
              <a:t>  (dump to peak)</a:t>
            </a:r>
          </a:p>
          <a:p>
            <a:r>
              <a:rPr lang="en-US" dirty="0" smtClean="0"/>
              <a:t>- Counted only from peak on</a:t>
            </a:r>
          </a:p>
          <a:p>
            <a:endParaRPr lang="en-US" dirty="0" smtClean="0"/>
          </a:p>
          <a:p>
            <a:r>
              <a:rPr lang="en-US" dirty="0" smtClean="0"/>
              <a:t>6</a:t>
            </a:r>
            <a:r>
              <a:rPr lang="en-US" dirty="0" smtClean="0"/>
              <a:t> </a:t>
            </a:r>
            <a:r>
              <a:rPr lang="en-US" dirty="0" smtClean="0"/>
              <a:t>min. store length =</a:t>
            </a:r>
          </a:p>
          <a:p>
            <a:r>
              <a:rPr lang="en-US" dirty="0" smtClean="0"/>
              <a:t>3</a:t>
            </a:r>
            <a:r>
              <a:rPr lang="en-US" dirty="0" smtClean="0"/>
              <a:t>0 </a:t>
            </a:r>
            <a:r>
              <a:rPr lang="en-US" dirty="0" smtClean="0"/>
              <a:t>% luminosity gain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Typically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Hz average rate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while in store</a:t>
            </a:r>
            <a:endParaRPr lang="en-US" dirty="0" smtClean="0">
              <a:solidFill>
                <a:srgbClr val="333399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652480" y="2910629"/>
            <a:ext cx="1834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average rate [Hz]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902559" y="5507863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[s]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rot="16200000" flipV="1">
            <a:off x="4939048" y="5080717"/>
            <a:ext cx="128793" cy="128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940158" y="5048518"/>
            <a:ext cx="4069723" cy="257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940158" y="2730321"/>
            <a:ext cx="1519706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 flipH="1" flipV="1">
            <a:off x="1268570" y="3947376"/>
            <a:ext cx="2356833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723622" y="3629698"/>
            <a:ext cx="21385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optimum store length:</a:t>
            </a:r>
          </a:p>
          <a:p>
            <a:r>
              <a:rPr lang="en-US" dirty="0" smtClean="0"/>
              <a:t>6</a:t>
            </a:r>
            <a:r>
              <a:rPr lang="en-US" dirty="0" smtClean="0"/>
              <a:t> </a:t>
            </a:r>
            <a:r>
              <a:rPr lang="en-US" dirty="0" smtClean="0"/>
              <a:t>minutes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BBC Charge vs. </a:t>
            </a:r>
            <a:r>
              <a:rPr lang="en-US" dirty="0" smtClean="0">
                <a:latin typeface="Symbol" pitchFamily="18" charset="2"/>
              </a:rPr>
              <a:t>h</a:t>
            </a:r>
            <a:r>
              <a:rPr lang="en-US" dirty="0" smtClean="0"/>
              <a:t>=0 Multiplicity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05/11/2010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3D28D65-A306-4338-826F-6DF4197273F8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" name="Picture 9" descr="bbcvspc1URQMDvsDat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32989"/>
            <a:ext cx="7984901" cy="530513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49548" y="2215167"/>
            <a:ext cx="5947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3366FF"/>
                </a:solidFill>
              </a:rPr>
              <a:t>Almost PERFECT agreement with </a:t>
            </a:r>
            <a:r>
              <a:rPr lang="en-US" sz="2800" dirty="0" err="1" smtClean="0">
                <a:solidFill>
                  <a:srgbClr val="3366FF"/>
                </a:solidFill>
              </a:rPr>
              <a:t>UrQMD</a:t>
            </a:r>
            <a:endParaRPr lang="en-US" sz="2800" dirty="0">
              <a:solidFill>
                <a:srgbClr val="3366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83369" y="3181082"/>
            <a:ext cx="8963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UrQMD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40045" y="5640947"/>
            <a:ext cx="1803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r>
              <a:rPr lang="en-US" dirty="0" smtClean="0"/>
              <a:t>rom Jeff Mitchell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Pseudorapidity</a:t>
            </a:r>
            <a:r>
              <a:rPr lang="en-US" dirty="0" smtClean="0"/>
              <a:t> dependence of particle production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05/11/2010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3D28D65-A306-4338-826F-6DF4197273F8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3" descr="dNdy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74775" y="1619250"/>
            <a:ext cx="6629400" cy="4457700"/>
          </a:xfrm>
          <a:noFill/>
          <a:ln/>
        </p:spPr>
      </p:pic>
      <p:sp>
        <p:nvSpPr>
          <p:cNvPr id="8" name="TextBox 7"/>
          <p:cNvSpPr txBox="1"/>
          <p:nvPr/>
        </p:nvSpPr>
        <p:spPr>
          <a:xfrm>
            <a:off x="7237131" y="5937161"/>
            <a:ext cx="1906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r>
              <a:rPr lang="en-US" dirty="0" smtClean="0"/>
              <a:t>rom Kotaro Kijima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Cleanliness of BBCLL1(&gt;1 tubes) trigger</a:t>
            </a:r>
            <a:endParaRPr lang="en-US" sz="4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05/11/2010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3D28D65-A306-4338-826F-6DF4197273F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BBCLL1 singles triggers (North, South separately) fire at 10s of </a:t>
            </a:r>
            <a:r>
              <a:rPr lang="en-US" dirty="0" err="1" smtClean="0"/>
              <a:t>Hz</a:t>
            </a:r>
            <a:r>
              <a:rPr lang="en-US" dirty="0" err="1" smtClean="0">
                <a:sym typeface="Wingdings" pitchFamily="2" charset="2"/>
              </a:rPr>
              <a:t>no</a:t>
            </a:r>
            <a:r>
              <a:rPr lang="en-US" dirty="0" smtClean="0">
                <a:sym typeface="Wingdings" pitchFamily="2" charset="2"/>
              </a:rPr>
              <a:t> random coincidences</a:t>
            </a:r>
          </a:p>
          <a:p>
            <a:r>
              <a:rPr lang="en-US" dirty="0" smtClean="0">
                <a:sym typeface="Wingdings" pitchFamily="2" charset="2"/>
              </a:rPr>
              <a:t>BBCLL1 coincidence trigger fires at ~0.004 Hz with just one beam in the machine (&lt;0.5 % of collision rate)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8379</TotalTime>
  <Words>291</Words>
  <Application>Microsoft Office PowerPoint</Application>
  <PresentationFormat>On-screen Show (4:3)</PresentationFormat>
  <Paragraphs>79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Median</vt:lpstr>
      <vt:lpstr> PHENIX Status @ 7.7 GeV</vt:lpstr>
      <vt:lpstr>Accumulated luminosity</vt:lpstr>
      <vt:lpstr>Time Dependence</vt:lpstr>
      <vt:lpstr>Optimum Store Length</vt:lpstr>
      <vt:lpstr>BBC Charge vs. h=0 Multiplicity</vt:lpstr>
      <vt:lpstr>Pseudorapidity dependence of particle production</vt:lpstr>
      <vt:lpstr>Cleanliness of BBCLL1(&gt;1 tubes) trigger</vt:lpstr>
    </vt:vector>
  </TitlesOfParts>
  <Company>Sony Electronics,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 Scattering in phenix and atlas</dc:title>
  <dc:creator>Sony Customer</dc:creator>
  <cp:lastModifiedBy>Sony Customer</cp:lastModifiedBy>
  <cp:revision>164</cp:revision>
  <dcterms:created xsi:type="dcterms:W3CDTF">2008-11-06T23:07:56Z</dcterms:created>
  <dcterms:modified xsi:type="dcterms:W3CDTF">2010-05-11T16:43:05Z</dcterms:modified>
</cp:coreProperties>
</file>