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89" r:id="rId2"/>
    <p:sldId id="550" r:id="rId3"/>
    <p:sldId id="551" r:id="rId4"/>
    <p:sldId id="552" r:id="rId5"/>
    <p:sldId id="553" r:id="rId6"/>
    <p:sldId id="554" r:id="rId7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46C"/>
    <a:srgbClr val="000099"/>
    <a:srgbClr val="042B7F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7306" autoAdjust="0"/>
  </p:normalViewPr>
  <p:slideViewPr>
    <p:cSldViewPr>
      <p:cViewPr varScale="1">
        <p:scale>
          <a:sx n="103" d="100"/>
          <a:sy n="103" d="100"/>
        </p:scale>
        <p:origin x="-18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02139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5/18/2010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80772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Feedback and Improvement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Bizarre Accident of the Week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Safety Photo of the Week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5-18-2010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Worker Feedback during Manager Work Observations, FY10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01000" cy="4648200"/>
          </a:xfrm>
        </p:spPr>
        <p:txBody>
          <a:bodyPr/>
          <a:lstStyle/>
          <a:p>
            <a:r>
              <a:rPr lang="en-US" sz="1600" dirty="0" smtClean="0">
                <a:solidFill>
                  <a:srgbClr val="04246C"/>
                </a:solidFill>
              </a:rPr>
              <a:t>Scaffolds at some RHIC valve boxes not in good shape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Crane bells sound like fire alarm bells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Phones are not located close enough to work areas at RHIC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C-AD needs to develop a shutdown checklist for RHIC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Workers suggest we extend PA system at RHIC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Building managers need to be alerted by F&amp;O for all work; beforehand and at end of job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Better shelves are needed in offices (not sturdy; too high)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Cabinets can be used to form walls such that walkways are created near disconnect panels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Sharp edges on cable tray exist at some locations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New power supplies have some water hoses that leak; hoses not marked with B31 ratings</a:t>
            </a:r>
          </a:p>
          <a:p>
            <a:pPr lvl="0"/>
            <a:r>
              <a:rPr lang="en-US" sz="1600" dirty="0" smtClean="0">
                <a:solidFill>
                  <a:srgbClr val="04246C"/>
                </a:solidFill>
              </a:rPr>
              <a:t>Path to doors cleared in snow storm but parking areas not cleared at some buildings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There </a:t>
            </a:r>
            <a:r>
              <a:rPr lang="en-US" sz="1600" dirty="0" smtClean="0">
                <a:solidFill>
                  <a:srgbClr val="04246C"/>
                </a:solidFill>
              </a:rPr>
              <a:t>is no cell phone reception in the </a:t>
            </a:r>
            <a:r>
              <a:rPr lang="en-US" sz="1600" dirty="0" err="1" smtClean="0">
                <a:solidFill>
                  <a:srgbClr val="04246C"/>
                </a:solidFill>
              </a:rPr>
              <a:t>Cryo</a:t>
            </a:r>
            <a:r>
              <a:rPr lang="en-US" sz="1600" dirty="0" smtClean="0">
                <a:solidFill>
                  <a:srgbClr val="04246C"/>
                </a:solidFill>
              </a:rPr>
              <a:t> Control Room or in the RHIC </a:t>
            </a:r>
            <a:r>
              <a:rPr lang="en-US" sz="1600" dirty="0" smtClean="0">
                <a:solidFill>
                  <a:srgbClr val="04246C"/>
                </a:solidFill>
              </a:rPr>
              <a:t>tunnel</a:t>
            </a:r>
            <a:endParaRPr lang="en-US" sz="1600" dirty="0" smtClean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from Group Meetings, FY10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01000" cy="4800600"/>
          </a:xfrm>
        </p:spPr>
        <p:txBody>
          <a:bodyPr/>
          <a:lstStyle/>
          <a:p>
            <a:r>
              <a:rPr lang="en-US" sz="1600" dirty="0" smtClean="0">
                <a:solidFill>
                  <a:srgbClr val="04246C"/>
                </a:solidFill>
              </a:rPr>
              <a:t>Vehicle shortages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Vehicles do not work in snow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Poor lighting or lights too high above work area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Roof leaks; trenches full of water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Snow removal is poor in some cases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Streets and parking lots need to be painted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Cable tray penetrations into buildings allow animals to come in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Air conditioning needs to be improved in some equipment rooms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More custodial services needed in some areas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Not enough time to do jobs assigned on maintenance days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Too much irrelevant training and re-training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Time pressures on maintenance day cause workers to take shortcuts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Better roads, working surfaces and walkways needed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Some confusion on PPE rules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Workers want managers to support safety even if it impacts schedule</a:t>
            </a:r>
            <a:endParaRPr lang="en-US" sz="1600" dirty="0" smtClean="0">
              <a:solidFill>
                <a:srgbClr val="04246C"/>
              </a:solidFill>
            </a:endParaRPr>
          </a:p>
          <a:p>
            <a:endParaRPr lang="en-US" sz="2000" dirty="0" smtClean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Thank-You for the Feedback</a:t>
            </a:r>
            <a:br>
              <a:rPr lang="en-US" dirty="0" smtClean="0"/>
            </a:br>
            <a:r>
              <a:rPr lang="en-US" dirty="0" smtClean="0"/>
              <a:t>Some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6482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Work planning is being done in all groups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Workplace housekeeping is improving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Maintenance Day jobs fit time allowed or are postponed / canceled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Vehicle rental options are being considered for shutdown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Security of metals is improving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Configuration control is improving (e.g., procedures, drawings, records)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Electrical equipment is safer and improving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Lighting is improving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Reduced injuries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Reduced environmental impacts, e.g., tritium and sodium-22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Requests for paving, sidewalks, PA system, street-lighting, and roof repair are going forward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Requests to resolve fire safety deficiencies are going forward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Requests for more efficient work space going forward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Bizarre Accident of the Week - Woman Killed </a:t>
            </a:r>
            <a:r>
              <a:rPr lang="en-US" dirty="0" smtClean="0"/>
              <a:t>by </a:t>
            </a:r>
            <a:r>
              <a:rPr lang="en-US" dirty="0" smtClean="0"/>
              <a:t>Laptop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4196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Police </a:t>
            </a:r>
            <a:r>
              <a:rPr lang="en-US" sz="1800" dirty="0" smtClean="0">
                <a:solidFill>
                  <a:srgbClr val="04246C"/>
                </a:solidFill>
              </a:rPr>
              <a:t>in Surrey, British Columbia, say a 25-year-old woman was killed when she was struck in the back of the head and neck with her laptop </a:t>
            </a:r>
            <a:r>
              <a:rPr lang="en-US" sz="1800" dirty="0" smtClean="0">
                <a:solidFill>
                  <a:srgbClr val="04246C"/>
                </a:solidFill>
              </a:rPr>
              <a:t>computer</a:t>
            </a:r>
            <a:endParaRPr lang="en-US" sz="1800" dirty="0" smtClean="0">
              <a:solidFill>
                <a:srgbClr val="04246C"/>
              </a:solidFill>
            </a:endParaRPr>
          </a:p>
          <a:p>
            <a:r>
              <a:rPr lang="en-US" sz="1800" dirty="0" smtClean="0">
                <a:solidFill>
                  <a:srgbClr val="04246C"/>
                </a:solidFill>
              </a:rPr>
              <a:t>She was </a:t>
            </a:r>
            <a:r>
              <a:rPr lang="en-US" sz="1800" dirty="0" smtClean="0">
                <a:solidFill>
                  <a:srgbClr val="04246C"/>
                </a:solidFill>
              </a:rPr>
              <a:t>on a business trip with her luggage in the back seat of her car when a tow truck collided with </a:t>
            </a:r>
            <a:r>
              <a:rPr lang="en-US" sz="1800" dirty="0" smtClean="0">
                <a:solidFill>
                  <a:srgbClr val="04246C"/>
                </a:solidFill>
              </a:rPr>
              <a:t>her</a:t>
            </a:r>
            <a:endParaRPr lang="en-US" sz="1800" dirty="0" smtClean="0">
              <a:solidFill>
                <a:srgbClr val="04246C"/>
              </a:solidFill>
            </a:endParaRPr>
          </a:p>
          <a:p>
            <a:r>
              <a:rPr lang="en-US" sz="1800" dirty="0" smtClean="0">
                <a:solidFill>
                  <a:srgbClr val="04246C"/>
                </a:solidFill>
              </a:rPr>
              <a:t>Investigators say </a:t>
            </a:r>
            <a:r>
              <a:rPr lang="en-US" sz="1800" dirty="0" smtClean="0">
                <a:solidFill>
                  <a:srgbClr val="04246C"/>
                </a:solidFill>
              </a:rPr>
              <a:t>she would </a:t>
            </a:r>
            <a:r>
              <a:rPr lang="en-US" sz="1800" dirty="0" smtClean="0">
                <a:solidFill>
                  <a:srgbClr val="04246C"/>
                </a:solidFill>
              </a:rPr>
              <a:t>have survived the accident had it not been for her </a:t>
            </a:r>
            <a:r>
              <a:rPr lang="en-US" sz="1800" dirty="0" smtClean="0">
                <a:solidFill>
                  <a:srgbClr val="04246C"/>
                </a:solidFill>
              </a:rPr>
              <a:t>laptop</a:t>
            </a:r>
            <a:endParaRPr lang="en-US" sz="1800" dirty="0" smtClean="0">
              <a:solidFill>
                <a:srgbClr val="04246C"/>
              </a:solidFill>
            </a:endParaRPr>
          </a:p>
          <a:p>
            <a:r>
              <a:rPr lang="en-US" sz="1800" dirty="0" smtClean="0">
                <a:solidFill>
                  <a:srgbClr val="04246C"/>
                </a:solidFill>
              </a:rPr>
              <a:t>Her 7 lb. </a:t>
            </a:r>
            <a:r>
              <a:rPr lang="en-US" sz="1800" dirty="0" smtClean="0">
                <a:solidFill>
                  <a:srgbClr val="04246C"/>
                </a:solidFill>
              </a:rPr>
              <a:t>laptop was unsecured in the back seat at the time of the </a:t>
            </a:r>
            <a:r>
              <a:rPr lang="en-US" sz="1800" dirty="0" smtClean="0">
                <a:solidFill>
                  <a:srgbClr val="04246C"/>
                </a:solidFill>
              </a:rPr>
              <a:t>accident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Police </a:t>
            </a:r>
            <a:r>
              <a:rPr lang="en-US" sz="1800" dirty="0" smtClean="0">
                <a:solidFill>
                  <a:srgbClr val="04246C"/>
                </a:solidFill>
              </a:rPr>
              <a:t>believe the crash impact threw the laptop out of the back seat, striking </a:t>
            </a:r>
            <a:r>
              <a:rPr lang="en-US" sz="1800" dirty="0" smtClean="0">
                <a:solidFill>
                  <a:srgbClr val="04246C"/>
                </a:solidFill>
              </a:rPr>
              <a:t>the </a:t>
            </a:r>
            <a:r>
              <a:rPr lang="en-US" sz="1800" dirty="0" smtClean="0">
                <a:solidFill>
                  <a:srgbClr val="04246C"/>
                </a:solidFill>
              </a:rPr>
              <a:t>back of her </a:t>
            </a:r>
            <a:r>
              <a:rPr lang="en-US" sz="1800" dirty="0" smtClean="0">
                <a:solidFill>
                  <a:srgbClr val="04246C"/>
                </a:solidFill>
              </a:rPr>
              <a:t>head</a:t>
            </a:r>
            <a:endParaRPr lang="en-US" sz="1800" dirty="0" smtClean="0">
              <a:solidFill>
                <a:srgbClr val="04246C"/>
              </a:solidFill>
            </a:endParaRPr>
          </a:p>
          <a:p>
            <a:r>
              <a:rPr lang="en-US" sz="1800" dirty="0" smtClean="0">
                <a:solidFill>
                  <a:srgbClr val="04246C"/>
                </a:solidFill>
              </a:rPr>
              <a:t>Try </a:t>
            </a:r>
            <a:r>
              <a:rPr lang="en-US" sz="1800" dirty="0" smtClean="0">
                <a:solidFill>
                  <a:srgbClr val="04246C"/>
                </a:solidFill>
              </a:rPr>
              <a:t>not to keep </a:t>
            </a:r>
            <a:r>
              <a:rPr lang="en-US" sz="1800" dirty="0" smtClean="0">
                <a:solidFill>
                  <a:srgbClr val="04246C"/>
                </a:solidFill>
              </a:rPr>
              <a:t>unsecured items in </a:t>
            </a:r>
            <a:r>
              <a:rPr lang="en-US" sz="1800" dirty="0" smtClean="0">
                <a:solidFill>
                  <a:srgbClr val="04246C"/>
                </a:solidFill>
              </a:rPr>
              <a:t>your </a:t>
            </a:r>
            <a:r>
              <a:rPr lang="en-US" sz="1800" dirty="0" smtClean="0">
                <a:solidFill>
                  <a:srgbClr val="04246C"/>
                </a:solidFill>
              </a:rPr>
              <a:t>vehicle that </a:t>
            </a:r>
            <a:r>
              <a:rPr lang="en-US" sz="1800" dirty="0" smtClean="0">
                <a:solidFill>
                  <a:srgbClr val="04246C"/>
                </a:solidFill>
              </a:rPr>
              <a:t>can get </a:t>
            </a:r>
            <a:r>
              <a:rPr lang="en-US" sz="1800" dirty="0" smtClean="0">
                <a:solidFill>
                  <a:srgbClr val="04246C"/>
                </a:solidFill>
              </a:rPr>
              <a:t>airborne in an accident</a:t>
            </a:r>
            <a:endParaRPr lang="en-US" sz="1800" dirty="0" smtClean="0">
              <a:solidFill>
                <a:srgbClr val="04246C"/>
              </a:solidFill>
            </a:endParaRPr>
          </a:p>
          <a:p>
            <a:endParaRPr lang="en-US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Photo of the Week - Stop, Drop, Roll and Find the Extinguisher</a:t>
            </a:r>
            <a:endParaRPr lang="en-US" dirty="0"/>
          </a:p>
        </p:txBody>
      </p:sp>
      <p:pic>
        <p:nvPicPr>
          <p:cNvPr id="5" name="Content Placeholder 4" descr="photo3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752600"/>
            <a:ext cx="5181600" cy="3886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91200" y="1752600"/>
            <a:ext cx="2895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04246C"/>
                </a:solidFill>
              </a:rPr>
              <a:t>A </a:t>
            </a:r>
            <a:r>
              <a:rPr lang="en-US" sz="1800" dirty="0" smtClean="0">
                <a:solidFill>
                  <a:srgbClr val="04246C"/>
                </a:solidFill>
              </a:rPr>
              <a:t>merchandiser </a:t>
            </a:r>
            <a:r>
              <a:rPr lang="en-US" sz="1800" dirty="0" smtClean="0">
                <a:solidFill>
                  <a:srgbClr val="04246C"/>
                </a:solidFill>
              </a:rPr>
              <a:t>from California </a:t>
            </a:r>
            <a:r>
              <a:rPr lang="en-US" sz="1800" dirty="0" smtClean="0">
                <a:solidFill>
                  <a:srgbClr val="04246C"/>
                </a:solidFill>
              </a:rPr>
              <a:t>posted this on the web. </a:t>
            </a:r>
            <a:r>
              <a:rPr lang="en-US" sz="1800" dirty="0" smtClean="0">
                <a:solidFill>
                  <a:srgbClr val="04246C"/>
                </a:solidFill>
              </a:rPr>
              <a:t>Workers had moved some racks in one area of his building, </a:t>
            </a:r>
            <a:r>
              <a:rPr lang="en-US" sz="1800" dirty="0" smtClean="0">
                <a:solidFill>
                  <a:srgbClr val="04246C"/>
                </a:solidFill>
              </a:rPr>
              <a:t>and </a:t>
            </a:r>
            <a:r>
              <a:rPr lang="en-US" sz="1800" dirty="0" smtClean="0">
                <a:solidFill>
                  <a:srgbClr val="04246C"/>
                </a:solidFill>
              </a:rPr>
              <a:t>as a result relocated some of the fire extinguishers. The problem is that the orange beam is only 36 inches off the ground.</a:t>
            </a:r>
            <a:endParaRPr lang="en-US" sz="1800" dirty="0">
              <a:solidFill>
                <a:srgbClr val="04246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13289</TotalTime>
  <Words>605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Take 5 for Safety</vt:lpstr>
      <vt:lpstr>Worker Feedback during Manager Work Observations, FY10 Examples</vt:lpstr>
      <vt:lpstr>Feedback from Group Meetings, FY10 Examples</vt:lpstr>
      <vt:lpstr>Thank-You for the Feedback Some Improvements</vt:lpstr>
      <vt:lpstr>Bizarre Accident of the Week - Woman Killed by Laptop Computer</vt:lpstr>
      <vt:lpstr>Safety Photo of the Week - Stop, Drop, Roll and Find the Extinguisher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796</cp:revision>
  <cp:lastPrinted>2007-07-02T19:06:14Z</cp:lastPrinted>
  <dcterms:created xsi:type="dcterms:W3CDTF">2007-06-28T20:22:43Z</dcterms:created>
  <dcterms:modified xsi:type="dcterms:W3CDTF">2010-05-18T17:11:28Z</dcterms:modified>
</cp:coreProperties>
</file>