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58" r:id="rId4"/>
    <p:sldId id="257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3366FF"/>
    <a:srgbClr val="333399"/>
    <a:srgbClr val="FFFFCC"/>
    <a:srgbClr val="000066"/>
    <a:srgbClr val="3333CC"/>
    <a:srgbClr val="336699"/>
    <a:srgbClr val="FFFFFF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05/18/2010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Status @ 7.7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Meeting, May </a:t>
            </a:r>
            <a:r>
              <a:rPr lang="en-US" dirty="0" smtClean="0"/>
              <a:t>18, </a:t>
            </a:r>
            <a:r>
              <a:rPr lang="en-US" dirty="0" smtClean="0"/>
              <a:t>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lumi77_20100518.gif"/>
          <p:cNvPicPr>
            <a:picLocks noChangeAspect="1"/>
          </p:cNvPicPr>
          <p:nvPr/>
        </p:nvPicPr>
        <p:blipFill>
          <a:blip r:embed="rId2"/>
          <a:srcRect l="3846" t="5089" r="4496" b="1369"/>
          <a:stretch>
            <a:fillRect/>
          </a:stretch>
        </p:blipFill>
        <p:spPr>
          <a:xfrm>
            <a:off x="167426" y="1854375"/>
            <a:ext cx="5514032" cy="4301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Accumulated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48506" y="4662152"/>
            <a:ext cx="1779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1.25</a:t>
            </a:r>
            <a:r>
              <a:rPr lang="en-US" dirty="0" smtClean="0"/>
              <a:t> </a:t>
            </a:r>
            <a:r>
              <a:rPr lang="en-US" dirty="0" smtClean="0"/>
              <a:t>M events </a:t>
            </a:r>
          </a:p>
          <a:p>
            <a:r>
              <a:rPr lang="en-US" dirty="0" smtClean="0"/>
              <a:t>in 4 </a:t>
            </a:r>
            <a:r>
              <a:rPr lang="en-US" dirty="0" smtClean="0"/>
              <a:t>weeks</a:t>
            </a:r>
          </a:p>
          <a:p>
            <a:r>
              <a:rPr lang="en-US" dirty="0" smtClean="0"/>
              <a:t>(up from 1.1 M)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42782" y="3848096"/>
            <a:ext cx="242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dirty="0" smtClean="0"/>
              <a:t>urrently 630</a:t>
            </a:r>
            <a:r>
              <a:rPr lang="en-US" dirty="0" smtClean="0"/>
              <a:t> </a:t>
            </a:r>
            <a:r>
              <a:rPr lang="en-US" dirty="0" smtClean="0"/>
              <a:t>K</a:t>
            </a:r>
          </a:p>
          <a:p>
            <a:pPr algn="ctr"/>
            <a:r>
              <a:rPr lang="en-US" dirty="0" err="1" smtClean="0"/>
              <a:t>mbias</a:t>
            </a:r>
            <a:r>
              <a:rPr lang="en-US" dirty="0" smtClean="0"/>
              <a:t> </a:t>
            </a:r>
            <a:r>
              <a:rPr lang="en-US" dirty="0" err="1" smtClean="0"/>
              <a:t>evts</a:t>
            </a:r>
            <a:r>
              <a:rPr lang="en-US" dirty="0" smtClean="0"/>
              <a:t>/week</a:t>
            </a:r>
          </a:p>
          <a:p>
            <a:pPr algn="ctr"/>
            <a:r>
              <a:rPr lang="en-US" dirty="0" smtClean="0"/>
              <a:t>(up from 470 K)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856385" y="1648776"/>
            <a:ext cx="328761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 </a:t>
            </a:r>
            <a:r>
              <a:rPr lang="en-US" sz="1600" dirty="0" smtClean="0"/>
              <a:t>of Friday night, average rate in store </a:t>
            </a:r>
            <a:r>
              <a:rPr lang="en-US" sz="1600" dirty="0" smtClean="0"/>
              <a:t>up to 30 % higher </a:t>
            </a:r>
          </a:p>
          <a:p>
            <a:r>
              <a:rPr lang="en-US" sz="1600" dirty="0" smtClean="0"/>
              <a:t>(depending on intensity)</a:t>
            </a:r>
          </a:p>
          <a:p>
            <a:endParaRPr lang="en-US" sz="1600" dirty="0" smtClean="0"/>
          </a:p>
          <a:p>
            <a:r>
              <a:rPr lang="en-US" sz="1600" dirty="0" smtClean="0"/>
              <a:t>T</a:t>
            </a:r>
            <a:r>
              <a:rPr lang="en-US" sz="1600" dirty="0" smtClean="0"/>
              <a:t>ime between stores decreased from 4 min. to 2.5 min.</a:t>
            </a:r>
          </a:p>
          <a:p>
            <a:endParaRPr lang="en-US" sz="1600" dirty="0" smtClean="0"/>
          </a:p>
          <a:p>
            <a:r>
              <a:rPr lang="en-US" sz="1600" dirty="0" smtClean="0"/>
              <a:t>Average rate 30 % higher</a:t>
            </a:r>
          </a:p>
          <a:p>
            <a:endParaRPr lang="en-US" sz="1600" dirty="0" smtClean="0"/>
          </a:p>
          <a:p>
            <a:r>
              <a:rPr lang="en-US" sz="1600" dirty="0" smtClean="0"/>
              <a:t>1.25 </a:t>
            </a:r>
            <a:r>
              <a:rPr lang="en-US" sz="1600" dirty="0" smtClean="0"/>
              <a:t>Hz in store average </a:t>
            </a:r>
            <a:endParaRPr lang="en-US" sz="1600" dirty="0" smtClean="0"/>
          </a:p>
          <a:p>
            <a:r>
              <a:rPr lang="en-US" sz="1600" dirty="0" smtClean="0"/>
              <a:t>(</a:t>
            </a:r>
            <a:r>
              <a:rPr lang="en-US" sz="1600" dirty="0" smtClean="0"/>
              <a:t>up from 1 Hz)</a:t>
            </a:r>
          </a:p>
          <a:p>
            <a:endParaRPr lang="en-US" sz="1600" dirty="0" smtClean="0"/>
          </a:p>
          <a:p>
            <a:r>
              <a:rPr lang="en-US" sz="1600" dirty="0" smtClean="0"/>
              <a:t>1 </a:t>
            </a:r>
            <a:r>
              <a:rPr lang="en-US" sz="1600" dirty="0" smtClean="0"/>
              <a:t>Hz all-time </a:t>
            </a:r>
            <a:r>
              <a:rPr lang="en-US" sz="1600" dirty="0" smtClean="0"/>
              <a:t>average</a:t>
            </a:r>
          </a:p>
          <a:p>
            <a:r>
              <a:rPr lang="en-US" sz="1600" dirty="0" smtClean="0"/>
              <a:t>(</a:t>
            </a:r>
            <a:r>
              <a:rPr lang="en-US" sz="1600" dirty="0" smtClean="0"/>
              <a:t>up from 0.7 Hz)</a:t>
            </a:r>
          </a:p>
          <a:p>
            <a:endParaRPr lang="en-US" sz="1600" dirty="0" smtClean="0"/>
          </a:p>
          <a:p>
            <a:r>
              <a:rPr lang="en-US" sz="1600" dirty="0" smtClean="0"/>
              <a:t>850 K minimum bias events</a:t>
            </a:r>
          </a:p>
          <a:p>
            <a:r>
              <a:rPr lang="en-US" sz="1600" dirty="0" smtClean="0"/>
              <a:t>recorded to date </a:t>
            </a:r>
          </a:p>
          <a:p>
            <a:r>
              <a:rPr lang="en-US" sz="1600" dirty="0" smtClean="0"/>
              <a:t>(up from 450 K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12890" y="1506828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BBCLL1(&gt;1 tubes)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me2010051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5525"/>
            <a:ext cx="5534025" cy="3676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479" y="6248206"/>
            <a:ext cx="5421083" cy="365125"/>
          </a:xfrm>
        </p:spPr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8463" y="2215166"/>
            <a:ext cx="28005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PHENIX BBCLL1</a:t>
            </a:r>
            <a:r>
              <a:rPr lang="en-US" dirty="0" smtClean="0"/>
              <a:t>(&gt;0 </a:t>
            </a:r>
            <a:r>
              <a:rPr lang="en-US" dirty="0" smtClean="0"/>
              <a:t>tubes) </a:t>
            </a:r>
          </a:p>
          <a:p>
            <a:r>
              <a:rPr lang="en-US" dirty="0" smtClean="0"/>
              <a:t>+/- 30 cm </a:t>
            </a:r>
            <a:r>
              <a:rPr lang="en-US" dirty="0" err="1" smtClean="0"/>
              <a:t>vtx</a:t>
            </a:r>
            <a:r>
              <a:rPr lang="en-US" dirty="0" smtClean="0"/>
              <a:t> cut</a:t>
            </a:r>
          </a:p>
          <a:p>
            <a:r>
              <a:rPr lang="en-US" dirty="0" smtClean="0"/>
              <a:t>(2 Hz laser rate subtracted)</a:t>
            </a:r>
          </a:p>
          <a:p>
            <a:endParaRPr lang="fr-FR" dirty="0" smtClean="0"/>
          </a:p>
          <a:p>
            <a:r>
              <a:rPr lang="fr-FR" dirty="0" smtClean="0"/>
              <a:t>rate(t=0</a:t>
            </a:r>
            <a:r>
              <a:rPr lang="fr-FR" dirty="0" smtClean="0"/>
              <a:t>) = 3.5 Hz</a:t>
            </a:r>
          </a:p>
          <a:p>
            <a:r>
              <a:rPr lang="fr-FR" dirty="0" smtClean="0">
                <a:solidFill>
                  <a:srgbClr val="3366FF"/>
                </a:solidFill>
              </a:rPr>
              <a:t>t</a:t>
            </a:r>
            <a:r>
              <a:rPr lang="fr-FR" baseline="-25000" dirty="0" smtClean="0">
                <a:solidFill>
                  <a:srgbClr val="3366FF"/>
                </a:solidFill>
              </a:rPr>
              <a:t>1/2</a:t>
            </a:r>
            <a:r>
              <a:rPr lang="fr-FR" dirty="0" smtClean="0">
                <a:solidFill>
                  <a:srgbClr val="3366FF"/>
                </a:solidFill>
              </a:rPr>
              <a:t>=7 min (good store)</a:t>
            </a:r>
          </a:p>
          <a:p>
            <a:r>
              <a:rPr lang="fr-FR" dirty="0" smtClean="0">
                <a:solidFill>
                  <a:srgbClr val="336600"/>
                </a:solidFill>
              </a:rPr>
              <a:t>t</a:t>
            </a:r>
            <a:r>
              <a:rPr lang="fr-FR" baseline="-25000" dirty="0" smtClean="0">
                <a:solidFill>
                  <a:srgbClr val="336600"/>
                </a:solidFill>
              </a:rPr>
              <a:t>1/2</a:t>
            </a:r>
            <a:r>
              <a:rPr lang="fr-FR" dirty="0" smtClean="0">
                <a:solidFill>
                  <a:srgbClr val="336600"/>
                </a:solidFill>
              </a:rPr>
              <a:t>=3.5 </a:t>
            </a:r>
            <a:r>
              <a:rPr lang="fr-FR" dirty="0" smtClean="0">
                <a:solidFill>
                  <a:srgbClr val="336600"/>
                </a:solidFill>
              </a:rPr>
              <a:t>min </a:t>
            </a:r>
            <a:r>
              <a:rPr lang="fr-FR" dirty="0" smtClean="0">
                <a:solidFill>
                  <a:srgbClr val="336600"/>
                </a:solidFill>
              </a:rPr>
              <a:t>(</a:t>
            </a:r>
            <a:r>
              <a:rPr lang="fr-FR" dirty="0" err="1" smtClean="0">
                <a:solidFill>
                  <a:srgbClr val="336600"/>
                </a:solidFill>
              </a:rPr>
              <a:t>average</a:t>
            </a:r>
            <a:r>
              <a:rPr lang="fr-FR" dirty="0" smtClean="0">
                <a:solidFill>
                  <a:srgbClr val="336600"/>
                </a:solidFill>
              </a:rPr>
              <a:t> </a:t>
            </a:r>
            <a:r>
              <a:rPr lang="fr-FR" dirty="0" smtClean="0">
                <a:solidFill>
                  <a:srgbClr val="336600"/>
                </a:solidFill>
              </a:rPr>
              <a:t>store</a:t>
            </a:r>
            <a:r>
              <a:rPr lang="fr-FR" dirty="0" smtClean="0">
                <a:solidFill>
                  <a:srgbClr val="336600"/>
                </a:solidFill>
              </a:rPr>
              <a:t>)</a:t>
            </a:r>
            <a:endParaRPr lang="fr-FR" dirty="0" smtClean="0">
              <a:solidFill>
                <a:srgbClr val="33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15911" y="2588654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6976" y="529106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[min.]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7882" y="5834130"/>
            <a:ext cx="5174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Curious drop-off of rate 7 min. into store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9403" y="4069724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good store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optLum20100518.gif"/>
          <p:cNvPicPr>
            <a:picLocks noChangeAspect="1"/>
          </p:cNvPicPr>
          <p:nvPr/>
        </p:nvPicPr>
        <p:blipFill>
          <a:blip r:embed="rId2"/>
          <a:srcRect r="8576" b="4200"/>
          <a:stretch>
            <a:fillRect/>
          </a:stretch>
        </p:blipFill>
        <p:spPr>
          <a:xfrm>
            <a:off x="452705" y="2015675"/>
            <a:ext cx="5059452" cy="35222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Store Length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12901" y="2498502"/>
            <a:ext cx="204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store length:</a:t>
            </a:r>
          </a:p>
          <a:p>
            <a:r>
              <a:rPr lang="en-US" dirty="0" smtClean="0"/>
              <a:t>10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46768" y="2490476"/>
            <a:ext cx="27525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Assumptions:  </a:t>
            </a:r>
          </a:p>
          <a:p>
            <a:r>
              <a:rPr lang="en-US" dirty="0" smtClean="0"/>
              <a:t>- </a:t>
            </a:r>
            <a:r>
              <a:rPr lang="en-US" dirty="0" smtClean="0"/>
              <a:t>2.5 </a:t>
            </a:r>
            <a:r>
              <a:rPr lang="en-US" dirty="0" smtClean="0"/>
              <a:t>min. between stores</a:t>
            </a:r>
          </a:p>
          <a:p>
            <a:r>
              <a:rPr lang="en-US" dirty="0" smtClean="0"/>
              <a:t>  (dump to peak)</a:t>
            </a:r>
          </a:p>
          <a:p>
            <a:r>
              <a:rPr lang="en-US" dirty="0" smtClean="0"/>
              <a:t>- Counted only from </a:t>
            </a:r>
            <a:r>
              <a:rPr lang="en-US" dirty="0" smtClean="0"/>
              <a:t>peak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5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min. store length =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1</a:t>
            </a:r>
            <a:r>
              <a:rPr lang="en-US" dirty="0" smtClean="0">
                <a:solidFill>
                  <a:srgbClr val="3366FF"/>
                </a:solidFill>
              </a:rPr>
              <a:t>0 </a:t>
            </a:r>
            <a:r>
              <a:rPr lang="en-US" dirty="0" smtClean="0">
                <a:solidFill>
                  <a:srgbClr val="3366FF"/>
                </a:solidFill>
              </a:rPr>
              <a:t>% luminosity </a:t>
            </a:r>
            <a:r>
              <a:rPr lang="en-US" dirty="0" smtClean="0">
                <a:solidFill>
                  <a:srgbClr val="3366FF"/>
                </a:solidFill>
              </a:rPr>
              <a:t>gain for good store</a:t>
            </a:r>
            <a:endParaRPr lang="en-US" dirty="0" smtClean="0">
              <a:solidFill>
                <a:srgbClr val="3366FF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336600"/>
                </a:solidFill>
              </a:rPr>
              <a:t>3.3 </a:t>
            </a:r>
            <a:r>
              <a:rPr lang="en-US" dirty="0" smtClean="0">
                <a:solidFill>
                  <a:srgbClr val="336600"/>
                </a:solidFill>
              </a:rPr>
              <a:t>min. store length =</a:t>
            </a:r>
          </a:p>
          <a:p>
            <a:r>
              <a:rPr lang="en-US" dirty="0" smtClean="0">
                <a:solidFill>
                  <a:srgbClr val="336600"/>
                </a:solidFill>
              </a:rPr>
              <a:t>40 </a:t>
            </a:r>
            <a:r>
              <a:rPr lang="en-US" dirty="0" smtClean="0">
                <a:solidFill>
                  <a:srgbClr val="336600"/>
                </a:solidFill>
              </a:rPr>
              <a:t>% luminosity gain for </a:t>
            </a:r>
            <a:r>
              <a:rPr lang="en-US" dirty="0" smtClean="0">
                <a:solidFill>
                  <a:srgbClr val="336600"/>
                </a:solidFill>
              </a:rPr>
              <a:t>average store</a:t>
            </a: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652480" y="2910629"/>
            <a:ext cx="18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rate [Hz]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02559" y="5507863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[s]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6200000" flipV="1">
            <a:off x="4584879" y="5112914"/>
            <a:ext cx="38636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04552" y="4906851"/>
            <a:ext cx="3812146" cy="25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068946" y="2472744"/>
            <a:ext cx="151970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1223495" y="3837905"/>
            <a:ext cx="2781834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23622" y="3629698"/>
            <a:ext cx="2138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optimum store length:</a:t>
            </a:r>
          </a:p>
          <a:p>
            <a:r>
              <a:rPr lang="en-US" dirty="0" smtClean="0"/>
              <a:t>&lt; 5</a:t>
            </a:r>
            <a:r>
              <a:rPr lang="en-US" dirty="0" smtClean="0"/>
              <a:t> </a:t>
            </a:r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807595" y="4288665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good store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BBC Charge vs.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=0 Multiplicity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05/18/2010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9" descr="bbcvspc1URQMDvsDa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2989"/>
            <a:ext cx="7984901" cy="53051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9548" y="2215167"/>
            <a:ext cx="5947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Almost PERFECT agreement with </a:t>
            </a:r>
            <a:r>
              <a:rPr lang="en-US" sz="2800" dirty="0" err="1" smtClean="0">
                <a:solidFill>
                  <a:srgbClr val="3366FF"/>
                </a:solidFill>
              </a:rPr>
              <a:t>UrQMD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3369" y="3181082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UrQMD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40045" y="5640947"/>
            <a:ext cx="180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Jeff Mitchell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8445</TotalTime>
  <Words>280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 PHENIX Status @ 7.7 GeV</vt:lpstr>
      <vt:lpstr>Accumulated luminosity</vt:lpstr>
      <vt:lpstr>Time Dependence</vt:lpstr>
      <vt:lpstr>Optimum Store Length</vt:lpstr>
      <vt:lpstr>BBC Charge vs. h=0 Multiplicity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167</cp:revision>
  <dcterms:created xsi:type="dcterms:W3CDTF">2008-11-06T23:07:56Z</dcterms:created>
  <dcterms:modified xsi:type="dcterms:W3CDTF">2010-05-18T16:23:39Z</dcterms:modified>
</cp:coreProperties>
</file>