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89" r:id="rId2"/>
    <p:sldId id="555" r:id="rId3"/>
    <p:sldId id="556" r:id="rId4"/>
    <p:sldId id="557" r:id="rId5"/>
    <p:sldId id="558" r:id="rId6"/>
    <p:sldId id="559" r:id="rId7"/>
    <p:sldId id="560" r:id="rId8"/>
    <p:sldId id="561" r:id="rId9"/>
    <p:sldId id="554" r:id="rId10"/>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46C"/>
    <a:srgbClr val="000099"/>
    <a:srgbClr val="042B7F"/>
    <a:srgbClr val="000066"/>
    <a:srgbClr val="0000FF"/>
    <a:srgbClr val="0B6B1B"/>
    <a:srgbClr val="1E045E"/>
    <a:srgbClr val="0E8C23"/>
    <a:srgbClr val="13B9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4" autoAdjust="0"/>
    <p:restoredTop sz="87306" autoAdjust="0"/>
  </p:normalViewPr>
  <p:slideViewPr>
    <p:cSldViewPr>
      <p:cViewPr varScale="1">
        <p:scale>
          <a:sx n="99" d="100"/>
          <a:sy n="99" d="100"/>
        </p:scale>
        <p:origin x="-197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86"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3713"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16387" name="Rectangle 3"/>
          <p:cNvSpPr>
            <a:spLocks noGrp="1" noChangeArrowheads="1"/>
          </p:cNvSpPr>
          <p:nvPr>
            <p:ph type="dt" sz="quarter" idx="1"/>
          </p:nvPr>
        </p:nvSpPr>
        <p:spPr bwMode="auto">
          <a:xfrm>
            <a:off x="3963988" y="0"/>
            <a:ext cx="3033712"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endParaRPr lang="en-US" dirty="0"/>
          </a:p>
        </p:txBody>
      </p:sp>
      <p:sp>
        <p:nvSpPr>
          <p:cNvPr id="16388" name="Rectangle 4"/>
          <p:cNvSpPr>
            <a:spLocks noGrp="1" noChangeArrowheads="1"/>
          </p:cNvSpPr>
          <p:nvPr>
            <p:ph type="ftr" sz="quarter" idx="2"/>
          </p:nvPr>
        </p:nvSpPr>
        <p:spPr bwMode="auto">
          <a:xfrm>
            <a:off x="1" y="8807450"/>
            <a:ext cx="3033713"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16389" name="Rectangle 5"/>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fld id="{3A76B745-74A3-4958-A951-3571C1AD550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3713"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1" y="4403725"/>
            <a:ext cx="5130800" cy="41719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07450"/>
            <a:ext cx="3033713"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fld id="{1893202F-CF91-4C53-A895-26D4194360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82688" y="695325"/>
            <a:ext cx="4635500" cy="3476625"/>
          </a:xfrm>
          <a:ln/>
        </p:spPr>
      </p:sp>
      <p:sp>
        <p:nvSpPr>
          <p:cNvPr id="11267" name="Rectangle 3"/>
          <p:cNvSpPr>
            <a:spLocks noGrp="1" noChangeArrowheads="1"/>
          </p:cNvSpPr>
          <p:nvPr>
            <p:ph type="body" idx="1"/>
          </p:nvPr>
        </p:nvSpPr>
        <p:spPr>
          <a:xfrm>
            <a:off x="933451" y="4402139"/>
            <a:ext cx="5130800" cy="4173537"/>
          </a:xfrm>
          <a:noFill/>
          <a:ln/>
        </p:spPr>
        <p:txBody>
          <a:bodyPr/>
          <a:lstStyle/>
          <a:p>
            <a:endParaRPr lang="en-US" dirty="0" smtClean="0">
              <a:latin typeface="Arial" pitchFamily="34"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ppt_BG_Title_BNL_bluePassionwh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C622C2-78B0-4AC5-8026-553F589F2AFF}" type="datetime1">
              <a:rPr lang="en-US"/>
              <a:pPr>
                <a:defRPr/>
              </a:pPr>
              <a:t>5/25/2010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0EB5B5-7891-4DDB-B7A8-EEA4748D97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658289-2B87-4CCB-8195-0830F085A705}" type="datetime1">
              <a:rPr lang="en-US"/>
              <a:pPr>
                <a:defRPr/>
              </a:pPr>
              <a:t>5/25/2010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3AF0DB-2B82-414B-BC2E-FEDA41DA40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A99E20-1275-49B8-AB68-A37F8A23E803}" type="datetime1">
              <a:rPr lang="en-US"/>
              <a:pPr>
                <a:defRPr/>
              </a:pPr>
              <a:t>5/25/2010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83D56E-CF58-48DB-9859-5D577ABEE5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2996A3-CFC6-43A5-90DB-AF1141B209C6}" type="datetime1">
              <a:rPr lang="en-US"/>
              <a:pPr>
                <a:defRPr/>
              </a:pPr>
              <a:t>5/25/2010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9CF8C1-A238-4A28-B153-EC937AAD7E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267F151-4F9A-468A-9545-56D75F1B3582}" type="datetime1">
              <a:rPr lang="en-US"/>
              <a:pPr>
                <a:defRPr/>
              </a:pPr>
              <a:t>5/25/2010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4A681D-C136-463C-817B-09C95575F0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92031A-DBBE-4E3A-8600-F2AE3EBC2EC7}" type="datetime1">
              <a:rPr lang="en-US"/>
              <a:pPr>
                <a:defRPr/>
              </a:pPr>
              <a:t>5/25/2010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46F3C6-C1CC-4413-A7F9-3A853AC92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0A21F3A-3287-4EE1-B70D-222303418C90}" type="datetime1">
              <a:rPr lang="en-US"/>
              <a:pPr>
                <a:defRPr/>
              </a:pPr>
              <a:t>5/25/2010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F55864-09A3-41D8-B284-9EC237F8F4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5782E8-883D-43F2-B1A9-62D091797644}" type="datetime1">
              <a:rPr lang="en-US"/>
              <a:pPr>
                <a:defRPr/>
              </a:pPr>
              <a:t>5/25/2010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77528B-F4F9-4E0C-A4F0-CCD122817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C2F8D5-36AA-4B34-ABD2-6CE36B6FD22B}" type="datetime1">
              <a:rPr lang="en-US"/>
              <a:pPr>
                <a:defRPr/>
              </a:pPr>
              <a:t>5/25/2010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2BE9AC-BB94-4B35-8EF4-9705E32DB4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F01BA0-E8DE-42C4-A874-049076D8C4BA}" type="datetime1">
              <a:rPr lang="en-US"/>
              <a:pPr>
                <a:defRPr/>
              </a:pPr>
              <a:t>5/25/2010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634D01B-8AFA-4785-96C7-E8F2CA02CB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REVBG_Slide4_Blu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128" charset="-128"/>
                <a:cs typeface="+mn-cs"/>
              </a:defRPr>
            </a:lvl1pPr>
          </a:lstStyle>
          <a:p>
            <a:pPr>
              <a:defRPr/>
            </a:pPr>
            <a:fld id="{87E042C2-FACD-4A40-B75F-8A9F93EA1671}" type="datetime1">
              <a:rPr lang="en-US"/>
              <a:pPr>
                <a:defRPr/>
              </a:pPr>
              <a:t>5/25/2010</a:t>
            </a:fld>
            <a:endParaRPr lang="en-US" dirty="0"/>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12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A3446682-1843-4EC0-950D-B015D47ED0E7}" type="slidenum">
              <a:rPr lang="en-US"/>
              <a:pPr>
                <a:defRPr/>
              </a:pPr>
              <a:t>‹#›</a:t>
            </a:fld>
            <a:endParaRPr lang="en-US" dirty="0"/>
          </a:p>
        </p:txBody>
      </p:sp>
      <p:sp>
        <p:nvSpPr>
          <p:cNvPr id="1031" name="Rectangle 2"/>
          <p:cNvSpPr>
            <a:spLocks noGrp="1" noChangeArrowheads="1"/>
          </p:cNvSpPr>
          <p:nvPr>
            <p:ph type="title"/>
          </p:nvPr>
        </p:nvSpPr>
        <p:spPr bwMode="auto">
          <a:xfrm>
            <a:off x="381000" y="304801"/>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Symbol" pitchFamily="18" charset="2"/>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609600" y="2133600"/>
            <a:ext cx="8077200" cy="3548062"/>
          </a:xfrm>
        </p:spPr>
        <p:txBody>
          <a:bodyPr/>
          <a:lstStyle/>
          <a:p>
            <a:pPr marL="0" indent="0">
              <a:lnSpc>
                <a:spcPct val="90000"/>
              </a:lnSpc>
              <a:buNone/>
            </a:pPr>
            <a:r>
              <a:rPr lang="en-US" sz="2800" b="1" dirty="0" smtClean="0">
                <a:solidFill>
                  <a:schemeClr val="bg1"/>
                </a:solidFill>
              </a:rPr>
              <a:t>Impact of Low Energy Running on RHIC’s Residual Radiation Levels</a:t>
            </a:r>
          </a:p>
          <a:p>
            <a:pPr marL="0" indent="0">
              <a:lnSpc>
                <a:spcPct val="90000"/>
              </a:lnSpc>
              <a:buNone/>
            </a:pPr>
            <a:r>
              <a:rPr lang="en-US" sz="2800" b="1" dirty="0" smtClean="0">
                <a:solidFill>
                  <a:schemeClr val="bg1"/>
                </a:solidFill>
              </a:rPr>
              <a:t>Safety Photo of the Week </a:t>
            </a:r>
          </a:p>
          <a:p>
            <a:pPr marL="0" indent="0">
              <a:lnSpc>
                <a:spcPct val="90000"/>
              </a:lnSpc>
              <a:buNone/>
            </a:pPr>
            <a:endParaRPr lang="en-US" sz="2800" b="1" dirty="0" smtClean="0">
              <a:solidFill>
                <a:schemeClr val="bg1"/>
              </a:solidFill>
            </a:endParaRPr>
          </a:p>
          <a:p>
            <a:pPr marL="0" indent="0">
              <a:lnSpc>
                <a:spcPct val="90000"/>
              </a:lnSpc>
              <a:buFont typeface="Wingdings" pitchFamily="2" charset="2"/>
              <a:buNone/>
            </a:pPr>
            <a:endParaRPr lang="en-US" b="1" dirty="0" smtClean="0">
              <a:solidFill>
                <a:schemeClr val="bg1"/>
              </a:solidFill>
            </a:endParaRPr>
          </a:p>
          <a:p>
            <a:pPr marL="0" indent="0">
              <a:lnSpc>
                <a:spcPct val="70000"/>
              </a:lnSpc>
              <a:buFont typeface="Wingdings" pitchFamily="2" charset="2"/>
              <a:buNone/>
            </a:pPr>
            <a:r>
              <a:rPr lang="en-US" b="1" dirty="0" smtClean="0">
                <a:solidFill>
                  <a:schemeClr val="bg1"/>
                </a:solidFill>
              </a:rPr>
              <a:t>Collider-Accelerator Department</a:t>
            </a:r>
          </a:p>
          <a:p>
            <a:pPr marL="0" indent="0">
              <a:lnSpc>
                <a:spcPct val="70000"/>
              </a:lnSpc>
              <a:buFont typeface="Wingdings" pitchFamily="2" charset="2"/>
              <a:buNone/>
            </a:pPr>
            <a:r>
              <a:rPr lang="en-US" b="1" dirty="0" smtClean="0">
                <a:solidFill>
                  <a:schemeClr val="bg1"/>
                </a:solidFill>
              </a:rPr>
              <a:t>5-25-2010</a:t>
            </a:r>
          </a:p>
        </p:txBody>
      </p:sp>
      <p:sp>
        <p:nvSpPr>
          <p:cNvPr id="579587" name="Rectangle 3"/>
          <p:cNvSpPr>
            <a:spLocks noGrp="1" noChangeArrowheads="1"/>
          </p:cNvSpPr>
          <p:nvPr>
            <p:ph type="ctrTitle" idx="4294967295"/>
          </p:nvPr>
        </p:nvSpPr>
        <p:spPr>
          <a:xfrm>
            <a:off x="595313" y="361950"/>
            <a:ext cx="8153400" cy="1143000"/>
          </a:xfrm>
          <a:effectLst>
            <a:outerShdw dist="35921" dir="2700000" algn="ctr" rotWithShape="0">
              <a:schemeClr val="bg2"/>
            </a:outerShdw>
          </a:effectLst>
        </p:spPr>
        <p:txBody>
          <a:bodyPr/>
          <a:lstStyle/>
          <a:p>
            <a:pPr>
              <a:defRPr/>
            </a:pPr>
            <a:r>
              <a:rPr lang="en-US" dirty="0" smtClean="0">
                <a:solidFill>
                  <a:schemeClr val="bg1"/>
                </a:solidFill>
                <a:cs typeface="+mj-cs"/>
              </a:rPr>
              <a:t>Take 5 for Safety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Rates Study For Low Energy Running up to 5-19-10</a:t>
            </a:r>
            <a:endParaRPr lang="en-US" dirty="0"/>
          </a:p>
        </p:txBody>
      </p:sp>
      <p:sp>
        <p:nvSpPr>
          <p:cNvPr id="3" name="Content Placeholder 2"/>
          <p:cNvSpPr>
            <a:spLocks noGrp="1"/>
          </p:cNvSpPr>
          <p:nvPr>
            <p:ph idx="1"/>
          </p:nvPr>
        </p:nvSpPr>
        <p:spPr>
          <a:xfrm>
            <a:off x="762000" y="1600200"/>
            <a:ext cx="7620000" cy="4267200"/>
          </a:xfrm>
        </p:spPr>
        <p:txBody>
          <a:bodyPr/>
          <a:lstStyle/>
          <a:p>
            <a:pPr lvl="0"/>
            <a:r>
              <a:rPr lang="en-US" sz="1600" b="1" dirty="0" smtClean="0">
                <a:solidFill>
                  <a:srgbClr val="04246C"/>
                </a:solidFill>
              </a:rPr>
              <a:t>A survey of Yellow scraper on 5/19/10 indicated dose rates were 400 </a:t>
            </a:r>
            <a:r>
              <a:rPr lang="en-US" sz="1600" b="1" dirty="0" err="1" smtClean="0">
                <a:solidFill>
                  <a:srgbClr val="04246C"/>
                </a:solidFill>
              </a:rPr>
              <a:t>mrem</a:t>
            </a:r>
            <a:r>
              <a:rPr lang="en-US" sz="1600" b="1" dirty="0" smtClean="0">
                <a:solidFill>
                  <a:srgbClr val="04246C"/>
                </a:solidFill>
              </a:rPr>
              <a:t>/h contact and 40 </a:t>
            </a:r>
            <a:r>
              <a:rPr lang="en-US" sz="1600" b="1" dirty="0" err="1" smtClean="0">
                <a:solidFill>
                  <a:srgbClr val="04246C"/>
                </a:solidFill>
              </a:rPr>
              <a:t>mrem</a:t>
            </a:r>
            <a:r>
              <a:rPr lang="en-US" sz="1600" b="1" dirty="0" smtClean="0">
                <a:solidFill>
                  <a:srgbClr val="04246C"/>
                </a:solidFill>
              </a:rPr>
              <a:t>/h at 1 foot </a:t>
            </a:r>
          </a:p>
          <a:p>
            <a:pPr lvl="0"/>
            <a:r>
              <a:rPr lang="en-US" sz="1600" b="1" dirty="0" smtClean="0">
                <a:solidFill>
                  <a:srgbClr val="04246C"/>
                </a:solidFill>
              </a:rPr>
              <a:t>A survey of Blue scraper on 5/19/10 indicated dose rates had increased; dose rates measured were 500 </a:t>
            </a:r>
            <a:r>
              <a:rPr lang="en-US" sz="1600" b="1" dirty="0" err="1" smtClean="0">
                <a:solidFill>
                  <a:srgbClr val="04246C"/>
                </a:solidFill>
              </a:rPr>
              <a:t>mrem</a:t>
            </a:r>
            <a:r>
              <a:rPr lang="en-US" sz="1600" b="1" dirty="0" smtClean="0">
                <a:solidFill>
                  <a:srgbClr val="04246C"/>
                </a:solidFill>
              </a:rPr>
              <a:t>/h contact and 60 </a:t>
            </a:r>
            <a:r>
              <a:rPr lang="en-US" sz="1600" b="1" dirty="0" err="1" smtClean="0">
                <a:solidFill>
                  <a:srgbClr val="04246C"/>
                </a:solidFill>
              </a:rPr>
              <a:t>mrem</a:t>
            </a:r>
            <a:r>
              <a:rPr lang="en-US" sz="1600" b="1" dirty="0" smtClean="0">
                <a:solidFill>
                  <a:srgbClr val="04246C"/>
                </a:solidFill>
              </a:rPr>
              <a:t>/h at 1 foot</a:t>
            </a:r>
          </a:p>
          <a:p>
            <a:pPr lvl="0"/>
            <a:r>
              <a:rPr lang="en-US" sz="1600" b="1" dirty="0" smtClean="0">
                <a:solidFill>
                  <a:srgbClr val="04246C"/>
                </a:solidFill>
              </a:rPr>
              <a:t>A survey of U-Line upstream on 5/19/10 indicated dose rates had increases at two locations; 1) 20 </a:t>
            </a:r>
            <a:r>
              <a:rPr lang="en-US" sz="1600" b="1" dirty="0" err="1" smtClean="0">
                <a:solidFill>
                  <a:srgbClr val="04246C"/>
                </a:solidFill>
              </a:rPr>
              <a:t>mrem</a:t>
            </a:r>
            <a:r>
              <a:rPr lang="en-US" sz="1600" b="1" dirty="0" smtClean="0">
                <a:solidFill>
                  <a:srgbClr val="04246C"/>
                </a:solidFill>
              </a:rPr>
              <a:t>/h at contact and 2) 15 </a:t>
            </a:r>
            <a:r>
              <a:rPr lang="en-US" sz="1600" b="1" dirty="0" err="1" smtClean="0">
                <a:solidFill>
                  <a:srgbClr val="04246C"/>
                </a:solidFill>
              </a:rPr>
              <a:t>mrem</a:t>
            </a:r>
            <a:r>
              <a:rPr lang="en-US" sz="1600" b="1" dirty="0" smtClean="0">
                <a:solidFill>
                  <a:srgbClr val="04246C"/>
                </a:solidFill>
              </a:rPr>
              <a:t>/h at contact</a:t>
            </a:r>
          </a:p>
          <a:p>
            <a:r>
              <a:rPr lang="en-US" sz="1600" b="1" dirty="0" smtClean="0">
                <a:solidFill>
                  <a:srgbClr val="04246C"/>
                </a:solidFill>
              </a:rPr>
              <a:t>A survey of U-Line Downstream on 5/19/10 indicated dose rates at UD-3 had increased to 30 </a:t>
            </a:r>
            <a:r>
              <a:rPr lang="en-US" sz="1600" b="1" dirty="0" err="1" smtClean="0">
                <a:solidFill>
                  <a:srgbClr val="04246C"/>
                </a:solidFill>
              </a:rPr>
              <a:t>mrem</a:t>
            </a:r>
            <a:r>
              <a:rPr lang="en-US" sz="1600" b="1" dirty="0" smtClean="0">
                <a:solidFill>
                  <a:srgbClr val="04246C"/>
                </a:solidFill>
              </a:rPr>
              <a:t>/h contact and 5 </a:t>
            </a:r>
            <a:r>
              <a:rPr lang="en-US" sz="1600" b="1" dirty="0" err="1" smtClean="0">
                <a:solidFill>
                  <a:srgbClr val="04246C"/>
                </a:solidFill>
              </a:rPr>
              <a:t>mrem</a:t>
            </a:r>
            <a:r>
              <a:rPr lang="en-US" sz="1600" b="1" dirty="0" smtClean="0">
                <a:solidFill>
                  <a:srgbClr val="04246C"/>
                </a:solidFill>
              </a:rPr>
              <a:t>/h at 1 foot</a:t>
            </a:r>
          </a:p>
          <a:p>
            <a:r>
              <a:rPr lang="en-US" sz="1600" b="1" dirty="0" smtClean="0">
                <a:solidFill>
                  <a:srgbClr val="04246C"/>
                </a:solidFill>
              </a:rPr>
              <a:t>Surveys of the X &amp; Y injection on 5/19/10 were similar to that obtained on 5/13/10</a:t>
            </a:r>
          </a:p>
          <a:p>
            <a:r>
              <a:rPr lang="en-US" sz="1600" b="1" dirty="0" smtClean="0">
                <a:solidFill>
                  <a:srgbClr val="04246C"/>
                </a:solidFill>
              </a:rPr>
              <a:t>A survey performed on W-Line and dump on 5/19/10 indicated all dose rates that have been typically identified in the past</a:t>
            </a:r>
          </a:p>
          <a:p>
            <a:r>
              <a:rPr lang="en-US" sz="1600" b="1" dirty="0" smtClean="0">
                <a:solidFill>
                  <a:srgbClr val="04246C"/>
                </a:solidFill>
              </a:rPr>
              <a:t>On either side of STAR where the beam pipe is reduced from 5 inches to 3 inches surveys were performed; both locations indicated &lt;0.1 </a:t>
            </a:r>
            <a:r>
              <a:rPr lang="en-US" sz="1600" b="1" dirty="0" err="1" smtClean="0">
                <a:solidFill>
                  <a:srgbClr val="04246C"/>
                </a:solidFill>
              </a:rPr>
              <a:t>mrem</a:t>
            </a:r>
            <a:r>
              <a:rPr lang="en-US" sz="1600" b="1" dirty="0" smtClean="0">
                <a:solidFill>
                  <a:srgbClr val="04246C"/>
                </a:solidFill>
              </a:rPr>
              <a:t>/h</a:t>
            </a:r>
          </a:p>
          <a:p>
            <a:endParaRPr lang="en-US" sz="1200"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O’Clock</a:t>
            </a:r>
            <a:r>
              <a:rPr lang="en-US" dirty="0" smtClean="0"/>
              <a:t> Yellow Scraper 5-13-10 and 5-19-10</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3</a:t>
            </a:fld>
            <a:endParaRPr lang="en-US" dirty="0"/>
          </a:p>
        </p:txBody>
      </p:sp>
      <p:pic>
        <p:nvPicPr>
          <p:cNvPr id="2050" name="Picture 2"/>
          <p:cNvPicPr>
            <a:picLocks noGrp="1" noChangeAspect="1" noChangeArrowheads="1"/>
          </p:cNvPicPr>
          <p:nvPr>
            <p:ph idx="1"/>
          </p:nvPr>
        </p:nvPicPr>
        <p:blipFill>
          <a:blip r:embed="rId2" cstate="print"/>
          <a:srcRect l="8462"/>
          <a:stretch>
            <a:fillRect/>
          </a:stretch>
        </p:blipFill>
        <p:spPr bwMode="auto">
          <a:xfrm>
            <a:off x="457200" y="1447800"/>
            <a:ext cx="4130946" cy="327521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5904" t="1584"/>
          <a:stretch>
            <a:fillRect/>
          </a:stretch>
        </p:blipFill>
        <p:spPr bwMode="auto">
          <a:xfrm>
            <a:off x="4724400" y="2590800"/>
            <a:ext cx="4176626" cy="32561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dirty="0" err="1" smtClean="0"/>
              <a:t>O’Clock</a:t>
            </a:r>
            <a:r>
              <a:rPr lang="en-US" dirty="0" smtClean="0"/>
              <a:t> Blue Scraper 5-13-10 and 5-19-10</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754324" y="2895600"/>
            <a:ext cx="4389676" cy="31718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181" r="1181"/>
          <a:stretch>
            <a:fillRect/>
          </a:stretch>
        </p:blipFill>
        <p:spPr bwMode="auto">
          <a:xfrm>
            <a:off x="152400" y="1219200"/>
            <a:ext cx="4595120" cy="3438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Line 5-19-10</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5</a:t>
            </a:fld>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19200" y="1447800"/>
            <a:ext cx="6785943" cy="45938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Line 5-19-10</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6</a:t>
            </a:fld>
            <a:endParaRPr lang="en-US" dirty="0"/>
          </a:p>
        </p:txBody>
      </p:sp>
      <p:pic>
        <p:nvPicPr>
          <p:cNvPr id="5122" name="Picture 2"/>
          <p:cNvPicPr>
            <a:picLocks noGrp="1" noChangeAspect="1" noChangeArrowheads="1"/>
          </p:cNvPicPr>
          <p:nvPr>
            <p:ph idx="1"/>
          </p:nvPr>
        </p:nvPicPr>
        <p:blipFill>
          <a:blip r:embed="rId2" cstate="print"/>
          <a:srcRect l="897" t="1808"/>
          <a:stretch>
            <a:fillRect/>
          </a:stretch>
        </p:blipFill>
        <p:spPr bwMode="auto">
          <a:xfrm>
            <a:off x="456768" y="1294969"/>
            <a:ext cx="8369372" cy="411523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Injection 5-19-10 </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7</a:t>
            </a:fld>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0" y="1840228"/>
            <a:ext cx="7620000" cy="386334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g-2, V Line / U Line, 12-10-99 </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8</a:t>
            </a:fld>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14400" y="1295400"/>
            <a:ext cx="6541333" cy="492618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Photo of the Week - Pot-smoking worker mauled by grizzly: Does he get comp? </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9</a:t>
            </a:fld>
            <a:endParaRPr lang="en-US" dirty="0"/>
          </a:p>
        </p:txBody>
      </p:sp>
      <p:sp>
        <p:nvSpPr>
          <p:cNvPr id="7" name="Content Placeholder 6"/>
          <p:cNvSpPr>
            <a:spLocks noGrp="1"/>
          </p:cNvSpPr>
          <p:nvPr>
            <p:ph idx="1"/>
          </p:nvPr>
        </p:nvSpPr>
        <p:spPr>
          <a:xfrm>
            <a:off x="3124200" y="1600200"/>
            <a:ext cx="5638800" cy="4267200"/>
          </a:xfrm>
        </p:spPr>
        <p:txBody>
          <a:bodyPr/>
          <a:lstStyle/>
          <a:p>
            <a:r>
              <a:rPr lang="en-US" sz="1200" b="1" dirty="0" smtClean="0">
                <a:solidFill>
                  <a:srgbClr val="04246C"/>
                </a:solidFill>
              </a:rPr>
              <a:t>Employee Brock Hopkins entered a pen at Great Bear Adventures in West Glacier, MT, to feed grizzlies</a:t>
            </a:r>
          </a:p>
          <a:p>
            <a:r>
              <a:rPr lang="en-US" sz="1200" b="1" dirty="0" smtClean="0">
                <a:solidFill>
                  <a:srgbClr val="04246C"/>
                </a:solidFill>
              </a:rPr>
              <a:t>He was attacked by one of the bears and escaped by crawling under an electrified fence. He suffered severe injuries</a:t>
            </a:r>
          </a:p>
          <a:p>
            <a:r>
              <a:rPr lang="en-US" sz="1200" b="1" dirty="0" smtClean="0">
                <a:solidFill>
                  <a:srgbClr val="04246C"/>
                </a:solidFill>
              </a:rPr>
              <a:t>Hopkins admits he smoked marijuana that day before entering the bear pen</a:t>
            </a:r>
          </a:p>
          <a:p>
            <a:r>
              <a:rPr lang="en-US" sz="1200" b="1" dirty="0" smtClean="0">
                <a:solidFill>
                  <a:srgbClr val="04246C"/>
                </a:solidFill>
              </a:rPr>
              <a:t>His employer presented no evidence about his level of impairment on the day of the attack</a:t>
            </a:r>
          </a:p>
          <a:p>
            <a:r>
              <a:rPr lang="en-US" sz="1200" b="1" dirty="0" smtClean="0">
                <a:solidFill>
                  <a:srgbClr val="04246C"/>
                </a:solidFill>
              </a:rPr>
              <a:t>Hopkins was initially denied workers comp on the grounds that his use of marijuana was the major contributing cause of the accident</a:t>
            </a:r>
          </a:p>
          <a:p>
            <a:r>
              <a:rPr lang="en-US" sz="1200" b="1" dirty="0" smtClean="0">
                <a:solidFill>
                  <a:srgbClr val="04246C"/>
                </a:solidFill>
              </a:rPr>
              <a:t>Hopkins appealed to the state’s Workers’ Compensation Court</a:t>
            </a:r>
          </a:p>
          <a:p>
            <a:r>
              <a:rPr lang="en-US" sz="1200" b="1" dirty="0" smtClean="0">
                <a:solidFill>
                  <a:srgbClr val="04246C"/>
                </a:solidFill>
              </a:rPr>
              <a:t>Here’s what the judge wrote: “When it comes to attacking humans, grizzlies are equal opportunity maulers, attacking without regard to race, creed, ethnicity, or marijuana usage. Hopkins’ use of marijuana to kick off a day of working around grizzly bears was ill advised to say the least and mind-bogglingly stupid to say the most”</a:t>
            </a:r>
          </a:p>
          <a:p>
            <a:r>
              <a:rPr lang="en-US" sz="1200" b="1" dirty="0" smtClean="0">
                <a:solidFill>
                  <a:srgbClr val="04246C"/>
                </a:solidFill>
              </a:rPr>
              <a:t>The judge noted that, while using pot before interacting with bears may have been stupid, there was no evidence presented to conclude that Hopkins’ pot use was the major cause of the incident</a:t>
            </a:r>
          </a:p>
          <a:p>
            <a:r>
              <a:rPr lang="en-US" sz="1200" b="1" dirty="0" smtClean="0">
                <a:solidFill>
                  <a:srgbClr val="04246C"/>
                </a:solidFill>
              </a:rPr>
              <a:t>The decision: Hopkins was entitled to workers’ comp benefits</a:t>
            </a:r>
          </a:p>
          <a:p>
            <a:endParaRPr lang="en-US" sz="1200" dirty="0"/>
          </a:p>
        </p:txBody>
      </p:sp>
      <p:pic>
        <p:nvPicPr>
          <p:cNvPr id="6" name="Picture 5" descr="Bear.jpg"/>
          <p:cNvPicPr>
            <a:picLocks noChangeAspect="1"/>
          </p:cNvPicPr>
          <p:nvPr/>
        </p:nvPicPr>
        <p:blipFill>
          <a:blip r:embed="rId2" cstate="print"/>
          <a:stretch>
            <a:fillRect/>
          </a:stretch>
        </p:blipFill>
        <p:spPr>
          <a:xfrm>
            <a:off x="457200" y="1752600"/>
            <a:ext cx="2444126" cy="390525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13569</TotalTime>
  <Words>462</Words>
  <Application>Microsoft Office PowerPoint</Application>
  <PresentationFormat>On-screen Show (4:3)</PresentationFormat>
  <Paragraphs>39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 Presentation</vt:lpstr>
      <vt:lpstr>Take 5 for Safety</vt:lpstr>
      <vt:lpstr>Dose Rates Study For Low Energy Running up to 5-19-10</vt:lpstr>
      <vt:lpstr>7 O’Clock Yellow Scraper 5-13-10 and 5-19-10</vt:lpstr>
      <vt:lpstr>8 O’Clock Blue Scraper 5-13-10 and 5-19-10</vt:lpstr>
      <vt:lpstr>U Line 5-19-10</vt:lpstr>
      <vt:lpstr>U Line 5-19-10</vt:lpstr>
      <vt:lpstr>X Injection 5-19-10 </vt:lpstr>
      <vt:lpstr>g-2, V Line / U Line, 12-10-99 </vt:lpstr>
      <vt:lpstr>Safety Photo of the Week - Pot-smoking worker mauled by grizzly: Does he get comp? </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Software QA </dc:subject>
  <dc:creator>Ed Lessard</dc:creator>
  <cp:lastModifiedBy>lessard</cp:lastModifiedBy>
  <cp:revision>809</cp:revision>
  <cp:lastPrinted>2007-07-02T19:06:14Z</cp:lastPrinted>
  <dcterms:created xsi:type="dcterms:W3CDTF">2007-06-28T20:22:43Z</dcterms:created>
  <dcterms:modified xsi:type="dcterms:W3CDTF">2010-05-25T17:17:37Z</dcterms:modified>
</cp:coreProperties>
</file>