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256" r:id="rId2"/>
    <p:sldId id="259" r:id="rId3"/>
    <p:sldId id="260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6600"/>
    <a:srgbClr val="3366FF"/>
    <a:srgbClr val="333399"/>
    <a:srgbClr val="FFFFCC"/>
    <a:srgbClr val="000066"/>
    <a:srgbClr val="3333CC"/>
    <a:srgbClr val="336699"/>
    <a:srgbClr val="CC0000"/>
    <a:srgbClr val="77AD9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72" autoAdjust="0"/>
    <p:restoredTop sz="94695" autoAdjust="0"/>
  </p:normalViewPr>
  <p:slideViewPr>
    <p:cSldViewPr snapToGrid="0"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E8308-153C-4DB3-8BA9-B6D5B08636E6}" type="datetimeFigureOut">
              <a:rPr lang="en-US" smtClean="0"/>
              <a:pPr/>
              <a:t>5/25/2010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84887-6B68-4834-A0A4-01099099A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Time Meeting 05/25/2010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Time Meeting 05/25/2010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05/25/2010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05/25/2010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Time Meeting 05/25/2010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Time Meeting 05/25/2010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05/25/2010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05/25/2010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05/25/2010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Time Meeting 05/25/2010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Time Meeting 05/25/2010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Stefan Bathe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D28D65-A306-4338-826F-6DF419727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PHENIX Status @ 7.7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Stefan Bathe, Time Meeting, May </a:t>
            </a:r>
            <a:r>
              <a:rPr lang="en-US" dirty="0" smtClean="0"/>
              <a:t>25</a:t>
            </a:r>
            <a:r>
              <a:rPr lang="en-US" dirty="0" smtClean="0"/>
              <a:t>, </a:t>
            </a:r>
            <a:r>
              <a:rPr lang="en-US" dirty="0" smtClean="0"/>
              <a:t>2010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3316" y="6236070"/>
            <a:ext cx="1025696" cy="358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footer.gif"/>
          <p:cNvPicPr>
            <a:picLocks noChangeAspect="1"/>
          </p:cNvPicPr>
          <p:nvPr/>
        </p:nvPicPr>
        <p:blipFill>
          <a:blip r:embed="rId3"/>
          <a:srcRect l="67352"/>
          <a:stretch>
            <a:fillRect/>
          </a:stretch>
        </p:blipFill>
        <p:spPr>
          <a:xfrm>
            <a:off x="0" y="6210347"/>
            <a:ext cx="1133341" cy="439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umi77_20100525.gif"/>
          <p:cNvPicPr>
            <a:picLocks noChangeAspect="1"/>
          </p:cNvPicPr>
          <p:nvPr/>
        </p:nvPicPr>
        <p:blipFill>
          <a:blip r:embed="rId2"/>
          <a:srcRect l="2709" t="5514" r="4496" b="1156"/>
          <a:stretch>
            <a:fillRect/>
          </a:stretch>
        </p:blipFill>
        <p:spPr>
          <a:xfrm>
            <a:off x="-1" y="1740745"/>
            <a:ext cx="5743977" cy="44161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Accumulated luminosity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05/25/2010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348506" y="4662152"/>
            <a:ext cx="17798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1.6</a:t>
            </a:r>
            <a:r>
              <a:rPr lang="en-US" dirty="0" smtClean="0"/>
              <a:t> </a:t>
            </a:r>
            <a:r>
              <a:rPr lang="en-US" dirty="0" smtClean="0"/>
              <a:t>M events </a:t>
            </a:r>
          </a:p>
          <a:p>
            <a:r>
              <a:rPr lang="en-US" dirty="0" smtClean="0"/>
              <a:t>in 4 weeks</a:t>
            </a:r>
          </a:p>
          <a:p>
            <a:r>
              <a:rPr lang="en-US" dirty="0" smtClean="0"/>
              <a:t>(up from </a:t>
            </a:r>
            <a:r>
              <a:rPr lang="en-US" dirty="0" smtClean="0"/>
              <a:t>1.25 </a:t>
            </a:r>
            <a:r>
              <a:rPr lang="en-US" dirty="0" smtClean="0"/>
              <a:t>M)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2782" y="3848096"/>
            <a:ext cx="2425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currently </a:t>
            </a:r>
            <a:r>
              <a:rPr lang="en-US" dirty="0" smtClean="0"/>
              <a:t>775</a:t>
            </a:r>
            <a:r>
              <a:rPr lang="en-US" dirty="0" smtClean="0"/>
              <a:t> </a:t>
            </a:r>
            <a:r>
              <a:rPr lang="en-US" dirty="0" smtClean="0"/>
              <a:t>K</a:t>
            </a:r>
          </a:p>
          <a:p>
            <a:pPr algn="ctr"/>
            <a:r>
              <a:rPr lang="en-US" dirty="0" err="1" smtClean="0"/>
              <a:t>mbias</a:t>
            </a:r>
            <a:r>
              <a:rPr lang="en-US" dirty="0" smtClean="0"/>
              <a:t> </a:t>
            </a:r>
            <a:r>
              <a:rPr lang="en-US" dirty="0" err="1" smtClean="0"/>
              <a:t>evts</a:t>
            </a:r>
            <a:r>
              <a:rPr lang="en-US" dirty="0" smtClean="0"/>
              <a:t>/week</a:t>
            </a:r>
          </a:p>
          <a:p>
            <a:pPr algn="ctr"/>
            <a:r>
              <a:rPr lang="en-US" dirty="0" smtClean="0"/>
              <a:t>(up from </a:t>
            </a:r>
            <a:r>
              <a:rPr lang="en-US" dirty="0" smtClean="0"/>
              <a:t>630</a:t>
            </a:r>
            <a:r>
              <a:rPr lang="en-US" dirty="0" smtClean="0"/>
              <a:t> </a:t>
            </a:r>
            <a:r>
              <a:rPr lang="en-US" dirty="0" smtClean="0"/>
              <a:t>K)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17750" y="2653328"/>
            <a:ext cx="29785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1.4 M minimum bias events</a:t>
            </a:r>
          </a:p>
          <a:p>
            <a:r>
              <a:rPr lang="en-US" sz="1600" dirty="0" smtClean="0"/>
              <a:t>recorded to date </a:t>
            </a:r>
          </a:p>
          <a:p>
            <a:r>
              <a:rPr lang="en-US" sz="1600" dirty="0" smtClean="0"/>
              <a:t>(up from 850 K)</a:t>
            </a:r>
          </a:p>
          <a:p>
            <a:endParaRPr lang="en-US" sz="1600" dirty="0" smtClean="0"/>
          </a:p>
          <a:p>
            <a:r>
              <a:rPr lang="en-US" sz="1600" dirty="0" smtClean="0"/>
              <a:t>Improvement since last week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However,  </a:t>
            </a:r>
            <a:r>
              <a:rPr lang="en-US" sz="1600" dirty="0" smtClean="0"/>
              <a:t>currently rates declining (30 </a:t>
            </a:r>
            <a:r>
              <a:rPr lang="en-US" sz="1600" dirty="0" smtClean="0"/>
              <a:t>% </a:t>
            </a:r>
            <a:r>
              <a:rPr lang="en-US" sz="1600" dirty="0" smtClean="0"/>
              <a:t>lower than maximum, see next slide)</a:t>
            </a:r>
            <a:endParaRPr lang="en-US" sz="16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1712890" y="1506828"/>
            <a:ext cx="1810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BBCLL1(&gt;1 tubes)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Development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05/25/2010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 descr="rate77_20100525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3383" t="4729" r="10372" b="51123"/>
          <a:stretch>
            <a:fillRect/>
          </a:stretch>
        </p:blipFill>
        <p:spPr>
          <a:xfrm>
            <a:off x="-386367" y="2150777"/>
            <a:ext cx="9504609" cy="2593750"/>
          </a:xfrm>
        </p:spPr>
      </p:pic>
      <p:sp>
        <p:nvSpPr>
          <p:cNvPr id="8" name="TextBox 7"/>
          <p:cNvSpPr txBox="1"/>
          <p:nvPr/>
        </p:nvSpPr>
        <p:spPr>
          <a:xfrm rot="16200000">
            <a:off x="-412128" y="3129572"/>
            <a:ext cx="993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rate [Hz]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54380" y="4584883"/>
            <a:ext cx="1889620" cy="3693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run index (= store)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42445" y="5241705"/>
            <a:ext cx="2758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Degradation over past 24 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ime20100525.gif"/>
          <p:cNvPicPr>
            <a:picLocks noChangeAspect="1"/>
          </p:cNvPicPr>
          <p:nvPr/>
        </p:nvPicPr>
        <p:blipFill>
          <a:blip r:embed="rId2"/>
          <a:srcRect l="6714" t="8228" r="2059" b="5951"/>
          <a:stretch>
            <a:fillRect/>
          </a:stretch>
        </p:blipFill>
        <p:spPr>
          <a:xfrm>
            <a:off x="579550" y="2202287"/>
            <a:ext cx="5048518" cy="31553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Dependence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05/25/2010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2479" y="6248206"/>
            <a:ext cx="5421083" cy="365125"/>
          </a:xfrm>
        </p:spPr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958768" y="2859109"/>
            <a:ext cx="27209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PHENIX BBCLL1(&gt;0 tubes) </a:t>
            </a:r>
          </a:p>
          <a:p>
            <a:r>
              <a:rPr lang="en-US" dirty="0" smtClean="0"/>
              <a:t>+/- 30 cm </a:t>
            </a:r>
            <a:r>
              <a:rPr lang="en-US" dirty="0" err="1" smtClean="0"/>
              <a:t>vtx</a:t>
            </a:r>
            <a:r>
              <a:rPr lang="en-US" dirty="0" smtClean="0"/>
              <a:t> cut</a:t>
            </a:r>
          </a:p>
          <a:p>
            <a:r>
              <a:rPr lang="en-US" dirty="0" smtClean="0"/>
              <a:t>(2 Hz laser rate subtracted)</a:t>
            </a:r>
          </a:p>
          <a:p>
            <a:endParaRPr lang="fr-FR" dirty="0" smtClean="0"/>
          </a:p>
          <a:p>
            <a:r>
              <a:rPr lang="fr-FR" dirty="0" smtClean="0"/>
              <a:t>rate(t=0) = </a:t>
            </a:r>
            <a:r>
              <a:rPr lang="fr-FR" dirty="0" smtClean="0"/>
              <a:t>4</a:t>
            </a:r>
            <a:r>
              <a:rPr lang="fr-FR" dirty="0" smtClean="0"/>
              <a:t> </a:t>
            </a:r>
            <a:r>
              <a:rPr lang="fr-FR" dirty="0" smtClean="0"/>
              <a:t>Hz</a:t>
            </a:r>
          </a:p>
          <a:p>
            <a:r>
              <a:rPr lang="fr-FR" dirty="0" smtClean="0"/>
              <a:t>t</a:t>
            </a:r>
            <a:r>
              <a:rPr lang="fr-FR" baseline="-25000" dirty="0" smtClean="0"/>
              <a:t>1/2</a:t>
            </a:r>
            <a:r>
              <a:rPr lang="fr-FR" dirty="0" smtClean="0"/>
              <a:t>=6 </a:t>
            </a:r>
            <a:r>
              <a:rPr lang="fr-FR" dirty="0" smtClean="0"/>
              <a:t>min (good store</a:t>
            </a:r>
            <a:r>
              <a:rPr lang="fr-FR" dirty="0" smtClean="0"/>
              <a:t>)</a:t>
            </a:r>
            <a:endParaRPr lang="fr-FR" dirty="0" smtClean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15911" y="2575775"/>
            <a:ext cx="993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rate [Hz]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56976" y="5278190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[min.]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39403" y="4056845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good store</a:t>
            </a:r>
            <a:endParaRPr lang="en-US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11.5 </a:t>
            </a:r>
            <a:r>
              <a:rPr lang="en-US" dirty="0" err="1" smtClean="0"/>
              <a:t>GeV</a:t>
            </a:r>
            <a:r>
              <a:rPr lang="en-US" dirty="0" smtClean="0"/>
              <a:t> run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Time Meeting 05/25/2010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3D28D65-A306-4338-826F-6DF4197273F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44699" y="1600200"/>
            <a:ext cx="8521349" cy="13748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 collisions in PHENIX @ 11.5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Will commission new </a:t>
            </a:r>
            <a:r>
              <a:rPr lang="en-US" dirty="0" err="1" smtClean="0"/>
              <a:t>muon</a:t>
            </a:r>
            <a:r>
              <a:rPr lang="en-US" dirty="0" smtClean="0"/>
              <a:t> detectors with cosmic rays</a:t>
            </a:r>
          </a:p>
          <a:p>
            <a:pPr lvl="1"/>
            <a:r>
              <a:rPr lang="en-US" dirty="0" smtClean="0"/>
              <a:t>Crucial for next year’s W physics program</a:t>
            </a:r>
          </a:p>
        </p:txBody>
      </p:sp>
      <p:pic>
        <p:nvPicPr>
          <p:cNvPr id="7" name="Picture 6" descr="RPC3Install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15177" y="2936382"/>
            <a:ext cx="5228822" cy="3921617"/>
          </a:xfrm>
          <a:prstGeom prst="rect">
            <a:avLst/>
          </a:prstGeom>
        </p:spPr>
      </p:pic>
      <p:sp>
        <p:nvSpPr>
          <p:cNvPr id="8" name="Content Placeholder 5"/>
          <p:cNvSpPr txBox="1">
            <a:spLocks/>
          </p:cNvSpPr>
          <p:nvPr/>
        </p:nvSpPr>
        <p:spPr>
          <a:xfrm>
            <a:off x="0" y="3310943"/>
            <a:ext cx="3837904" cy="2986826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2-person watch shifts + experts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h access on Thursday to finish detector set up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h access on Wednesday next week for end-of-run HBD calibration measurement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8473</TotalTime>
  <Words>210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Median</vt:lpstr>
      <vt:lpstr> PHENIX Status @ 7.7 GeV</vt:lpstr>
      <vt:lpstr>Accumulated luminosity</vt:lpstr>
      <vt:lpstr>Rate Development</vt:lpstr>
      <vt:lpstr>Time Dependence</vt:lpstr>
      <vt:lpstr>Plans for 11.5 GeV run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Scattering in phenix and atlas</dc:title>
  <dc:creator>Sony Customer</dc:creator>
  <cp:lastModifiedBy>Sony Customer</cp:lastModifiedBy>
  <cp:revision>170</cp:revision>
  <dcterms:created xsi:type="dcterms:W3CDTF">2008-11-06T23:07:56Z</dcterms:created>
  <dcterms:modified xsi:type="dcterms:W3CDTF">2010-05-25T15:59:30Z</dcterms:modified>
</cp:coreProperties>
</file>