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9" r:id="rId2"/>
    <p:sldId id="555" r:id="rId3"/>
    <p:sldId id="554" r:id="rId4"/>
    <p:sldId id="562" r:id="rId5"/>
    <p:sldId id="563" r:id="rId6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6C"/>
    <a:srgbClr val="000099"/>
    <a:srgbClr val="042B7F"/>
    <a:srgbClr val="000066"/>
    <a:srgbClr val="0000FF"/>
    <a:srgbClr val="0B6B1B"/>
    <a:srgbClr val="1E045E"/>
    <a:srgbClr val="0E8C23"/>
    <a:srgbClr val="13B9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4" autoAdjust="0"/>
    <p:restoredTop sz="87306" autoAdjust="0"/>
  </p:normalViewPr>
  <p:slideViewPr>
    <p:cSldViewPr>
      <p:cViewPr varScale="1">
        <p:scale>
          <a:sx n="99" d="100"/>
          <a:sy n="99" d="100"/>
        </p:scale>
        <p:origin x="-19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86" y="-102"/>
      </p:cViewPr>
      <p:guideLst>
        <p:guide orient="horz" pos="2920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3A76B745-74A3-4958-A951-3571C1AD5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1" tIns="46476" rIns="92951" bIns="46476" numCol="1" anchor="b" anchorCtr="0" compatLnSpc="1">
            <a:prstTxWarp prst="textNoShape">
              <a:avLst/>
            </a:prstTxWarp>
          </a:bodyPr>
          <a:lstStyle>
            <a:lvl1pPr algn="r" defTabSz="930252" eaLnBrk="0" hangingPunct="0">
              <a:defRPr sz="12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1893202F-CF91-4C53-A895-26D419436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5325"/>
            <a:ext cx="4635500" cy="3476625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02139"/>
            <a:ext cx="5130800" cy="4173537"/>
          </a:xfrm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ppt_BG_Title_BNL_bluePassion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48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622C2-78B0-4AC5-8026-553F589F2AFF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EB5B5-7891-4DDB-B7A8-EEA4748D97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58289-2B87-4CCB-8195-0830F085A705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AF0DB-2B82-414B-BC2E-FEDA41DA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9E20-1275-49B8-AB68-A37F8A23E803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D56E-CF58-48DB-9859-5D577ABEE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996A3-CFC6-43A5-90DB-AF1141B209C6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F8C1-A238-4A28-B153-EC937AAD7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7F151-4F9A-468A-9545-56D75F1B3582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A681D-C136-463C-817B-09C95575F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031A-DBBE-4E3A-8600-F2AE3EBC2EC7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F3C6-C1CC-4413-A7F9-3A853AC92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1F3A-3287-4EE1-B70D-222303418C90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55864-09A3-41D8-B284-9EC237F8F4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82E8-883D-43F2-B1A9-62D091797644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528B-F4F9-4E0C-A4F0-CCD122817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2F8D5-36AA-4B34-ABD2-6CE36B6FD22B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BE9AC-BB94-4B35-8EF4-9705E32DB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1BA0-E8DE-42C4-A874-049076D8C4BA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D01B-8AFA-4785-96C7-E8F2CA02C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REVBG_Slide4_Blu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574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accent1"/>
                </a:solidFill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fld id="{87E042C2-FACD-4A40-B75F-8A9F93EA1671}" type="datetime1">
              <a:rPr lang="en-US"/>
              <a:pPr>
                <a:defRPr/>
              </a:pPr>
              <a:t>6/1/2010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13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ＭＳ Ｐゴシック" pitchFamily="-12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42B7F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A3446682-1843-4EC0-950D-B015D47ED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1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  <a:cs typeface="ＭＳ Ｐゴシック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Symbol" pitchFamily="18" charset="2"/>
        <a:buChar char="·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+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2288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2133600"/>
            <a:ext cx="8077200" cy="3548062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at Deep Water Horizon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Lighting News – Focus on Reducing Hazards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Preventing Errors Among Shift </a:t>
            </a:r>
            <a:r>
              <a:rPr lang="en-US" sz="2800" b="1" dirty="0" smtClean="0">
                <a:solidFill>
                  <a:schemeClr val="bg1"/>
                </a:solidFill>
              </a:rPr>
              <a:t>Workers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Safety Photo of the Week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Collider-Accelerator Department</a:t>
            </a:r>
          </a:p>
          <a:p>
            <a:pPr marL="0" indent="0">
              <a:lnSpc>
                <a:spcPct val="7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</a:rPr>
              <a:t>June 1, 2010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595313" y="361950"/>
            <a:ext cx="8153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j-cs"/>
              </a:rPr>
              <a:t>Take 5 for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246C"/>
                </a:solidFill>
              </a:rPr>
              <a:t>Just How Many Injuries Would Workers Hide For Incentives? </a:t>
            </a:r>
            <a:r>
              <a:rPr lang="en-US" baseline="30000" dirty="0" smtClean="0">
                <a:solidFill>
                  <a:srgbClr val="04246C"/>
                </a:solidFill>
              </a:rPr>
              <a:t>☼</a:t>
            </a:r>
            <a:endParaRPr lang="en-US" baseline="30000" dirty="0" smtClean="0">
              <a:solidFill>
                <a:srgbClr val="04246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800600"/>
          </a:xfrm>
        </p:spPr>
        <p:txBody>
          <a:bodyPr/>
          <a:lstStyle/>
          <a:p>
            <a:r>
              <a:rPr lang="en-US" sz="1600" dirty="0" smtClean="0">
                <a:solidFill>
                  <a:srgbClr val="04246C"/>
                </a:solidFill>
              </a:rPr>
              <a:t>Transocean</a:t>
            </a:r>
            <a:r>
              <a:rPr lang="en-US" sz="1600" dirty="0" smtClean="0">
                <a:solidFill>
                  <a:srgbClr val="04246C"/>
                </a:solidFill>
              </a:rPr>
              <a:t>, an offshore drilling company, is a business partner with BP in connection with the Deepwater Horizon oil rig that exploded, killing 11 workers and sending huge, unknown amounts of oil into the </a:t>
            </a:r>
            <a:r>
              <a:rPr lang="en-US" sz="1600" dirty="0" smtClean="0">
                <a:solidFill>
                  <a:srgbClr val="04246C"/>
                </a:solidFill>
              </a:rPr>
              <a:t>ocean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Just two years ago, the Minerals Management Service (MMS), the federal agency that enforces safety rules on oil rigs, gave Transocean a top safety award for a “perfect performance </a:t>
            </a:r>
            <a:r>
              <a:rPr lang="en-US" sz="1600" dirty="0" smtClean="0">
                <a:solidFill>
                  <a:srgbClr val="04246C"/>
                </a:solidFill>
              </a:rPr>
              <a:t>period”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In 2009, Transocean </a:t>
            </a:r>
            <a:r>
              <a:rPr lang="en-US" sz="1600" dirty="0" smtClean="0">
                <a:solidFill>
                  <a:srgbClr val="04246C"/>
                </a:solidFill>
              </a:rPr>
              <a:t>chief executive Steven Newman </a:t>
            </a:r>
            <a:r>
              <a:rPr lang="en-US" sz="1600" dirty="0" smtClean="0">
                <a:solidFill>
                  <a:srgbClr val="04246C"/>
                </a:solidFill>
              </a:rPr>
              <a:t>danced at </a:t>
            </a:r>
            <a:r>
              <a:rPr lang="en-US" sz="1600" dirty="0" smtClean="0">
                <a:solidFill>
                  <a:srgbClr val="04246C"/>
                </a:solidFill>
              </a:rPr>
              <a:t>a </a:t>
            </a:r>
            <a:r>
              <a:rPr lang="en-US" sz="1600" dirty="0" smtClean="0">
                <a:solidFill>
                  <a:srgbClr val="04246C"/>
                </a:solidFill>
              </a:rPr>
              <a:t>lavish company luncheon for employees in Mumbai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Newman was reportedly making good on a promise to </a:t>
            </a:r>
            <a:r>
              <a:rPr lang="en-US" sz="1600" dirty="0" smtClean="0">
                <a:solidFill>
                  <a:srgbClr val="04246C"/>
                </a:solidFill>
              </a:rPr>
              <a:t>a dinner and a dance if </a:t>
            </a:r>
            <a:r>
              <a:rPr lang="en-US" sz="1600" dirty="0" smtClean="0">
                <a:solidFill>
                  <a:srgbClr val="04246C"/>
                </a:solidFill>
              </a:rPr>
              <a:t>the India Division team posted a top safety record two years </a:t>
            </a:r>
            <a:r>
              <a:rPr lang="en-US" sz="1600" dirty="0" smtClean="0">
                <a:solidFill>
                  <a:srgbClr val="04246C"/>
                </a:solidFill>
              </a:rPr>
              <a:t>running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This </a:t>
            </a:r>
            <a:r>
              <a:rPr lang="en-US" sz="1600" dirty="0" smtClean="0">
                <a:solidFill>
                  <a:srgbClr val="04246C"/>
                </a:solidFill>
              </a:rPr>
              <a:t>is the sort of safety incentive being called into question by OSHA administrator David </a:t>
            </a:r>
            <a:r>
              <a:rPr lang="en-US" sz="1600" dirty="0" smtClean="0">
                <a:solidFill>
                  <a:srgbClr val="04246C"/>
                </a:solidFill>
              </a:rPr>
              <a:t>Michaels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Michaels says safety programs should focus on reducing hazards, not rewarding a decline in </a:t>
            </a:r>
            <a:r>
              <a:rPr lang="en-US" sz="1600" dirty="0" smtClean="0">
                <a:solidFill>
                  <a:srgbClr val="04246C"/>
                </a:solidFill>
              </a:rPr>
              <a:t>injuries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The OSHA administrator suggests workers will hide injuries to get safety rewards, such as dinners or gift </a:t>
            </a:r>
            <a:r>
              <a:rPr lang="en-US" sz="1600" dirty="0" smtClean="0">
                <a:solidFill>
                  <a:srgbClr val="04246C"/>
                </a:solidFill>
              </a:rPr>
              <a:t>cards</a:t>
            </a:r>
          </a:p>
          <a:p>
            <a:pPr>
              <a:buNone/>
            </a:pPr>
            <a:r>
              <a:rPr lang="en-US" sz="1800" baseline="30000" dirty="0" smtClean="0">
                <a:solidFill>
                  <a:srgbClr val="04246C"/>
                </a:solidFill>
              </a:rPr>
              <a:t>☼</a:t>
            </a:r>
            <a:r>
              <a:rPr lang="en-US" sz="1800" dirty="0" smtClean="0">
                <a:solidFill>
                  <a:srgbClr val="04246C"/>
                </a:solidFill>
              </a:rPr>
              <a:t>Huffington Post</a:t>
            </a:r>
            <a:endParaRPr lang="en-US" sz="1800" dirty="0" smtClean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News – Focus on Reducing Hazards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505200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Ed,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I would like to make you aware of a safety issue that we had in our </a:t>
            </a:r>
            <a:r>
              <a:rPr lang="en-US" sz="1400" b="1" dirty="0" smtClean="0">
                <a:solidFill>
                  <a:srgbClr val="04246C"/>
                </a:solidFill>
              </a:rPr>
              <a:t>bldg. We </a:t>
            </a:r>
            <a:r>
              <a:rPr lang="en-US" sz="1400" b="1" dirty="0" smtClean="0">
                <a:solidFill>
                  <a:srgbClr val="04246C"/>
                </a:solidFill>
              </a:rPr>
              <a:t>were operating a 208 breaker panel that required long sleeve shirt, long pants, safety glasses </a:t>
            </a:r>
            <a:r>
              <a:rPr lang="en-US" sz="1400" b="1" dirty="0" smtClean="0">
                <a:solidFill>
                  <a:srgbClr val="04246C"/>
                </a:solidFill>
              </a:rPr>
              <a:t>and gloves</a:t>
            </a:r>
            <a:r>
              <a:rPr lang="en-US" sz="1400" b="1" dirty="0" smtClean="0">
                <a:solidFill>
                  <a:srgbClr val="04246C"/>
                </a:solidFill>
              </a:rPr>
              <a:t>.  Nine breakers in this panel were being used daily to turn on the lights for the 930 assembly area.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I had two concerns with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Excessive wear might cause a failure of one of these breakers.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Proper PPE might not be used to “just turn on the lights”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Wally was contacted as the Bldg. manager and within one day had electricians review the issue,  within a week a GE Lighting contactor was installed and the issue was resolved.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I would like to thank Wally for his prompt response and mitigation of this possibly dangerous situation.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Sincerely,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4246C"/>
                </a:solidFill>
              </a:rPr>
              <a:t>Lawrence </a:t>
            </a:r>
            <a:r>
              <a:rPr lang="en-US" sz="1400" b="1" dirty="0" smtClean="0">
                <a:solidFill>
                  <a:srgbClr val="04246C"/>
                </a:solidFill>
              </a:rPr>
              <a:t>Vogt</a:t>
            </a:r>
          </a:p>
          <a:p>
            <a:pPr>
              <a:buNone/>
            </a:pPr>
            <a:endParaRPr lang="en-US" sz="1200" b="1" dirty="0" smtClean="0">
              <a:solidFill>
                <a:srgbClr val="04246C"/>
              </a:solidFill>
            </a:endParaRPr>
          </a:p>
          <a:p>
            <a:pPr>
              <a:buNone/>
            </a:pPr>
            <a:endParaRPr lang="en-US" sz="1200" b="1" dirty="0" smtClean="0">
              <a:solidFill>
                <a:srgbClr val="04246C"/>
              </a:solidFill>
            </a:endParaRPr>
          </a:p>
          <a:p>
            <a:pPr>
              <a:buNone/>
            </a:pPr>
            <a:endParaRPr lang="en-US" sz="1200" b="1" dirty="0" smtClean="0">
              <a:solidFill>
                <a:srgbClr val="04246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Injuries Among Shift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648200"/>
          </a:xfrm>
        </p:spPr>
        <p:txBody>
          <a:bodyPr/>
          <a:lstStyle/>
          <a:p>
            <a:r>
              <a:rPr lang="en-US" sz="1600" dirty="0" smtClean="0">
                <a:solidFill>
                  <a:srgbClr val="04246C"/>
                </a:solidFill>
              </a:rPr>
              <a:t>A </a:t>
            </a:r>
            <a:r>
              <a:rPr lang="en-US" sz="1600" dirty="0" smtClean="0">
                <a:solidFill>
                  <a:srgbClr val="04246C"/>
                </a:solidFill>
              </a:rPr>
              <a:t>study published in the Cochrane Library shows caffeine worked better than naps at reducing errors and improving performance among late-night workers. It worked as well as prescription medications and light therapy — and it costs less than </a:t>
            </a:r>
            <a:r>
              <a:rPr lang="en-US" sz="1600" dirty="0" smtClean="0">
                <a:solidFill>
                  <a:srgbClr val="04246C"/>
                </a:solidFill>
              </a:rPr>
              <a:t>those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Third-shift </a:t>
            </a:r>
            <a:r>
              <a:rPr lang="en-US" sz="1600" dirty="0" smtClean="0">
                <a:solidFill>
                  <a:srgbClr val="04246C"/>
                </a:solidFill>
              </a:rPr>
              <a:t>workers suffer more injuries on the </a:t>
            </a:r>
            <a:r>
              <a:rPr lang="en-US" sz="1600" dirty="0" smtClean="0">
                <a:solidFill>
                  <a:srgbClr val="04246C"/>
                </a:solidFill>
              </a:rPr>
              <a:t>job; some </a:t>
            </a:r>
            <a:r>
              <a:rPr lang="en-US" sz="1600" dirty="0" smtClean="0">
                <a:solidFill>
                  <a:srgbClr val="04246C"/>
                </a:solidFill>
              </a:rPr>
              <a:t>of the biggest workplace disasters occurred on the night shift: the Exxon Valdez and the Chernobyl and Three Mile Island nuclear </a:t>
            </a:r>
            <a:r>
              <a:rPr lang="en-US" sz="1600" dirty="0" smtClean="0">
                <a:solidFill>
                  <a:srgbClr val="04246C"/>
                </a:solidFill>
              </a:rPr>
              <a:t>incidents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Although no correlation has been shown yet to fatigued workers, the recent BP oil disaster in the Gulf of Mexico also happened at the start of the overnight </a:t>
            </a:r>
            <a:r>
              <a:rPr lang="en-US" sz="1600" dirty="0" smtClean="0">
                <a:solidFill>
                  <a:srgbClr val="04246C"/>
                </a:solidFill>
              </a:rPr>
              <a:t>shift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So the good news for night workers who’ve relied on caffeine is that there’s no reason to discontinue doing so, if they’re </a:t>
            </a:r>
            <a:r>
              <a:rPr lang="en-US" sz="1600" dirty="0" smtClean="0">
                <a:solidFill>
                  <a:srgbClr val="04246C"/>
                </a:solidFill>
              </a:rPr>
              <a:t>healthy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The best way for them to take advantage of caffeine’s effects: small doses spread out over </a:t>
            </a:r>
            <a:r>
              <a:rPr lang="en-US" sz="1600" dirty="0" smtClean="0">
                <a:solidFill>
                  <a:srgbClr val="04246C"/>
                </a:solidFill>
              </a:rPr>
              <a:t>time</a:t>
            </a:r>
            <a:endParaRPr lang="en-US" sz="1600" dirty="0" smtClean="0">
              <a:solidFill>
                <a:srgbClr val="04246C"/>
              </a:solidFill>
            </a:endParaRPr>
          </a:p>
          <a:p>
            <a:r>
              <a:rPr lang="en-US" sz="1600" dirty="0" smtClean="0">
                <a:solidFill>
                  <a:srgbClr val="04246C"/>
                </a:solidFill>
              </a:rPr>
              <a:t>If night workers find they’re losing concentration, a 20-minute break with caffeine might </a:t>
            </a:r>
            <a:r>
              <a:rPr lang="en-US" sz="1600" dirty="0" smtClean="0">
                <a:solidFill>
                  <a:srgbClr val="04246C"/>
                </a:solidFill>
              </a:rPr>
              <a:t>help; that’s </a:t>
            </a:r>
            <a:r>
              <a:rPr lang="en-US" sz="1600" dirty="0" smtClean="0">
                <a:solidFill>
                  <a:srgbClr val="04246C"/>
                </a:solidFill>
              </a:rPr>
              <a:t>how long it takes for the substance to have an </a:t>
            </a:r>
            <a:r>
              <a:rPr lang="en-US" sz="1600" dirty="0" smtClean="0">
                <a:solidFill>
                  <a:srgbClr val="04246C"/>
                </a:solidFill>
              </a:rPr>
              <a:t>effect</a:t>
            </a:r>
            <a:endParaRPr lang="en-US" sz="1600" dirty="0" smtClean="0">
              <a:solidFill>
                <a:srgbClr val="04246C"/>
              </a:solidFill>
            </a:endParaRP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 descr="b145_new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5029200"/>
            <a:ext cx="3352800" cy="15650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Photo of the Week</a:t>
            </a:r>
            <a:endParaRPr lang="en-US" dirty="0"/>
          </a:p>
        </p:txBody>
      </p:sp>
      <p:pic>
        <p:nvPicPr>
          <p:cNvPr id="5" name="Content Placeholder 4" descr="photo38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" y="1447800"/>
            <a:ext cx="3723334" cy="4373563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6" y="1371600"/>
            <a:ext cx="4041775" cy="803275"/>
          </a:xfrm>
        </p:spPr>
        <p:txBody>
          <a:bodyPr/>
          <a:lstStyle/>
          <a:p>
            <a:r>
              <a:rPr lang="en-US" dirty="0" smtClean="0">
                <a:solidFill>
                  <a:srgbClr val="04246C"/>
                </a:solidFill>
              </a:rPr>
              <a:t>A Few Recent Cell-Phone Accident Statistics</a:t>
            </a:r>
            <a:endParaRPr lang="en-US" dirty="0">
              <a:solidFill>
                <a:srgbClr val="04246C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4246C"/>
                </a:solidFill>
              </a:rPr>
              <a:t>Talking on cell phones causes nearly 25% of car accidents</a:t>
            </a:r>
          </a:p>
          <a:p>
            <a:r>
              <a:rPr lang="en-US" sz="2000" dirty="0" smtClean="0">
                <a:solidFill>
                  <a:srgbClr val="04246C"/>
                </a:solidFill>
              </a:rPr>
              <a:t>A car driver dialing a cell phone is 2.8 times more likely to get into a crash than a non-distracted </a:t>
            </a:r>
            <a:r>
              <a:rPr lang="en-US" sz="2000" dirty="0" smtClean="0">
                <a:solidFill>
                  <a:srgbClr val="04246C"/>
                </a:solidFill>
              </a:rPr>
              <a:t>driver</a:t>
            </a:r>
          </a:p>
          <a:p>
            <a:r>
              <a:rPr lang="en-US" sz="2000" dirty="0" smtClean="0">
                <a:solidFill>
                  <a:srgbClr val="04246C"/>
                </a:solidFill>
              </a:rPr>
              <a:t>For every 6 seconds of drive time, a driver sending or receiving a text message spends 4.6 of those seconds with their eyes off the road</a:t>
            </a:r>
            <a:endParaRPr lang="en-US" sz="2000" dirty="0">
              <a:solidFill>
                <a:srgbClr val="04246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3D56E-CF58-48DB-9859-5D577ABEE5D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322F31"/>
      </a:dk1>
      <a:lt1>
        <a:srgbClr val="FFFFFF"/>
      </a:lt1>
      <a:dk2>
        <a:srgbClr val="322F31"/>
      </a:dk2>
      <a:lt2>
        <a:srgbClr val="322F31"/>
      </a:lt2>
      <a:accent1>
        <a:srgbClr val="8071B4"/>
      </a:accent1>
      <a:accent2>
        <a:srgbClr val="8071B4"/>
      </a:accent2>
      <a:accent3>
        <a:srgbClr val="FFFFFF"/>
      </a:accent3>
      <a:accent4>
        <a:srgbClr val="292728"/>
      </a:accent4>
      <a:accent5>
        <a:srgbClr val="C0BBD6"/>
      </a:accent5>
      <a:accent6>
        <a:srgbClr val="7366A3"/>
      </a:accent6>
      <a:hlink>
        <a:srgbClr val="8071B4"/>
      </a:hlink>
      <a:folHlink>
        <a:srgbClr val="8071B4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13843</TotalTime>
  <Words>477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Take 5 for Safety</vt:lpstr>
      <vt:lpstr>Just How Many Injuries Would Workers Hide For Incentives? ☼</vt:lpstr>
      <vt:lpstr>Lighting News – Focus on Reducing Hazards</vt:lpstr>
      <vt:lpstr>Preventing Injuries Among Shift Workers</vt:lpstr>
      <vt:lpstr>Safety Photo of the Week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Safety Software QA </dc:subject>
  <dc:creator>Ed Lessard</dc:creator>
  <cp:lastModifiedBy>lessard</cp:lastModifiedBy>
  <cp:revision>815</cp:revision>
  <cp:lastPrinted>2007-07-02T19:06:14Z</cp:lastPrinted>
  <dcterms:created xsi:type="dcterms:W3CDTF">2007-06-28T20:22:43Z</dcterms:created>
  <dcterms:modified xsi:type="dcterms:W3CDTF">2010-06-01T17:09:07Z</dcterms:modified>
</cp:coreProperties>
</file>