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9" r:id="rId2"/>
    <p:sldId id="555" r:id="rId3"/>
    <p:sldId id="554" r:id="rId4"/>
    <p:sldId id="562" r:id="rId5"/>
    <p:sldId id="563" r:id="rId6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46C"/>
    <a:srgbClr val="000099"/>
    <a:srgbClr val="042B7F"/>
    <a:srgbClr val="000066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7306" autoAdjust="0"/>
  </p:normalViewPr>
  <p:slideViewPr>
    <p:cSldViewPr>
      <p:cViewPr varScale="1">
        <p:scale>
          <a:sx n="99" d="100"/>
          <a:sy n="99" d="100"/>
        </p:scale>
        <p:origin x="-19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1" y="4402139"/>
            <a:ext cx="5130800" cy="4173537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6/1/2010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133600"/>
            <a:ext cx="80772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Safety at Deep Water Horizon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Lighting News – Focus on Reducing Hazards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Preventing Errors Among Shift </a:t>
            </a:r>
            <a:r>
              <a:rPr lang="en-US" sz="2800" b="1" dirty="0" smtClean="0">
                <a:solidFill>
                  <a:schemeClr val="bg1"/>
                </a:solidFill>
              </a:rPr>
              <a:t>Workers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Safety Photo of the Week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June 1, 2010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246C"/>
                </a:solidFill>
              </a:rPr>
              <a:t>Just How Many Injuries Would Workers Hide For Incentives? </a:t>
            </a:r>
            <a:r>
              <a:rPr lang="en-US" baseline="30000" dirty="0" smtClean="0">
                <a:solidFill>
                  <a:srgbClr val="04246C"/>
                </a:solidFill>
              </a:rPr>
              <a:t>☼</a:t>
            </a:r>
            <a:endParaRPr lang="en-US" baseline="30000" dirty="0" smtClean="0">
              <a:solidFill>
                <a:srgbClr val="0424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800600"/>
          </a:xfrm>
        </p:spPr>
        <p:txBody>
          <a:bodyPr/>
          <a:lstStyle/>
          <a:p>
            <a:r>
              <a:rPr lang="en-US" sz="1600" dirty="0" smtClean="0">
                <a:solidFill>
                  <a:srgbClr val="04246C"/>
                </a:solidFill>
              </a:rPr>
              <a:t>Transocean</a:t>
            </a:r>
            <a:r>
              <a:rPr lang="en-US" sz="1600" dirty="0" smtClean="0">
                <a:solidFill>
                  <a:srgbClr val="04246C"/>
                </a:solidFill>
              </a:rPr>
              <a:t>, an offshore drilling company, is a business partner with BP in connection with the Deepwater Horizon oil rig that exploded, killing 11 workers and sending huge, unknown amounts of oil into the </a:t>
            </a:r>
            <a:r>
              <a:rPr lang="en-US" sz="1600" dirty="0" smtClean="0">
                <a:solidFill>
                  <a:srgbClr val="04246C"/>
                </a:solidFill>
              </a:rPr>
              <a:t>ocean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Just two years ago, the Minerals Management Service (MMS), the federal agency that enforces safety rules on oil rigs, gave Transocean a top safety award for a “perfect performance </a:t>
            </a:r>
            <a:r>
              <a:rPr lang="en-US" sz="1600" dirty="0" smtClean="0">
                <a:solidFill>
                  <a:srgbClr val="04246C"/>
                </a:solidFill>
              </a:rPr>
              <a:t>period”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In 2009, Transocean </a:t>
            </a:r>
            <a:r>
              <a:rPr lang="en-US" sz="1600" dirty="0" smtClean="0">
                <a:solidFill>
                  <a:srgbClr val="04246C"/>
                </a:solidFill>
              </a:rPr>
              <a:t>chief executive Steven Newman </a:t>
            </a:r>
            <a:r>
              <a:rPr lang="en-US" sz="1600" dirty="0" smtClean="0">
                <a:solidFill>
                  <a:srgbClr val="04246C"/>
                </a:solidFill>
              </a:rPr>
              <a:t>danced at </a:t>
            </a:r>
            <a:r>
              <a:rPr lang="en-US" sz="1600" dirty="0" smtClean="0">
                <a:solidFill>
                  <a:srgbClr val="04246C"/>
                </a:solidFill>
              </a:rPr>
              <a:t>a </a:t>
            </a:r>
            <a:r>
              <a:rPr lang="en-US" sz="1600" dirty="0" smtClean="0">
                <a:solidFill>
                  <a:srgbClr val="04246C"/>
                </a:solidFill>
              </a:rPr>
              <a:t>lavish company luncheon for employees in Mumbai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Newman was reportedly making good on a promise to </a:t>
            </a:r>
            <a:r>
              <a:rPr lang="en-US" sz="1600" dirty="0" smtClean="0">
                <a:solidFill>
                  <a:srgbClr val="04246C"/>
                </a:solidFill>
              </a:rPr>
              <a:t>a dinner and a dance if </a:t>
            </a:r>
            <a:r>
              <a:rPr lang="en-US" sz="1600" dirty="0" smtClean="0">
                <a:solidFill>
                  <a:srgbClr val="04246C"/>
                </a:solidFill>
              </a:rPr>
              <a:t>the India Division team posted a top safety record two years </a:t>
            </a:r>
            <a:r>
              <a:rPr lang="en-US" sz="1600" dirty="0" smtClean="0">
                <a:solidFill>
                  <a:srgbClr val="04246C"/>
                </a:solidFill>
              </a:rPr>
              <a:t>running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This </a:t>
            </a:r>
            <a:r>
              <a:rPr lang="en-US" sz="1600" dirty="0" smtClean="0">
                <a:solidFill>
                  <a:srgbClr val="04246C"/>
                </a:solidFill>
              </a:rPr>
              <a:t>is the sort of safety incentive being called into question by OSHA administrator David </a:t>
            </a:r>
            <a:r>
              <a:rPr lang="en-US" sz="1600" dirty="0" smtClean="0">
                <a:solidFill>
                  <a:srgbClr val="04246C"/>
                </a:solidFill>
              </a:rPr>
              <a:t>Michaels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Michaels says safety programs should focus on reducing hazards, not rewarding a decline in </a:t>
            </a:r>
            <a:r>
              <a:rPr lang="en-US" sz="1600" dirty="0" smtClean="0">
                <a:solidFill>
                  <a:srgbClr val="04246C"/>
                </a:solidFill>
              </a:rPr>
              <a:t>injuries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The OSHA administrator suggests workers will hide injuries to get safety rewards, such as dinners or gift </a:t>
            </a:r>
            <a:r>
              <a:rPr lang="en-US" sz="1600" dirty="0" smtClean="0">
                <a:solidFill>
                  <a:srgbClr val="04246C"/>
                </a:solidFill>
              </a:rPr>
              <a:t>cards</a:t>
            </a:r>
          </a:p>
          <a:p>
            <a:pPr>
              <a:buNone/>
            </a:pPr>
            <a:r>
              <a:rPr lang="en-US" sz="1800" baseline="30000" dirty="0" smtClean="0">
                <a:solidFill>
                  <a:srgbClr val="04246C"/>
                </a:solidFill>
              </a:rPr>
              <a:t>☼</a:t>
            </a:r>
            <a:r>
              <a:rPr lang="en-US" sz="1800" dirty="0" smtClean="0">
                <a:solidFill>
                  <a:srgbClr val="04246C"/>
                </a:solidFill>
              </a:rPr>
              <a:t>Huffington Post</a:t>
            </a:r>
            <a:endParaRPr lang="en-US" sz="1800" dirty="0" smtClean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Lighting News – Focus on Reducing Hazards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3505200"/>
          </a:xfrm>
        </p:spPr>
        <p:txBody>
          <a:bodyPr/>
          <a:lstStyle/>
          <a:p>
            <a:pPr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Ed,</a:t>
            </a:r>
          </a:p>
          <a:p>
            <a:pPr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I would like to make you aware of a safety issue that we had in our </a:t>
            </a:r>
            <a:r>
              <a:rPr lang="en-US" sz="1400" b="1" dirty="0" smtClean="0">
                <a:solidFill>
                  <a:srgbClr val="04246C"/>
                </a:solidFill>
              </a:rPr>
              <a:t>bldg. We </a:t>
            </a:r>
            <a:r>
              <a:rPr lang="en-US" sz="1400" b="1" dirty="0" smtClean="0">
                <a:solidFill>
                  <a:srgbClr val="04246C"/>
                </a:solidFill>
              </a:rPr>
              <a:t>were operating a 208 breaker panel that required long sleeve shirt, long pants, safety glasses </a:t>
            </a:r>
            <a:r>
              <a:rPr lang="en-US" sz="1400" b="1" dirty="0" smtClean="0">
                <a:solidFill>
                  <a:srgbClr val="04246C"/>
                </a:solidFill>
              </a:rPr>
              <a:t>and gloves</a:t>
            </a:r>
            <a:r>
              <a:rPr lang="en-US" sz="1400" b="1" dirty="0" smtClean="0">
                <a:solidFill>
                  <a:srgbClr val="04246C"/>
                </a:solidFill>
              </a:rPr>
              <a:t>.  Nine breakers in this panel were being used daily to turn on the lights for the 930 assembly area.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I had two concerns with this: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Excessive wear might cause a failure of one of these breakers.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Proper PPE might not be used to “just turn on the lights”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Wally was contacted as the Bldg. manager and within one day had electricians review the issue,  within a week a GE Lighting contactor was installed and the issue was resolved.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I would like to thank Wally for his prompt response and mitigation of this possibly dangerous situation.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Sincerely,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04246C"/>
                </a:solidFill>
              </a:rPr>
              <a:t>Lawrence </a:t>
            </a:r>
            <a:r>
              <a:rPr lang="en-US" sz="1400" b="1" dirty="0" smtClean="0">
                <a:solidFill>
                  <a:srgbClr val="04246C"/>
                </a:solidFill>
              </a:rPr>
              <a:t>Vogt</a:t>
            </a:r>
          </a:p>
          <a:p>
            <a:pPr>
              <a:buNone/>
            </a:pPr>
            <a:endParaRPr lang="en-US" sz="1200" b="1" dirty="0" smtClean="0">
              <a:solidFill>
                <a:srgbClr val="04246C"/>
              </a:solidFill>
            </a:endParaRPr>
          </a:p>
          <a:p>
            <a:pPr>
              <a:buNone/>
            </a:pPr>
            <a:endParaRPr lang="en-US" sz="1200" b="1" dirty="0" smtClean="0">
              <a:solidFill>
                <a:srgbClr val="04246C"/>
              </a:solidFill>
            </a:endParaRPr>
          </a:p>
          <a:p>
            <a:pPr>
              <a:buNone/>
            </a:pPr>
            <a:endParaRPr lang="en-US" sz="1200" b="1" dirty="0" smtClean="0">
              <a:solidFill>
                <a:srgbClr val="04246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Injuries Among Shift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4648200"/>
          </a:xfrm>
        </p:spPr>
        <p:txBody>
          <a:bodyPr/>
          <a:lstStyle/>
          <a:p>
            <a:r>
              <a:rPr lang="en-US" sz="1600" dirty="0" smtClean="0">
                <a:solidFill>
                  <a:srgbClr val="04246C"/>
                </a:solidFill>
              </a:rPr>
              <a:t>A </a:t>
            </a:r>
            <a:r>
              <a:rPr lang="en-US" sz="1600" dirty="0" smtClean="0">
                <a:solidFill>
                  <a:srgbClr val="04246C"/>
                </a:solidFill>
              </a:rPr>
              <a:t>study published in the Cochrane Library shows caffeine worked better than naps at reducing errors and improving performance among late-night workers. It worked as well as prescription medications and light therapy — and it costs less than </a:t>
            </a:r>
            <a:r>
              <a:rPr lang="en-US" sz="1600" dirty="0" smtClean="0">
                <a:solidFill>
                  <a:srgbClr val="04246C"/>
                </a:solidFill>
              </a:rPr>
              <a:t>those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Third-shift </a:t>
            </a:r>
            <a:r>
              <a:rPr lang="en-US" sz="1600" dirty="0" smtClean="0">
                <a:solidFill>
                  <a:srgbClr val="04246C"/>
                </a:solidFill>
              </a:rPr>
              <a:t>workers suffer more injuries on the </a:t>
            </a:r>
            <a:r>
              <a:rPr lang="en-US" sz="1600" dirty="0" smtClean="0">
                <a:solidFill>
                  <a:srgbClr val="04246C"/>
                </a:solidFill>
              </a:rPr>
              <a:t>job; some </a:t>
            </a:r>
            <a:r>
              <a:rPr lang="en-US" sz="1600" dirty="0" smtClean="0">
                <a:solidFill>
                  <a:srgbClr val="04246C"/>
                </a:solidFill>
              </a:rPr>
              <a:t>of the biggest workplace disasters occurred on the night shift: the Exxon Valdez and the Chernobyl and Three Mile Island nuclear </a:t>
            </a:r>
            <a:r>
              <a:rPr lang="en-US" sz="1600" dirty="0" smtClean="0">
                <a:solidFill>
                  <a:srgbClr val="04246C"/>
                </a:solidFill>
              </a:rPr>
              <a:t>incidents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Although no correlation has been shown yet to fatigued workers, the recent BP oil disaster in the Gulf of Mexico also happened at the start of the overnight </a:t>
            </a:r>
            <a:r>
              <a:rPr lang="en-US" sz="1600" dirty="0" smtClean="0">
                <a:solidFill>
                  <a:srgbClr val="04246C"/>
                </a:solidFill>
              </a:rPr>
              <a:t>shift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So the good news for night workers who’ve relied on caffeine is that there’s no reason to discontinue doing so, if they’re </a:t>
            </a:r>
            <a:r>
              <a:rPr lang="en-US" sz="1600" dirty="0" smtClean="0">
                <a:solidFill>
                  <a:srgbClr val="04246C"/>
                </a:solidFill>
              </a:rPr>
              <a:t>healthy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The best way for them to take advantage of caffeine’s effects: small doses spread out over </a:t>
            </a:r>
            <a:r>
              <a:rPr lang="en-US" sz="1600" dirty="0" smtClean="0">
                <a:solidFill>
                  <a:srgbClr val="04246C"/>
                </a:solidFill>
              </a:rPr>
              <a:t>time</a:t>
            </a:r>
            <a:endParaRPr lang="en-US" sz="1600" dirty="0" smtClean="0">
              <a:solidFill>
                <a:srgbClr val="04246C"/>
              </a:solidFill>
            </a:endParaRPr>
          </a:p>
          <a:p>
            <a:r>
              <a:rPr lang="en-US" sz="1600" dirty="0" smtClean="0">
                <a:solidFill>
                  <a:srgbClr val="04246C"/>
                </a:solidFill>
              </a:rPr>
              <a:t>If night workers find they’re losing concentration, a 20-minute break with caffeine might </a:t>
            </a:r>
            <a:r>
              <a:rPr lang="en-US" sz="1600" dirty="0" smtClean="0">
                <a:solidFill>
                  <a:srgbClr val="04246C"/>
                </a:solidFill>
              </a:rPr>
              <a:t>help; that’s </a:t>
            </a:r>
            <a:r>
              <a:rPr lang="en-US" sz="1600" dirty="0" smtClean="0">
                <a:solidFill>
                  <a:srgbClr val="04246C"/>
                </a:solidFill>
              </a:rPr>
              <a:t>how long it takes for the substance to have an </a:t>
            </a:r>
            <a:r>
              <a:rPr lang="en-US" sz="1600" dirty="0" smtClean="0">
                <a:solidFill>
                  <a:srgbClr val="04246C"/>
                </a:solidFill>
              </a:rPr>
              <a:t>effect</a:t>
            </a:r>
            <a:endParaRPr lang="en-US" sz="1600" dirty="0" smtClean="0">
              <a:solidFill>
                <a:srgbClr val="04246C"/>
              </a:solidFill>
            </a:endParaRP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 descr="b145_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5029200"/>
            <a:ext cx="3352800" cy="15650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Photo of the Week</a:t>
            </a:r>
            <a:endParaRPr lang="en-US" dirty="0"/>
          </a:p>
        </p:txBody>
      </p:sp>
      <p:pic>
        <p:nvPicPr>
          <p:cNvPr id="5" name="Content Placeholder 4" descr="photo38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3400" y="1447800"/>
            <a:ext cx="3723334" cy="4373563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6" y="1371600"/>
            <a:ext cx="4041775" cy="803275"/>
          </a:xfrm>
        </p:spPr>
        <p:txBody>
          <a:bodyPr/>
          <a:lstStyle/>
          <a:p>
            <a:r>
              <a:rPr lang="en-US" dirty="0" smtClean="0">
                <a:solidFill>
                  <a:srgbClr val="04246C"/>
                </a:solidFill>
              </a:rPr>
              <a:t>A Few Recent Cell-Phone Accident Statistics</a:t>
            </a:r>
            <a:endParaRPr lang="en-US" dirty="0">
              <a:solidFill>
                <a:srgbClr val="04246C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04246C"/>
                </a:solidFill>
              </a:rPr>
              <a:t>Talking on cell phones causes nearly 25% of car accidents</a:t>
            </a:r>
          </a:p>
          <a:p>
            <a:r>
              <a:rPr lang="en-US" sz="2000" dirty="0" smtClean="0">
                <a:solidFill>
                  <a:srgbClr val="04246C"/>
                </a:solidFill>
              </a:rPr>
              <a:t>A car driver dialing a cell phone is 2.8 times more likely to get into a crash than a non-distracted </a:t>
            </a:r>
            <a:r>
              <a:rPr lang="en-US" sz="2000" dirty="0" smtClean="0">
                <a:solidFill>
                  <a:srgbClr val="04246C"/>
                </a:solidFill>
              </a:rPr>
              <a:t>driver</a:t>
            </a:r>
          </a:p>
          <a:p>
            <a:r>
              <a:rPr lang="en-US" sz="2000" dirty="0" smtClean="0">
                <a:solidFill>
                  <a:srgbClr val="04246C"/>
                </a:solidFill>
              </a:rPr>
              <a:t>For every 6 seconds of drive time, a driver sending or receiving a text message spends 4.6 of those seconds with their eyes off the road</a:t>
            </a:r>
            <a:endParaRPr lang="en-US" sz="2000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13843</TotalTime>
  <Words>477</Words>
  <Application>Microsoft Office PowerPoint</Application>
  <PresentationFormat>On-screen Show 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Take 5 for Safety</vt:lpstr>
      <vt:lpstr>Just How Many Injuries Would Workers Hide For Incentives? ☼</vt:lpstr>
      <vt:lpstr>Lighting News – Focus on Reducing Hazards</vt:lpstr>
      <vt:lpstr>Preventing Injuries Among Shift Workers</vt:lpstr>
      <vt:lpstr>Safety Photo of the Week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815</cp:revision>
  <cp:lastPrinted>2007-07-02T19:06:14Z</cp:lastPrinted>
  <dcterms:created xsi:type="dcterms:W3CDTF">2007-06-28T20:22:43Z</dcterms:created>
  <dcterms:modified xsi:type="dcterms:W3CDTF">2010-06-01T17:09:07Z</dcterms:modified>
</cp:coreProperties>
</file>