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1" r:id="rId2"/>
    <p:sldId id="282" r:id="rId3"/>
    <p:sldId id="283" r:id="rId4"/>
    <p:sldId id="285" r:id="rId5"/>
    <p:sldId id="284" r:id="rId6"/>
    <p:sldId id="28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CC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08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0\fy10q3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0\fy10q3.xls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ingrassia\My%20Documents\EXCEL\QUARETRLY\quarterly\fy10\fy10q3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0\fy10q3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0\fy10q2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0\fy10q3.xls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Documents%20and%20Settings\ingrassia\My%20Documents\EXCEL\QUARETRLY\quarterly\fy10\fy10q3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5.5702965868636475E-2"/>
          <c:y val="0.11107119623822422"/>
          <c:w val="0.7824940443451287"/>
          <c:h val="0.77156870147687584"/>
        </c:manualLayout>
      </c:layout>
      <c:barChart>
        <c:barDir val="col"/>
        <c:grouping val="stacked"/>
        <c:ser>
          <c:idx val="0"/>
          <c:order val="0"/>
          <c:tx>
            <c:strRef>
              <c:f>NORMAL!$AC$704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howVal val="1"/>
            </c:dLbl>
            <c:delete val="1"/>
          </c:dLbls>
          <c:cat>
            <c:strRef>
              <c:f>NORMAL!$AG$703:$AJ$703</c:f>
              <c:strCache>
                <c:ptCount val="4"/>
                <c:pt idx="0">
                  <c:v>FY10-week 31:</c:v>
                </c:pt>
                <c:pt idx="1">
                  <c:v>FY10-week 32:</c:v>
                </c:pt>
                <c:pt idx="2">
                  <c:v>FY10-week 33:</c:v>
                </c:pt>
                <c:pt idx="3">
                  <c:v>FY10-week 34:</c:v>
                </c:pt>
              </c:strCache>
            </c:strRef>
          </c:cat>
          <c:val>
            <c:numRef>
              <c:f>NORMAL!$AG$704:$AJ$704</c:f>
              <c:numCache>
                <c:formatCode>0</c:formatCode>
                <c:ptCount val="4"/>
                <c:pt idx="0">
                  <c:v>102.45</c:v>
                </c:pt>
                <c:pt idx="1">
                  <c:v>97.25</c:v>
                </c:pt>
                <c:pt idx="2">
                  <c:v>94.179999999999993</c:v>
                </c:pt>
                <c:pt idx="3">
                  <c:v>95.88</c:v>
                </c:pt>
              </c:numCache>
            </c:numRef>
          </c:val>
        </c:ser>
        <c:ser>
          <c:idx val="1"/>
          <c:order val="1"/>
          <c:tx>
            <c:strRef>
              <c:f>NORMAL!$AC$705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NORMAL!$AG$705:$AJ$705</c:f>
              <c:numCache>
                <c:formatCode>0</c:formatCode>
                <c:ptCount val="4"/>
                <c:pt idx="0">
                  <c:v>6.28</c:v>
                </c:pt>
                <c:pt idx="1">
                  <c:v>10.139999999999999</c:v>
                </c:pt>
                <c:pt idx="2">
                  <c:v>9.19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NORMAL!$AC$712</c:f>
              <c:strCache>
                <c:ptCount val="1"/>
                <c:pt idx="0">
                  <c:v>Beam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howVal val="1"/>
            </c:dLbl>
            <c:delete val="1"/>
          </c:dLbls>
          <c:val>
            <c:numRef>
              <c:f>NORMAL!$AG$712:$AJ$712</c:f>
              <c:numCache>
                <c:formatCode>0</c:formatCode>
                <c:ptCount val="4"/>
                <c:pt idx="0">
                  <c:v>0</c:v>
                </c:pt>
                <c:pt idx="1">
                  <c:v>5.2</c:v>
                </c:pt>
                <c:pt idx="2">
                  <c:v>2.17</c:v>
                </c:pt>
                <c:pt idx="3">
                  <c:v>4.6199999999999992</c:v>
                </c:pt>
              </c:numCache>
            </c:numRef>
          </c:val>
        </c:ser>
        <c:ser>
          <c:idx val="4"/>
          <c:order val="3"/>
          <c:tx>
            <c:strRef>
              <c:f>NORMAL!$AC$707</c:f>
              <c:strCache>
                <c:ptCount val="1"/>
                <c:pt idx="0">
                  <c:v>Experimental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NORMAL!$AG$707:$AJ$707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5"/>
          <c:order val="4"/>
          <c:tx>
            <c:strRef>
              <c:f>NORMAL!$AC$706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howVal val="1"/>
            </c:dLbl>
            <c:delete val="1"/>
          </c:dLbls>
          <c:val>
            <c:numRef>
              <c:f>NORMAL!$AG$706:$AJ$706</c:f>
              <c:numCache>
                <c:formatCode>0</c:formatCode>
                <c:ptCount val="4"/>
                <c:pt idx="0">
                  <c:v>42.15</c:v>
                </c:pt>
                <c:pt idx="1">
                  <c:v>34.33</c:v>
                </c:pt>
                <c:pt idx="2">
                  <c:v>37.4</c:v>
                </c:pt>
                <c:pt idx="3">
                  <c:v>34.21</c:v>
                </c:pt>
              </c:numCache>
            </c:numRef>
          </c:val>
        </c:ser>
        <c:ser>
          <c:idx val="6"/>
          <c:order val="5"/>
          <c:tx>
            <c:strRef>
              <c:f>NORMAL!$AC$708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</c:spPr>
          <c:dLbls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</c:dLbls>
          <c:val>
            <c:numRef>
              <c:f>NORMAL!$AG$708:$AJ$708</c:f>
              <c:numCache>
                <c:formatCode>0</c:formatCode>
                <c:ptCount val="4"/>
                <c:pt idx="0">
                  <c:v>0.77</c:v>
                </c:pt>
                <c:pt idx="1">
                  <c:v>10.88</c:v>
                </c:pt>
                <c:pt idx="2">
                  <c:v>5.7</c:v>
                </c:pt>
                <c:pt idx="3">
                  <c:v>13</c:v>
                </c:pt>
              </c:numCache>
            </c:numRef>
          </c:val>
        </c:ser>
        <c:ser>
          <c:idx val="7"/>
          <c:order val="6"/>
          <c:tx>
            <c:strRef>
              <c:f>NORMAL!$AC$711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NORMAL!$AG$711:$AJ$711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NORMAL!$AC$710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NORMAL!$AG$710:$AJ$710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NORMAL!$AC$709</c:f>
              <c:strCache>
                <c:ptCount val="1"/>
                <c:pt idx="0">
                  <c:v>Machine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howVal val="1"/>
            </c:dLbl>
            <c:delete val="1"/>
          </c:dLbls>
          <c:val>
            <c:numRef>
              <c:f>NORMAL!$AG$709:$AJ$709</c:f>
              <c:numCache>
                <c:formatCode>0</c:formatCode>
                <c:ptCount val="4"/>
                <c:pt idx="0">
                  <c:v>16.349999999999994</c:v>
                </c:pt>
                <c:pt idx="1">
                  <c:v>10.200000000000001</c:v>
                </c:pt>
                <c:pt idx="2">
                  <c:v>19.36</c:v>
                </c:pt>
                <c:pt idx="3">
                  <c:v>20.290000000000003</c:v>
                </c:pt>
              </c:numCache>
            </c:numRef>
          </c:val>
        </c:ser>
        <c:overlap val="100"/>
        <c:axId val="62182144"/>
        <c:axId val="62183680"/>
      </c:barChart>
      <c:catAx>
        <c:axId val="62182144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183680"/>
        <c:crosses val="autoZero"/>
        <c:lblAlgn val="ctr"/>
        <c:lblOffset val="100"/>
        <c:tickLblSkip val="1"/>
        <c:tickMarkSkip val="1"/>
      </c:catAx>
      <c:valAx>
        <c:axId val="62183680"/>
        <c:scaling>
          <c:orientation val="minMax"/>
          <c:max val="168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4208664898320238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182144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5.5702965868636323E-2"/>
          <c:y val="0.1270979057381299"/>
          <c:w val="0.80607197309885392"/>
          <c:h val="0.75554199197697047"/>
        </c:manualLayout>
      </c:layout>
      <c:barChart>
        <c:barDir val="col"/>
        <c:grouping val="stacked"/>
        <c:ser>
          <c:idx val="0"/>
          <c:order val="0"/>
          <c:tx>
            <c:strRef>
              <c:f>NORMAL!$BC$704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elete val="1"/>
          </c:dLbls>
          <c:cat>
            <c:strRef>
              <c:f>NORMAL!$BG$703:$BK$703</c:f>
              <c:strCache>
                <c:ptCount val="5"/>
                <c:pt idx="0">
                  <c:v>FY10-week 35:</c:v>
                </c:pt>
                <c:pt idx="1">
                  <c:v>FY10-week 36:</c:v>
                </c:pt>
                <c:pt idx="2">
                  <c:v>FY10-week 37:</c:v>
                </c:pt>
                <c:pt idx="3">
                  <c:v>FY10-week 38:</c:v>
                </c:pt>
                <c:pt idx="4">
                  <c:v>FY10-week 39:</c:v>
                </c:pt>
              </c:strCache>
            </c:strRef>
          </c:cat>
          <c:val>
            <c:numRef>
              <c:f>NORMAL!$BG$704:$BK$704</c:f>
              <c:numCache>
                <c:formatCode>0</c:formatCode>
                <c:ptCount val="5"/>
                <c:pt idx="0">
                  <c:v>91.07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NORMAL!$BC$705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NORMAL!$BG$705:$BK$705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NORMAL!$BC$712</c:f>
              <c:strCache>
                <c:ptCount val="1"/>
                <c:pt idx="0">
                  <c:v>Beam        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NORMAL!$BG$712:$BK$712</c:f>
              <c:numCache>
                <c:formatCode>0</c:formatCode>
                <c:ptCount val="5"/>
                <c:pt idx="0">
                  <c:v>1.43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4"/>
          <c:order val="3"/>
          <c:tx>
            <c:strRef>
              <c:f>NORMAL!$BC$707</c:f>
              <c:strCache>
                <c:ptCount val="1"/>
                <c:pt idx="0">
                  <c:v>Experimental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NORMAL!$BG$707:$BK$707</c:f>
              <c:numCache>
                <c:formatCode>0</c:formatCode>
                <c:ptCount val="5"/>
                <c:pt idx="0">
                  <c:v>0.70000000000000007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5"/>
          <c:order val="4"/>
          <c:tx>
            <c:strRef>
              <c:f>NORMAL!$BC$706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elete val="1"/>
          </c:dLbls>
          <c:val>
            <c:numRef>
              <c:f>NORMAL!$BG$706:$BK$706</c:f>
              <c:numCache>
                <c:formatCode>0</c:formatCode>
                <c:ptCount val="5"/>
                <c:pt idx="0">
                  <c:v>39.700000000000003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6"/>
          <c:order val="5"/>
          <c:tx>
            <c:strRef>
              <c:f>NORMAL!$BC$708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elete val="1"/>
          </c:dLbls>
          <c:val>
            <c:numRef>
              <c:f>NORMAL!$BG$708:$BK$708</c:f>
              <c:numCache>
                <c:formatCode>0</c:formatCode>
                <c:ptCount val="5"/>
                <c:pt idx="0">
                  <c:v>4.5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7"/>
          <c:order val="6"/>
          <c:tx>
            <c:strRef>
              <c:f>NORMAL!$BC$711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NORMAL!$BG$711:$BK$711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NORMAL!$BC$710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NORMAL!$BG$710:$BK$710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NORMAL!$BC$709</c:f>
              <c:strCache>
                <c:ptCount val="1"/>
                <c:pt idx="0">
                  <c:v>Machine    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elete val="1"/>
          </c:dLbls>
          <c:val>
            <c:numRef>
              <c:f>NORMAL!$BG$709:$BK$709</c:f>
              <c:numCache>
                <c:formatCode>0</c:formatCode>
                <c:ptCount val="5"/>
                <c:pt idx="0">
                  <c:v>31.599999999999991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overlap val="100"/>
        <c:axId val="77927936"/>
        <c:axId val="77929472"/>
      </c:barChart>
      <c:catAx>
        <c:axId val="77927936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929472"/>
        <c:crosses val="autoZero"/>
        <c:lblAlgn val="ctr"/>
        <c:lblOffset val="100"/>
        <c:tickLblSkip val="1"/>
        <c:tickMarkSkip val="1"/>
      </c:catAx>
      <c:valAx>
        <c:axId val="77929472"/>
        <c:scaling>
          <c:orientation val="minMax"/>
          <c:max val="168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4208664898320125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927936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1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475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INTEGRATED </a:t>
            </a:r>
            <a:r>
              <a:rPr lang="en-US" sz="1475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FAILURES</a:t>
            </a:r>
            <a:r>
              <a:rPr lang="en-US" sz="1475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 (GREATER THAN ONE HOUR) </a:t>
            </a:r>
            <a:r>
              <a:rPr lang="en-US" sz="1475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BY SYSTEM --JUNE 2010</a:t>
            </a:r>
          </a:p>
        </c:rich>
      </c:tx>
      <c:layout>
        <c:manualLayout>
          <c:xMode val="edge"/>
          <c:yMode val="edge"/>
          <c:x val="0.19577138503999464"/>
          <c:y val="2.5640993551302792E-2"/>
        </c:manualLayout>
      </c:layout>
      <c:spPr>
        <a:noFill/>
        <a:ln w="25400">
          <a:noFill/>
        </a:ln>
      </c:spPr>
    </c:title>
    <c:view3D>
      <c:rotX val="10"/>
      <c:hPercent val="100"/>
      <c:rotY val="60"/>
      <c:depthPercent val="100"/>
      <c:perspective val="30"/>
    </c:view3D>
    <c:floor>
      <c:spPr>
        <a:gradFill rotWithShape="0">
          <a:gsLst>
            <a:gs pos="0">
              <a:srgbClr val="808080"/>
            </a:gs>
            <a:gs pos="100000">
              <a:srgbClr val="808080">
                <a:gamma/>
                <a:tint val="0"/>
                <a:invGamma/>
              </a:srgbClr>
            </a:gs>
          </a:gsLst>
          <a:lin ang="5400000" scaled="1"/>
        </a:gradFill>
        <a:ln w="3175">
          <a:solidFill>
            <a:srgbClr val="000000"/>
          </a:solidFill>
          <a:prstDash val="solid"/>
        </a:ln>
      </c:spPr>
    </c:floor>
    <c:sideWall>
      <c:spPr>
        <a:gradFill rotWithShape="0">
          <a:gsLst>
            <a:gs pos="0">
              <a:srgbClr val="C0C0C0">
                <a:alpha val="0"/>
              </a:srgbClr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sideWall>
    <c:backWall>
      <c:spPr>
        <a:gradFill rotWithShape="0">
          <a:gsLst>
            <a:gs pos="0">
              <a:srgbClr val="C0C0C0">
                <a:alpha val="0"/>
              </a:srgbClr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3.3796826830009938E-2"/>
          <c:y val="9.1745263705634045E-2"/>
          <c:w val="0.92693249739775052"/>
          <c:h val="0.69973456331350492"/>
        </c:manualLayout>
      </c:layout>
      <c:bar3DChart>
        <c:barDir val="col"/>
        <c:grouping val="standard"/>
        <c:ser>
          <c:idx val="0"/>
          <c:order val="0"/>
          <c:tx>
            <c:strRef>
              <c:f>NORMAL!$BB$844</c:f>
              <c:strCache>
                <c:ptCount val="1"/>
                <c:pt idx="0">
                  <c:v>TMP7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cat>
            <c:strRef>
              <c:f>NORMAL!$BB$843</c:f>
              <c:strCache>
                <c:ptCount val="1"/>
                <c:pt idx="0">
                  <c:v>05/25/10/2 to 06/01/10/1</c:v>
                </c:pt>
              </c:strCache>
            </c:strRef>
          </c:cat>
          <c:val>
            <c:numRef>
              <c:f>NORMAL!$BB$845</c:f>
              <c:numCache>
                <c:formatCode>0.0</c:formatCode>
                <c:ptCount val="1"/>
                <c:pt idx="0">
                  <c:v>4.08</c:v>
                </c:pt>
              </c:numCache>
            </c:numRef>
          </c:val>
        </c:ser>
        <c:ser>
          <c:idx val="1"/>
          <c:order val="1"/>
          <c:tx>
            <c:strRef>
              <c:f>NORMAL!$BB$850</c:f>
              <c:strCache>
                <c:ptCount val="1"/>
                <c:pt idx="0">
                  <c:v>PS_AGS</c:v>
                </c:pt>
              </c:strCache>
            </c:strRef>
          </c:tx>
          <c:cat>
            <c:strRef>
              <c:f>NORMAL!$BB$843</c:f>
              <c:strCache>
                <c:ptCount val="1"/>
                <c:pt idx="0">
                  <c:v>05/25/10/2 to 06/01/10/1</c:v>
                </c:pt>
              </c:strCache>
            </c:strRef>
          </c:cat>
          <c:val>
            <c:numRef>
              <c:f>NORMAL!$BB$851</c:f>
              <c:numCache>
                <c:formatCode>0.0</c:formatCode>
                <c:ptCount val="1"/>
                <c:pt idx="0">
                  <c:v>5.7</c:v>
                </c:pt>
              </c:numCache>
            </c:numRef>
          </c:val>
        </c:ser>
        <c:ser>
          <c:idx val="2"/>
          <c:order val="2"/>
          <c:tx>
            <c:strRef>
              <c:f>NORMAL!$BB$868</c:f>
              <c:strCache>
                <c:ptCount val="1"/>
                <c:pt idx="0">
                  <c:v>PS_AtR</c:v>
                </c:pt>
              </c:strCache>
            </c:strRef>
          </c:tx>
          <c:cat>
            <c:strRef>
              <c:f>NORMAL!$BB$843</c:f>
              <c:strCache>
                <c:ptCount val="1"/>
                <c:pt idx="0">
                  <c:v>05/25/10/2 to 06/01/10/1</c:v>
                </c:pt>
              </c:strCache>
            </c:strRef>
          </c:cat>
          <c:val>
            <c:numRef>
              <c:f>NORMAL!$BB$869</c:f>
              <c:numCache>
                <c:formatCode>0.0</c:formatCode>
                <c:ptCount val="1"/>
                <c:pt idx="0">
                  <c:v>4.8499999999999996</c:v>
                </c:pt>
              </c:numCache>
            </c:numRef>
          </c:val>
        </c:ser>
        <c:ser>
          <c:idx val="3"/>
          <c:order val="3"/>
          <c:tx>
            <c:strRef>
              <c:f>NORMAL!$BB$870</c:f>
              <c:strCache>
                <c:ptCount val="1"/>
                <c:pt idx="0">
                  <c:v>PS_RHIC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cat>
            <c:strRef>
              <c:f>NORMAL!$BB$843</c:f>
              <c:strCache>
                <c:ptCount val="1"/>
                <c:pt idx="0">
                  <c:v>05/25/10/2 to 06/01/10/1</c:v>
                </c:pt>
              </c:strCache>
            </c:strRef>
          </c:cat>
          <c:val>
            <c:numRef>
              <c:f>NORMAL!$BB$871</c:f>
              <c:numCache>
                <c:formatCode>0.0</c:formatCode>
                <c:ptCount val="1"/>
                <c:pt idx="0">
                  <c:v>2.9699999999999998</c:v>
                </c:pt>
              </c:numCache>
            </c:numRef>
          </c:val>
        </c:ser>
        <c:ser>
          <c:idx val="4"/>
          <c:order val="4"/>
          <c:tx>
            <c:strRef>
              <c:f>NORMAL!$BB$874</c:f>
              <c:strCache>
                <c:ptCount val="1"/>
                <c:pt idx="0">
                  <c:v>PS_EXP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cat>
            <c:strRef>
              <c:f>NORMAL!$BB$843</c:f>
              <c:strCache>
                <c:ptCount val="1"/>
                <c:pt idx="0">
                  <c:v>05/25/10/2 to 06/01/10/1</c:v>
                </c:pt>
              </c:strCache>
            </c:strRef>
          </c:cat>
          <c:val>
            <c:numRef>
              <c:f>NORMAL!$BB$875</c:f>
              <c:numCache>
                <c:formatCode>0.0</c:formatCode>
                <c:ptCount val="1"/>
                <c:pt idx="0">
                  <c:v>3.63</c:v>
                </c:pt>
              </c:numCache>
            </c:numRef>
          </c:val>
        </c:ser>
        <c:ser>
          <c:idx val="5"/>
          <c:order val="5"/>
          <c:tx>
            <c:strRef>
              <c:f>NORMAL!$BB$876</c:f>
              <c:strCache>
                <c:ptCount val="1"/>
                <c:pt idx="0">
                  <c:v>Exp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cat>
            <c:strRef>
              <c:f>NORMAL!$BB$843</c:f>
              <c:strCache>
                <c:ptCount val="1"/>
                <c:pt idx="0">
                  <c:v>05/25/10/2 to 06/01/10/1</c:v>
                </c:pt>
              </c:strCache>
            </c:strRef>
          </c:cat>
          <c:val>
            <c:numRef>
              <c:f>NORMAL!$BB$877</c:f>
              <c:numCache>
                <c:formatCode>0.0</c:formatCode>
                <c:ptCount val="1"/>
                <c:pt idx="0">
                  <c:v>1.8</c:v>
                </c:pt>
              </c:numCache>
            </c:numRef>
          </c:val>
        </c:ser>
        <c:ser>
          <c:idx val="6"/>
          <c:order val="6"/>
          <c:tx>
            <c:strRef>
              <c:f>NORMAL!$BB$884</c:f>
              <c:strCache>
                <c:ptCount val="1"/>
                <c:pt idx="0">
                  <c:v>CoolACRHIC</c:v>
                </c:pt>
              </c:strCache>
            </c:strRef>
          </c:tx>
          <c:cat>
            <c:strRef>
              <c:f>NORMAL!$BB$843</c:f>
              <c:strCache>
                <c:ptCount val="1"/>
                <c:pt idx="0">
                  <c:v>05/25/10/2 to 06/01/10/1</c:v>
                </c:pt>
              </c:strCache>
            </c:strRef>
          </c:cat>
          <c:val>
            <c:numRef>
              <c:f>NORMAL!$BB$885</c:f>
              <c:numCache>
                <c:formatCode>0.0</c:formatCode>
                <c:ptCount val="1"/>
                <c:pt idx="0">
                  <c:v>1.74</c:v>
                </c:pt>
              </c:numCache>
            </c:numRef>
          </c:val>
        </c:ser>
        <c:ser>
          <c:idx val="7"/>
          <c:order val="7"/>
          <c:tx>
            <c:strRef>
              <c:f>NORMAL!$BB$886</c:f>
              <c:strCache>
                <c:ptCount val="1"/>
                <c:pt idx="0">
                  <c:v>Inst_NSRL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cat>
            <c:strRef>
              <c:f>NORMAL!$BB$843</c:f>
              <c:strCache>
                <c:ptCount val="1"/>
                <c:pt idx="0">
                  <c:v>05/25/10/2 to 06/01/10/1</c:v>
                </c:pt>
              </c:strCache>
            </c:strRef>
          </c:cat>
          <c:val>
            <c:numRef>
              <c:f>NORMAL!$BB$887</c:f>
              <c:numCache>
                <c:formatCode>0.0</c:formatCode>
                <c:ptCount val="1"/>
                <c:pt idx="0">
                  <c:v>2.4</c:v>
                </c:pt>
              </c:numCache>
            </c:numRef>
          </c:val>
        </c:ser>
        <c:ser>
          <c:idx val="8"/>
          <c:order val="8"/>
          <c:tx>
            <c:strRef>
              <c:f>NORMAL!$BB$888</c:f>
              <c:strCache>
                <c:ptCount val="1"/>
                <c:pt idx="0">
                  <c:v>ESHQ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NORMAL!$BB$843</c:f>
              <c:strCache>
                <c:ptCount val="1"/>
                <c:pt idx="0">
                  <c:v>05/25/10/2 to 06/01/10/1</c:v>
                </c:pt>
              </c:strCache>
            </c:strRef>
          </c:cat>
          <c:val>
            <c:numRef>
              <c:f>NORMAL!$BB$889</c:f>
              <c:numCache>
                <c:formatCode>0.0</c:formatCode>
                <c:ptCount val="1"/>
                <c:pt idx="0">
                  <c:v>1.55</c:v>
                </c:pt>
              </c:numCache>
            </c:numRef>
          </c:val>
        </c:ser>
        <c:ser>
          <c:idx val="9"/>
          <c:order val="9"/>
          <c:tx>
            <c:strRef>
              <c:f>NORMAL!$BB$882</c:f>
              <c:strCache>
                <c:ptCount val="1"/>
                <c:pt idx="0">
                  <c:v>sum&lt; 1hr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NORMAL!$BB$843</c:f>
              <c:strCache>
                <c:ptCount val="1"/>
                <c:pt idx="0">
                  <c:v>05/25/10/2 to 06/01/10/1</c:v>
                </c:pt>
              </c:strCache>
            </c:strRef>
          </c:cat>
          <c:val>
            <c:numRef>
              <c:f>NORMAL!$BB$883</c:f>
              <c:numCache>
                <c:formatCode>0.0</c:formatCode>
                <c:ptCount val="1"/>
                <c:pt idx="0">
                  <c:v>2.88</c:v>
                </c:pt>
              </c:numCache>
            </c:numRef>
          </c:val>
        </c:ser>
        <c:shape val="box"/>
        <c:axId val="79574144"/>
        <c:axId val="79575680"/>
        <c:axId val="77979136"/>
      </c:bar3DChart>
      <c:catAx>
        <c:axId val="79574144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" vert="horz"/>
          <a:lstStyle/>
          <a:p>
            <a:pPr>
              <a:defRPr sz="117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575680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79575680"/>
        <c:scaling>
          <c:orientation val="minMax"/>
        </c:scaling>
        <c:axPos val="r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7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574144"/>
        <c:crosses val="max"/>
        <c:crossBetween val="between"/>
      </c:valAx>
      <c:serAx>
        <c:axId val="77979136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384000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575680"/>
        <c:crosses val="autoZero"/>
        <c:tickLblSkip val="1"/>
        <c:tickMarkSkip val="1"/>
      </c:serAx>
      <c:spPr>
        <a:noFill/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3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3200"/>
              <a:t>Run10 availability (82.4%)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0869554307623609"/>
          <c:y val="0.1299886993292505"/>
          <c:w val="0.86326111721694443"/>
          <c:h val="0.72572134733158389"/>
        </c:manualLayout>
      </c:layout>
      <c:barChart>
        <c:barDir val="col"/>
        <c:grouping val="clustered"/>
        <c:ser>
          <c:idx val="0"/>
          <c:order val="0"/>
          <c:tx>
            <c:strRef>
              <c:f>RHIC_HOURS_DOE!$A$14</c:f>
              <c:strCache>
                <c:ptCount val="1"/>
                <c:pt idx="0">
                  <c:v>availability</c:v>
                </c:pt>
              </c:strCache>
            </c:strRef>
          </c:tx>
          <c:cat>
            <c:strRef>
              <c:f>RHIC_HOURS_DOE!$A$20:$A$45</c:f>
              <c:strCache>
                <c:ptCount val="26"/>
                <c:pt idx="0">
                  <c:v>12/01/09/2 to 12/08/09/1</c:v>
                </c:pt>
                <c:pt idx="1">
                  <c:v>12/08/09/2  to 12/15/09/1</c:v>
                </c:pt>
                <c:pt idx="2">
                  <c:v>12/15/09/2 to 12/22/09/1</c:v>
                </c:pt>
                <c:pt idx="3">
                  <c:v>12/22/09/2 to 12/29/09/1</c:v>
                </c:pt>
                <c:pt idx="4">
                  <c:v>12/29/09/1 to 01/05/10/1</c:v>
                </c:pt>
                <c:pt idx="5">
                  <c:v>01/05/10/2 to 01/12/10/1</c:v>
                </c:pt>
                <c:pt idx="6">
                  <c:v>01/12/10/2  to 01/19/10/1</c:v>
                </c:pt>
                <c:pt idx="7">
                  <c:v>01/19/10/2 to 01/26/10/1</c:v>
                </c:pt>
                <c:pt idx="8">
                  <c:v>01/26/10/2 to 02/02/10/1</c:v>
                </c:pt>
                <c:pt idx="9">
                  <c:v>02/02/10/2 to 02/09/20/1</c:v>
                </c:pt>
                <c:pt idx="10">
                  <c:v>02/09/10/2  to 02/16/10/1</c:v>
                </c:pt>
                <c:pt idx="11">
                  <c:v>02/16/10/2 to 02/23/10/1</c:v>
                </c:pt>
                <c:pt idx="12">
                  <c:v>02/23/10/2 to 03/02/10/1</c:v>
                </c:pt>
                <c:pt idx="13">
                  <c:v>03/02/10/2 to 03/10/09/1</c:v>
                </c:pt>
                <c:pt idx="14">
                  <c:v>03/10/09/2  to 03/16/10/1</c:v>
                </c:pt>
                <c:pt idx="15">
                  <c:v>03/16/10/2 to 03/23/10/1</c:v>
                </c:pt>
                <c:pt idx="16">
                  <c:v>03/23/10/2 to 03/30/10/1</c:v>
                </c:pt>
                <c:pt idx="17">
                  <c:v>03/30/10/1 to 04/06/10/1</c:v>
                </c:pt>
                <c:pt idx="18">
                  <c:v>04/06/10/2 to 04/13/10/1</c:v>
                </c:pt>
                <c:pt idx="19">
                  <c:v>04/13/10/2  to 04/20/10/1</c:v>
                </c:pt>
                <c:pt idx="20">
                  <c:v>04/20/10/2 to 04/27/10/1</c:v>
                </c:pt>
                <c:pt idx="21">
                  <c:v>04/27/10/2 to 05/04/10/1</c:v>
                </c:pt>
                <c:pt idx="22">
                  <c:v>05/04/10/2 to 05/11/10/1</c:v>
                </c:pt>
                <c:pt idx="23">
                  <c:v>05/11/10/2  to 05/18/10/1</c:v>
                </c:pt>
                <c:pt idx="24">
                  <c:v>05/18/10/2 to 05/25/10/1</c:v>
                </c:pt>
                <c:pt idx="25">
                  <c:v>05/25/10/2 to 06/01/10/1</c:v>
                </c:pt>
              </c:strCache>
            </c:strRef>
          </c:cat>
          <c:val>
            <c:numRef>
              <c:f>RHIC_HOURS_DOE!$B$20:$B$45</c:f>
              <c:numCache>
                <c:formatCode>0.00</c:formatCode>
                <c:ptCount val="26"/>
                <c:pt idx="0">
                  <c:v>0.61611969111969123</c:v>
                </c:pt>
                <c:pt idx="1">
                  <c:v>0.7540500736377026</c:v>
                </c:pt>
                <c:pt idx="2">
                  <c:v>0.6417614678899084</c:v>
                </c:pt>
                <c:pt idx="3">
                  <c:v>0.68693666626607375</c:v>
                </c:pt>
                <c:pt idx="4">
                  <c:v>0.80125000000000013</c:v>
                </c:pt>
                <c:pt idx="5">
                  <c:v>0.74819254773527777</c:v>
                </c:pt>
                <c:pt idx="6">
                  <c:v>0.80379121964062428</c:v>
                </c:pt>
                <c:pt idx="7">
                  <c:v>0.80027564717162025</c:v>
                </c:pt>
                <c:pt idx="8">
                  <c:v>0.8509174311926605</c:v>
                </c:pt>
                <c:pt idx="9">
                  <c:v>0.7695833333333334</c:v>
                </c:pt>
                <c:pt idx="10">
                  <c:v>0.75590277777777781</c:v>
                </c:pt>
                <c:pt idx="11">
                  <c:v>0.87439842743848739</c:v>
                </c:pt>
                <c:pt idx="12">
                  <c:v>0.8</c:v>
                </c:pt>
                <c:pt idx="13">
                  <c:v>0.89600000000000002</c:v>
                </c:pt>
                <c:pt idx="14">
                  <c:v>0.80500000000000005</c:v>
                </c:pt>
                <c:pt idx="15">
                  <c:v>0.80400000000000005</c:v>
                </c:pt>
                <c:pt idx="16">
                  <c:v>0.93130000000000002</c:v>
                </c:pt>
                <c:pt idx="17">
                  <c:v>0.89700000000000002</c:v>
                </c:pt>
                <c:pt idx="18">
                  <c:v>0.90500000000000003</c:v>
                </c:pt>
                <c:pt idx="19">
                  <c:v>0.95900000000000007</c:v>
                </c:pt>
                <c:pt idx="20">
                  <c:v>0.93799999999999994</c:v>
                </c:pt>
                <c:pt idx="21">
                  <c:v>0.90200000000000002</c:v>
                </c:pt>
                <c:pt idx="22">
                  <c:v>0.93500000000000005</c:v>
                </c:pt>
                <c:pt idx="23">
                  <c:v>0.88070000000000004</c:v>
                </c:pt>
                <c:pt idx="24" formatCode="0.000">
                  <c:v>0.86900000000000011</c:v>
                </c:pt>
                <c:pt idx="25">
                  <c:v>0.80670000000000008</c:v>
                </c:pt>
              </c:numCache>
            </c:numRef>
          </c:val>
        </c:ser>
        <c:axId val="79838592"/>
        <c:axId val="79860864"/>
      </c:barChart>
      <c:catAx>
        <c:axId val="79838592"/>
        <c:scaling>
          <c:orientation val="minMax"/>
        </c:scaling>
        <c:axPos val="b"/>
        <c:numFmt formatCode="General" sourceLinked="1"/>
        <c:tickLblPos val="nextTo"/>
        <c:txPr>
          <a:bodyPr rot="5400000" vert="horz"/>
          <a:lstStyle/>
          <a:p>
            <a:pPr>
              <a:defRPr sz="9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79860864"/>
        <c:crosses val="autoZero"/>
        <c:auto val="1"/>
        <c:lblAlgn val="ctr"/>
        <c:lblOffset val="100"/>
      </c:catAx>
      <c:valAx>
        <c:axId val="79860864"/>
        <c:scaling>
          <c:orientation val="minMax"/>
          <c:max val="1"/>
          <c:min val="0.5"/>
        </c:scaling>
        <c:axPos val="l"/>
        <c:majorGridlines>
          <c:spPr>
            <a:ln>
              <a:solidFill>
                <a:sysClr val="windowText" lastClr="000000">
                  <a:lumMod val="50000"/>
                  <a:lumOff val="50000"/>
                </a:sysClr>
              </a:solidFill>
            </a:ln>
          </c:spPr>
        </c:majorGridlines>
        <c:numFmt formatCode="0%" sourceLinked="0"/>
        <c:tickLblPos val="nextTo"/>
        <c:txPr>
          <a:bodyPr rot="0" vert="horz"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79838592"/>
        <c:crosses val="autoZero"/>
        <c:crossBetween val="between"/>
        <c:majorUnit val="0.1"/>
      </c:valAx>
      <c:spPr>
        <a:solidFill>
          <a:schemeClr val="bg1"/>
        </a:solidFill>
      </c:spPr>
    </c:plotArea>
    <c:plotVisOnly val="1"/>
    <c:dispBlanksAs val="gap"/>
  </c:chart>
  <c:spPr>
    <a:solidFill>
      <a:schemeClr val="bg1">
        <a:lumMod val="75000"/>
      </a:schemeClr>
    </a:solidFill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2800" b="1" i="0" u="none" strike="noStrike" baseline="0" dirty="0">
                <a:solidFill>
                  <a:srgbClr val="000000"/>
                </a:solidFill>
                <a:latin typeface="Calibri"/>
              </a:rPr>
              <a:t>Failure Hours by Group/System </a:t>
            </a:r>
          </a:p>
          <a:p>
            <a:pPr>
              <a:defRPr sz="2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2800" b="1" i="0" u="none" strike="noStrike" baseline="0" dirty="0">
                <a:solidFill>
                  <a:srgbClr val="000000"/>
                </a:solidFill>
                <a:latin typeface="Calibri"/>
              </a:rPr>
              <a:t>High Energy Run  (332 </a:t>
            </a:r>
            <a:r>
              <a:rPr lang="en-US" sz="2800" b="1" i="0" u="none" strike="noStrike" baseline="0" dirty="0" smtClean="0">
                <a:solidFill>
                  <a:srgbClr val="000000"/>
                </a:solidFill>
                <a:latin typeface="Calibri"/>
              </a:rPr>
              <a:t>h/12 </a:t>
            </a:r>
            <a:r>
              <a:rPr lang="en-US" sz="2800" b="1" i="0" u="none" strike="noStrike" baseline="0" dirty="0">
                <a:solidFill>
                  <a:srgbClr val="000000"/>
                </a:solidFill>
                <a:latin typeface="Calibri"/>
              </a:rPr>
              <a:t>wks)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8277559055118126"/>
          <c:y val="0.15782597727431313"/>
          <c:w val="0.77161767279090154"/>
          <c:h val="0.73016783944951769"/>
        </c:manualLayout>
      </c:layout>
      <c:barChart>
        <c:barDir val="bar"/>
        <c:grouping val="clustered"/>
        <c:ser>
          <c:idx val="0"/>
          <c:order val="0"/>
          <c:spPr>
            <a:solidFill>
              <a:srgbClr val="FF0000"/>
            </a:solidFill>
          </c:spPr>
          <c:cat>
            <c:strRef>
              <c:f>HighEnergyRun!$L$123:$L$142</c:f>
              <c:strCache>
                <c:ptCount val="20"/>
                <c:pt idx="0">
                  <c:v>ACG_RHIC</c:v>
                </c:pt>
                <c:pt idx="1">
                  <c:v>CntrlsNtwrk</c:v>
                </c:pt>
                <c:pt idx="2">
                  <c:v>ElecRHIC</c:v>
                </c:pt>
                <c:pt idx="3">
                  <c:v>PPS_AGS</c:v>
                </c:pt>
                <c:pt idx="4">
                  <c:v>PS_Bstr/BtA/LtB</c:v>
                </c:pt>
                <c:pt idx="5">
                  <c:v>QuenchProtect</c:v>
                </c:pt>
                <c:pt idx="6">
                  <c:v>RfAGS</c:v>
                </c:pt>
                <c:pt idx="7">
                  <c:v>CntrlsSftwr</c:v>
                </c:pt>
                <c:pt idx="8">
                  <c:v>PS_Experiment</c:v>
                </c:pt>
                <c:pt idx="9">
                  <c:v>CntrlsHdRHIC</c:v>
                </c:pt>
                <c:pt idx="10">
                  <c:v>QuenchDetect</c:v>
                </c:pt>
                <c:pt idx="11">
                  <c:v>ES&amp;FD_Exp</c:v>
                </c:pt>
                <c:pt idx="12">
                  <c:v>QLI</c:v>
                </c:pt>
                <c:pt idx="13">
                  <c:v>CryoRHIC</c:v>
                </c:pt>
                <c:pt idx="14">
                  <c:v>PPS_RHIC</c:v>
                </c:pt>
                <c:pt idx="15">
                  <c:v>BLM_PermitPull</c:v>
                </c:pt>
                <c:pt idx="16">
                  <c:v>RfRHIC</c:v>
                </c:pt>
                <c:pt idx="17">
                  <c:v>InstRHIC</c:v>
                </c:pt>
                <c:pt idx="18">
                  <c:v>HumanError</c:v>
                </c:pt>
                <c:pt idx="19">
                  <c:v>PS_RHIC</c:v>
                </c:pt>
              </c:strCache>
            </c:strRef>
          </c:cat>
          <c:val>
            <c:numRef>
              <c:f>HighEnergyRun!$M$123:$M$142</c:f>
              <c:numCache>
                <c:formatCode>0.00_)</c:formatCode>
                <c:ptCount val="20"/>
                <c:pt idx="0">
                  <c:v>4.57</c:v>
                </c:pt>
                <c:pt idx="1">
                  <c:v>4.8199999999999985</c:v>
                </c:pt>
                <c:pt idx="2">
                  <c:v>5.1499999999999986</c:v>
                </c:pt>
                <c:pt idx="3">
                  <c:v>5.17</c:v>
                </c:pt>
                <c:pt idx="4">
                  <c:v>5.4</c:v>
                </c:pt>
                <c:pt idx="5">
                  <c:v>5.98</c:v>
                </c:pt>
                <c:pt idx="6">
                  <c:v>6.1499999999999995</c:v>
                </c:pt>
                <c:pt idx="7">
                  <c:v>6.94</c:v>
                </c:pt>
                <c:pt idx="8">
                  <c:v>6.98</c:v>
                </c:pt>
                <c:pt idx="9">
                  <c:v>7</c:v>
                </c:pt>
                <c:pt idx="10">
                  <c:v>7.3500000000000005</c:v>
                </c:pt>
                <c:pt idx="11">
                  <c:v>10.390000000000002</c:v>
                </c:pt>
                <c:pt idx="12">
                  <c:v>11.870000000000006</c:v>
                </c:pt>
                <c:pt idx="13">
                  <c:v>19.020000000000003</c:v>
                </c:pt>
                <c:pt idx="14">
                  <c:v>20.879999999999992</c:v>
                </c:pt>
                <c:pt idx="15">
                  <c:v>24.27</c:v>
                </c:pt>
                <c:pt idx="16">
                  <c:v>26.959999999999987</c:v>
                </c:pt>
                <c:pt idx="17">
                  <c:v>27.9</c:v>
                </c:pt>
                <c:pt idx="18">
                  <c:v>33.849999999999994</c:v>
                </c:pt>
                <c:pt idx="19">
                  <c:v>71.98</c:v>
                </c:pt>
              </c:numCache>
            </c:numRef>
          </c:val>
        </c:ser>
        <c:axId val="92472064"/>
        <c:axId val="92473600"/>
      </c:barChart>
      <c:catAx>
        <c:axId val="92472064"/>
        <c:scaling>
          <c:orientation val="minMax"/>
        </c:scaling>
        <c:axPos val="l"/>
        <c:numFmt formatCode="General" sourceLinked="1"/>
        <c:tickLblPos val="nextTo"/>
        <c:txPr>
          <a:bodyPr rot="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92473600"/>
        <c:crosses val="autoZero"/>
        <c:auto val="1"/>
        <c:lblAlgn val="ctr"/>
        <c:lblOffset val="100"/>
      </c:catAx>
      <c:valAx>
        <c:axId val="92473600"/>
        <c:scaling>
          <c:orientation val="minMax"/>
          <c:max val="80"/>
        </c:scaling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 b="1" dirty="0" smtClean="0"/>
                  <a:t>hours</a:t>
                </a:r>
                <a:endParaRPr lang="en-US" sz="1400" b="1" dirty="0"/>
              </a:p>
            </c:rich>
          </c:tx>
          <c:layout/>
        </c:title>
        <c:numFmt formatCode="0" sourceLinked="0"/>
        <c:tickLblPos val="nextTo"/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92472064"/>
        <c:crosses val="autoZero"/>
        <c:crossBetween val="between"/>
        <c:majorUnit val="10"/>
      </c:valAx>
      <c:spPr>
        <a:solidFill>
          <a:prstClr val="white"/>
        </a:solidFill>
      </c:spPr>
    </c:plotArea>
    <c:plotVisOnly val="1"/>
    <c:dispBlanksAs val="gap"/>
  </c:chart>
  <c:spPr>
    <a:solidFill>
      <a:sysClr val="window" lastClr="FFFFFF">
        <a:lumMod val="75000"/>
      </a:sysClr>
    </a:solidFill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3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3200" b="1" i="0" u="none" strike="noStrike" baseline="0">
                <a:solidFill>
                  <a:srgbClr val="000000"/>
                </a:solidFill>
                <a:latin typeface="Calibri"/>
              </a:rPr>
              <a:t>Failure Hours by Group/System </a:t>
            </a:r>
          </a:p>
          <a:p>
            <a:pPr>
              <a:defRPr sz="3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3200" b="1" i="0" u="none" strike="noStrike" baseline="0">
                <a:solidFill>
                  <a:srgbClr val="000000"/>
                </a:solidFill>
                <a:latin typeface="Calibri"/>
              </a:rPr>
              <a:t>LOW Energy Runs  (189h/11 wks)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7434503499562554"/>
          <c:y val="0.15782597727431313"/>
          <c:w val="0.78238910761154856"/>
          <c:h val="0.73016783944951713"/>
        </c:manualLayout>
      </c:layout>
      <c:barChart>
        <c:barDir val="bar"/>
        <c:grouping val="clustered"/>
        <c:ser>
          <c:idx val="0"/>
          <c:order val="0"/>
          <c:tx>
            <c:strRef>
              <c:f>LOWENERGYRUN!$K$122</c:f>
              <c:strCache>
                <c:ptCount val="1"/>
                <c:pt idx="0">
                  <c:v>failure hours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LOWENERGYRUN!$J$123:$J$142</c:f>
              <c:strCache>
                <c:ptCount val="20"/>
                <c:pt idx="0">
                  <c:v>InjPerformance</c:v>
                </c:pt>
                <c:pt idx="1">
                  <c:v>CoolACAGS</c:v>
                </c:pt>
                <c:pt idx="2">
                  <c:v>ElecRHIC</c:v>
                </c:pt>
                <c:pt idx="3">
                  <c:v>PPS_RHIC</c:v>
                </c:pt>
                <c:pt idx="4">
                  <c:v>TtB</c:v>
                </c:pt>
                <c:pt idx="5">
                  <c:v>PS_AGS</c:v>
                </c:pt>
                <c:pt idx="6">
                  <c:v>TMP7</c:v>
                </c:pt>
                <c:pt idx="7">
                  <c:v>BLM_Permitpull</c:v>
                </c:pt>
                <c:pt idx="8">
                  <c:v>VacRHIC</c:v>
                </c:pt>
                <c:pt idx="9">
                  <c:v>QuenchDetect</c:v>
                </c:pt>
                <c:pt idx="10">
                  <c:v>CryoRHIC</c:v>
                </c:pt>
                <c:pt idx="11">
                  <c:v>RfRHIC</c:v>
                </c:pt>
                <c:pt idx="12">
                  <c:v>ES&amp;FD_Exp</c:v>
                </c:pt>
                <c:pt idx="13">
                  <c:v>CntrlsHdRHIC</c:v>
                </c:pt>
                <c:pt idx="14">
                  <c:v>ACG_RHIC</c:v>
                </c:pt>
                <c:pt idx="15">
                  <c:v>ES&amp;FD_AtR</c:v>
                </c:pt>
                <c:pt idx="16">
                  <c:v>HumanError</c:v>
                </c:pt>
                <c:pt idx="17">
                  <c:v>PS_Experiment</c:v>
                </c:pt>
                <c:pt idx="18">
                  <c:v>RfAGS</c:v>
                </c:pt>
                <c:pt idx="19">
                  <c:v>PS_RHIC</c:v>
                </c:pt>
              </c:strCache>
            </c:strRef>
          </c:cat>
          <c:val>
            <c:numRef>
              <c:f>LOWENERGYRUN!$K$123:$K$142</c:f>
              <c:numCache>
                <c:formatCode>0.0</c:formatCode>
                <c:ptCount val="20"/>
                <c:pt idx="0">
                  <c:v>3.1799999999999997</c:v>
                </c:pt>
                <c:pt idx="1">
                  <c:v>3.8200000000000003</c:v>
                </c:pt>
                <c:pt idx="2">
                  <c:v>4.8900000000000006</c:v>
                </c:pt>
                <c:pt idx="3">
                  <c:v>5.3</c:v>
                </c:pt>
                <c:pt idx="4">
                  <c:v>5.57</c:v>
                </c:pt>
                <c:pt idx="5">
                  <c:v>6.4700000000000006</c:v>
                </c:pt>
                <c:pt idx="6">
                  <c:v>7.2299999999999995</c:v>
                </c:pt>
                <c:pt idx="7">
                  <c:v>7.3199999999999994</c:v>
                </c:pt>
                <c:pt idx="8">
                  <c:v>7.51</c:v>
                </c:pt>
                <c:pt idx="9">
                  <c:v>7.58</c:v>
                </c:pt>
                <c:pt idx="10">
                  <c:v>8.0399999999999991</c:v>
                </c:pt>
                <c:pt idx="11">
                  <c:v>8.14</c:v>
                </c:pt>
                <c:pt idx="12">
                  <c:v>8.86</c:v>
                </c:pt>
                <c:pt idx="13">
                  <c:v>9.07</c:v>
                </c:pt>
                <c:pt idx="14">
                  <c:v>9.18</c:v>
                </c:pt>
                <c:pt idx="15">
                  <c:v>9.3000000000000007</c:v>
                </c:pt>
                <c:pt idx="16">
                  <c:v>12.45</c:v>
                </c:pt>
                <c:pt idx="17">
                  <c:v>14.8</c:v>
                </c:pt>
                <c:pt idx="18">
                  <c:v>15.150000000000002</c:v>
                </c:pt>
                <c:pt idx="19">
                  <c:v>15.870000000000001</c:v>
                </c:pt>
              </c:numCache>
            </c:numRef>
          </c:val>
        </c:ser>
        <c:axId val="58188928"/>
        <c:axId val="61628800"/>
      </c:barChart>
      <c:catAx>
        <c:axId val="58188928"/>
        <c:scaling>
          <c:orientation val="minMax"/>
        </c:scaling>
        <c:axPos val="l"/>
        <c:numFmt formatCode="General" sourceLinked="1"/>
        <c:tickLblPos val="nextTo"/>
        <c:txPr>
          <a:bodyPr rot="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61628800"/>
        <c:crosses val="autoZero"/>
        <c:auto val="1"/>
        <c:lblAlgn val="ctr"/>
        <c:lblOffset val="100"/>
      </c:catAx>
      <c:valAx>
        <c:axId val="61628800"/>
        <c:scaling>
          <c:orientation val="minMax"/>
          <c:max val="16"/>
        </c:scaling>
        <c:axPos val="b"/>
        <c:majorGridlines/>
        <c:title>
          <c:tx>
            <c:rich>
              <a:bodyPr/>
              <a:lstStyle/>
              <a:p>
                <a:pPr>
                  <a:defRPr sz="1400" b="1"/>
                </a:pPr>
                <a:r>
                  <a:rPr lang="en-US" sz="1400" b="1" dirty="0" smtClean="0"/>
                  <a:t>hours</a:t>
                </a:r>
                <a:endParaRPr lang="en-US" sz="1400" b="1" dirty="0"/>
              </a:p>
            </c:rich>
          </c:tx>
          <c:layout/>
        </c:title>
        <c:numFmt formatCode="0" sourceLinked="0"/>
        <c:tickLblPos val="nextTo"/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58188928"/>
        <c:crosses val="autoZero"/>
        <c:crossBetween val="between"/>
        <c:majorUnit val="2"/>
      </c:valAx>
      <c:spPr>
        <a:solidFill>
          <a:prstClr val="white"/>
        </a:solidFill>
      </c:spPr>
    </c:plotArea>
    <c:plotVisOnly val="1"/>
    <c:dispBlanksAs val="gap"/>
  </c:chart>
  <c:spPr>
    <a:solidFill>
      <a:sysClr val="window" lastClr="FFFFFF">
        <a:lumMod val="75000"/>
      </a:sysClr>
    </a:solidFill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3200"/>
            </a:pPr>
            <a:r>
              <a:rPr lang="en-US" sz="3200"/>
              <a:t>Rank Hi/Low E Run Failure</a:t>
            </a:r>
            <a:r>
              <a:rPr lang="en-US" sz="3200" baseline="0"/>
              <a:t> Hours</a:t>
            </a:r>
            <a:r>
              <a:rPr lang="en-US" sz="3200"/>
              <a:t>  </a:t>
            </a:r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0.11751000462516505"/>
          <c:y val="0.10484020249752493"/>
          <c:w val="0.85189819512542075"/>
          <c:h val="0.63978506853310002"/>
        </c:manualLayout>
      </c:layout>
      <c:barChart>
        <c:barDir val="col"/>
        <c:grouping val="clustered"/>
        <c:ser>
          <c:idx val="1"/>
          <c:order val="0"/>
          <c:tx>
            <c:strRef>
              <c:f>LOWENERGYRUN!$L$196</c:f>
              <c:strCache>
                <c:ptCount val="1"/>
                <c:pt idx="0">
                  <c:v>High E Run failure hours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LOWENERGYRUN!$J$215:$J$227</c:f>
              <c:strCache>
                <c:ptCount val="13"/>
                <c:pt idx="0">
                  <c:v>PS_RHIC</c:v>
                </c:pt>
                <c:pt idx="1">
                  <c:v>RfAGS</c:v>
                </c:pt>
                <c:pt idx="2">
                  <c:v>PS_Experiment</c:v>
                </c:pt>
                <c:pt idx="3">
                  <c:v>HumanError</c:v>
                </c:pt>
                <c:pt idx="4">
                  <c:v>ACG_RHIC</c:v>
                </c:pt>
                <c:pt idx="5">
                  <c:v>CntrlsHdRHIC</c:v>
                </c:pt>
                <c:pt idx="6">
                  <c:v>ES&amp;FD_Exp</c:v>
                </c:pt>
                <c:pt idx="7">
                  <c:v>RfRHIC</c:v>
                </c:pt>
                <c:pt idx="8">
                  <c:v>CryoRHIC</c:v>
                </c:pt>
                <c:pt idx="9">
                  <c:v>QuenchDetect</c:v>
                </c:pt>
                <c:pt idx="10">
                  <c:v>BLM_PermitPull</c:v>
                </c:pt>
                <c:pt idx="11">
                  <c:v>PPS_RHIC</c:v>
                </c:pt>
                <c:pt idx="12">
                  <c:v>ElecRHIC</c:v>
                </c:pt>
              </c:strCache>
            </c:strRef>
          </c:cat>
          <c:val>
            <c:numRef>
              <c:f>LOWENERGYRUN!$L$215:$L$227</c:f>
              <c:numCache>
                <c:formatCode>0.00_)</c:formatCode>
                <c:ptCount val="13"/>
                <c:pt idx="0">
                  <c:v>71.98</c:v>
                </c:pt>
                <c:pt idx="1">
                  <c:v>6.15</c:v>
                </c:pt>
                <c:pt idx="2">
                  <c:v>6.98</c:v>
                </c:pt>
                <c:pt idx="3">
                  <c:v>33.849999999999994</c:v>
                </c:pt>
                <c:pt idx="4">
                  <c:v>4.57</c:v>
                </c:pt>
                <c:pt idx="5">
                  <c:v>7</c:v>
                </c:pt>
                <c:pt idx="6">
                  <c:v>10.389999999999999</c:v>
                </c:pt>
                <c:pt idx="7">
                  <c:v>26.959999999999997</c:v>
                </c:pt>
                <c:pt idx="8">
                  <c:v>19.020000000000003</c:v>
                </c:pt>
                <c:pt idx="9">
                  <c:v>7.3500000000000005</c:v>
                </c:pt>
                <c:pt idx="10">
                  <c:v>24.27</c:v>
                </c:pt>
                <c:pt idx="11">
                  <c:v>20.879999999999995</c:v>
                </c:pt>
                <c:pt idx="12">
                  <c:v>5.1499999999999986</c:v>
                </c:pt>
              </c:numCache>
            </c:numRef>
          </c:val>
        </c:ser>
        <c:ser>
          <c:idx val="2"/>
          <c:order val="1"/>
          <c:tx>
            <c:strRef>
              <c:f>LOWENERGYRUN!$M$196</c:f>
              <c:strCache>
                <c:ptCount val="1"/>
                <c:pt idx="0">
                  <c:v>Low E Run failure hours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LOWENERGYRUN!$J$215:$J$227</c:f>
              <c:strCache>
                <c:ptCount val="13"/>
                <c:pt idx="0">
                  <c:v>PS_RHIC</c:v>
                </c:pt>
                <c:pt idx="1">
                  <c:v>RfAGS</c:v>
                </c:pt>
                <c:pt idx="2">
                  <c:v>PS_Experiment</c:v>
                </c:pt>
                <c:pt idx="3">
                  <c:v>HumanError</c:v>
                </c:pt>
                <c:pt idx="4">
                  <c:v>ACG_RHIC</c:v>
                </c:pt>
                <c:pt idx="5">
                  <c:v>CntrlsHdRHIC</c:v>
                </c:pt>
                <c:pt idx="6">
                  <c:v>ES&amp;FD_Exp</c:v>
                </c:pt>
                <c:pt idx="7">
                  <c:v>RfRHIC</c:v>
                </c:pt>
                <c:pt idx="8">
                  <c:v>CryoRHIC</c:v>
                </c:pt>
                <c:pt idx="9">
                  <c:v>QuenchDetect</c:v>
                </c:pt>
                <c:pt idx="10">
                  <c:v>BLM_PermitPull</c:v>
                </c:pt>
                <c:pt idx="11">
                  <c:v>PPS_RHIC</c:v>
                </c:pt>
                <c:pt idx="12">
                  <c:v>ElecRHIC</c:v>
                </c:pt>
              </c:strCache>
            </c:strRef>
          </c:cat>
          <c:val>
            <c:numRef>
              <c:f>LOWENERGYRUN!$M$215:$M$227</c:f>
              <c:numCache>
                <c:formatCode>General</c:formatCode>
                <c:ptCount val="13"/>
                <c:pt idx="0">
                  <c:v>15.9</c:v>
                </c:pt>
                <c:pt idx="1">
                  <c:v>15.2</c:v>
                </c:pt>
                <c:pt idx="2">
                  <c:v>14.8</c:v>
                </c:pt>
                <c:pt idx="3">
                  <c:v>12.5</c:v>
                </c:pt>
                <c:pt idx="4">
                  <c:v>9.1999999999999993</c:v>
                </c:pt>
                <c:pt idx="5">
                  <c:v>9.1</c:v>
                </c:pt>
                <c:pt idx="6">
                  <c:v>8.9</c:v>
                </c:pt>
                <c:pt idx="7">
                  <c:v>8.1</c:v>
                </c:pt>
                <c:pt idx="8">
                  <c:v>8</c:v>
                </c:pt>
                <c:pt idx="9">
                  <c:v>7.6</c:v>
                </c:pt>
                <c:pt idx="10">
                  <c:v>7.3</c:v>
                </c:pt>
                <c:pt idx="11">
                  <c:v>5.3</c:v>
                </c:pt>
                <c:pt idx="12">
                  <c:v>4.9000000000000004</c:v>
                </c:pt>
              </c:numCache>
            </c:numRef>
          </c:val>
        </c:ser>
        <c:axId val="75092352"/>
        <c:axId val="78578048"/>
      </c:barChart>
      <c:catAx>
        <c:axId val="75092352"/>
        <c:scaling>
          <c:orientation val="minMax"/>
        </c:scaling>
        <c:axPos val="b"/>
        <c:numFmt formatCode="General" sourceLinked="1"/>
        <c:tickLblPos val="nextTo"/>
        <c:txPr>
          <a:bodyPr rot="5400000" vert="horz"/>
          <a:lstStyle/>
          <a:p>
            <a:pPr>
              <a:defRPr sz="1600" b="1"/>
            </a:pPr>
            <a:endParaRPr lang="en-US"/>
          </a:p>
        </c:txPr>
        <c:crossAx val="78578048"/>
        <c:crosses val="autoZero"/>
        <c:auto val="1"/>
        <c:lblAlgn val="ctr"/>
        <c:lblOffset val="100"/>
      </c:catAx>
      <c:valAx>
        <c:axId val="78578048"/>
        <c:scaling>
          <c:orientation val="minMax"/>
          <c:max val="40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hours</a:t>
                </a:r>
              </a:p>
            </c:rich>
          </c:tx>
          <c:layout/>
        </c:title>
        <c:numFmt formatCode="#,##0" sourceLinked="0"/>
        <c:tickLblPos val="nextTo"/>
        <c:txPr>
          <a:bodyPr/>
          <a:lstStyle/>
          <a:p>
            <a:pPr>
              <a:defRPr sz="2000" b="1"/>
            </a:pPr>
            <a:endParaRPr lang="en-US"/>
          </a:p>
        </c:txPr>
        <c:crossAx val="75092352"/>
        <c:crosses val="autoZero"/>
        <c:crossBetween val="between"/>
        <c:majorUnit val="5"/>
      </c:valAx>
      <c:spPr>
        <a:solidFill>
          <a:prstClr val="white"/>
        </a:solidFill>
      </c:spPr>
    </c:plotArea>
    <c:legend>
      <c:legendPos val="r"/>
      <c:layout>
        <c:manualLayout>
          <c:xMode val="edge"/>
          <c:yMode val="edge"/>
          <c:x val="0.59696877196345965"/>
          <c:y val="0.12354005128994419"/>
          <c:w val="0.31402124472660808"/>
          <c:h val="0.12849250805674606"/>
        </c:manualLayout>
      </c:layout>
      <c:txPr>
        <a:bodyPr/>
        <a:lstStyle/>
        <a:p>
          <a:pPr>
            <a:defRPr sz="2000" b="1"/>
          </a:pPr>
          <a:endParaRPr lang="en-US"/>
        </a:p>
      </c:txPr>
    </c:legend>
    <c:plotVisOnly val="1"/>
    <c:dispBlanksAs val="gap"/>
  </c:chart>
  <c:spPr>
    <a:solidFill>
      <a:schemeClr val="bg1">
        <a:lumMod val="75000"/>
      </a:schemeClr>
    </a:solidFill>
  </c:sp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0.00833</cdr:x>
      <cdr:y>0.03333</cdr:y>
    </cdr:from>
    <cdr:to>
      <cdr:x>0.19167</cdr:x>
      <cdr:y>0.56667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6200" y="228600"/>
          <a:ext cx="1676400" cy="3657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100" b="1" dirty="0" smtClean="0">
              <a:solidFill>
                <a:srgbClr val="7030A0"/>
              </a:solidFill>
            </a:rPr>
            <a:t>TMP7</a:t>
          </a:r>
        </a:p>
        <a:p xmlns:a="http://schemas.openxmlformats.org/drawingml/2006/main">
          <a:r>
            <a:rPr lang="en-US" dirty="0" smtClean="0"/>
            <a:t>Short in Ion source</a:t>
          </a:r>
        </a:p>
        <a:p xmlns:a="http://schemas.openxmlformats.org/drawingml/2006/main">
          <a:r>
            <a:rPr lang="en-US" sz="1100" b="1" dirty="0" smtClean="0">
              <a:solidFill>
                <a:srgbClr val="7030A0"/>
              </a:solidFill>
            </a:rPr>
            <a:t>PS_AGS</a:t>
          </a:r>
        </a:p>
        <a:p xmlns:a="http://schemas.openxmlformats.org/drawingml/2006/main">
          <a:r>
            <a:rPr lang="en-US" dirty="0" smtClean="0"/>
            <a:t>MMPS PLC</a:t>
          </a:r>
        </a:p>
        <a:p xmlns:a="http://schemas.openxmlformats.org/drawingml/2006/main">
          <a:r>
            <a:rPr lang="en-US" sz="1100" b="1" dirty="0" err="1" smtClean="0">
              <a:solidFill>
                <a:srgbClr val="7030A0"/>
              </a:solidFill>
            </a:rPr>
            <a:t>PS_AtR</a:t>
          </a:r>
          <a:endParaRPr lang="en-US" sz="1100" b="1" dirty="0" smtClean="0">
            <a:solidFill>
              <a:srgbClr val="7030A0"/>
            </a:solidFill>
          </a:endParaRPr>
        </a:p>
        <a:p xmlns:a="http://schemas.openxmlformats.org/drawingml/2006/main">
          <a:r>
            <a:rPr lang="en-US" dirty="0" smtClean="0"/>
            <a:t>wq2_ps</a:t>
          </a:r>
        </a:p>
        <a:p xmlns:a="http://schemas.openxmlformats.org/drawingml/2006/main">
          <a:r>
            <a:rPr lang="en-US" dirty="0" smtClean="0"/>
            <a:t>uq9_ps</a:t>
          </a:r>
        </a:p>
        <a:p xmlns:a="http://schemas.openxmlformats.org/drawingml/2006/main">
          <a:r>
            <a:rPr lang="en-US" sz="1100" b="1" dirty="0" smtClean="0">
              <a:solidFill>
                <a:srgbClr val="7030A0"/>
              </a:solidFill>
            </a:rPr>
            <a:t>PS_RHIC</a:t>
          </a:r>
        </a:p>
        <a:p xmlns:a="http://schemas.openxmlformats.org/drawingml/2006/main">
          <a:r>
            <a:rPr lang="en-US" dirty="0" smtClean="0"/>
            <a:t>Bi1-tq6</a:t>
          </a:r>
        </a:p>
        <a:p xmlns:a="http://schemas.openxmlformats.org/drawingml/2006/main">
          <a:r>
            <a:rPr lang="en-US" sz="1100" b="1" dirty="0" err="1" smtClean="0">
              <a:solidFill>
                <a:srgbClr val="7030A0"/>
              </a:solidFill>
            </a:rPr>
            <a:t>PS_Exp</a:t>
          </a:r>
          <a:endParaRPr lang="en-US" sz="1100" b="1" dirty="0" smtClean="0">
            <a:solidFill>
              <a:srgbClr val="7030A0"/>
            </a:solidFill>
          </a:endParaRPr>
        </a:p>
        <a:p xmlns:a="http://schemas.openxmlformats.org/drawingml/2006/main">
          <a:r>
            <a:rPr lang="en-US" dirty="0" smtClean="0"/>
            <a:t>STAR magnet </a:t>
          </a:r>
          <a:r>
            <a:rPr lang="en-US" dirty="0" err="1" smtClean="0"/>
            <a:t>ps</a:t>
          </a:r>
          <a:endParaRPr lang="en-US" dirty="0" smtClean="0"/>
        </a:p>
        <a:p xmlns:a="http://schemas.openxmlformats.org/drawingml/2006/main">
          <a:r>
            <a:rPr lang="en-US" sz="1100" b="1" dirty="0" smtClean="0">
              <a:solidFill>
                <a:srgbClr val="7030A0"/>
              </a:solidFill>
            </a:rPr>
            <a:t>EXP</a:t>
          </a:r>
        </a:p>
        <a:p xmlns:a="http://schemas.openxmlformats.org/drawingml/2006/main">
          <a:r>
            <a:rPr lang="en-US" dirty="0" smtClean="0"/>
            <a:t>STAR TPC, PMT, software</a:t>
          </a:r>
        </a:p>
        <a:p xmlns:a="http://schemas.openxmlformats.org/drawingml/2006/main">
          <a:r>
            <a:rPr lang="en-US" dirty="0" err="1" smtClean="0"/>
            <a:t>Phenix</a:t>
          </a:r>
          <a:r>
            <a:rPr lang="en-US" dirty="0" smtClean="0"/>
            <a:t> RPC </a:t>
          </a:r>
          <a:r>
            <a:rPr lang="en-US" dirty="0" err="1" smtClean="0"/>
            <a:t>ps</a:t>
          </a:r>
          <a:endParaRPr lang="en-US" dirty="0" smtClean="0"/>
        </a:p>
        <a:p xmlns:a="http://schemas.openxmlformats.org/drawingml/2006/main">
          <a:r>
            <a:rPr lang="en-US" sz="1100" b="1" dirty="0" err="1" smtClean="0">
              <a:solidFill>
                <a:srgbClr val="7030A0"/>
              </a:solidFill>
            </a:rPr>
            <a:t>CoolAC</a:t>
          </a:r>
          <a:endParaRPr lang="en-US" sz="1100" b="1" dirty="0" smtClean="0">
            <a:solidFill>
              <a:srgbClr val="7030A0"/>
            </a:solidFill>
          </a:endParaRPr>
        </a:p>
        <a:p xmlns:a="http://schemas.openxmlformats.org/drawingml/2006/main">
          <a:r>
            <a:rPr lang="en-US" dirty="0" smtClean="0"/>
            <a:t>Cooling for STAR DAQ</a:t>
          </a:r>
        </a:p>
        <a:p xmlns:a="http://schemas.openxmlformats.org/drawingml/2006/main">
          <a:r>
            <a:rPr lang="en-US" sz="1100" b="1" dirty="0" err="1" smtClean="0">
              <a:solidFill>
                <a:srgbClr val="7030A0"/>
              </a:solidFill>
            </a:rPr>
            <a:t>Inst_NSRL</a:t>
          </a:r>
          <a:endParaRPr lang="en-US" sz="1100" b="1" dirty="0" smtClean="0">
            <a:solidFill>
              <a:srgbClr val="7030A0"/>
            </a:solidFill>
          </a:endParaRPr>
        </a:p>
        <a:p xmlns:a="http://schemas.openxmlformats.org/drawingml/2006/main">
          <a:r>
            <a:rPr lang="en-US" dirty="0" smtClean="0"/>
            <a:t>NM130</a:t>
          </a:r>
        </a:p>
        <a:p xmlns:a="http://schemas.openxmlformats.org/drawingml/2006/main">
          <a:r>
            <a:rPr lang="en-US" sz="1100" b="1" dirty="0" smtClean="0">
              <a:solidFill>
                <a:srgbClr val="7030A0"/>
              </a:solidFill>
            </a:rPr>
            <a:t>ESHQ</a:t>
          </a:r>
        </a:p>
        <a:p xmlns:a="http://schemas.openxmlformats.org/drawingml/2006/main">
          <a:r>
            <a:rPr lang="en-US" dirty="0" err="1" smtClean="0"/>
            <a:t>Phenix</a:t>
          </a:r>
          <a:r>
            <a:rPr lang="en-US" dirty="0" smtClean="0"/>
            <a:t> Electronics rac</a:t>
          </a:r>
          <a:r>
            <a:rPr lang="en-US" dirty="0"/>
            <a:t>k</a:t>
          </a:r>
          <a:endParaRPr lang="en-US" sz="1100" dirty="0" smtClean="0"/>
        </a:p>
        <a:p xmlns:a="http://schemas.openxmlformats.org/drawingml/2006/main">
          <a:endParaRPr 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0.11685</cdr:x>
      <cdr:y>0.11763</cdr:y>
    </cdr:from>
    <cdr:to>
      <cdr:x>0.17737</cdr:x>
      <cdr:y>0.17841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58098" y="904876"/>
          <a:ext cx="547934" cy="4675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2000" b="1"/>
            <a:t>72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C7C029-D1A7-4924-B125-E6536814D44B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1C25B4-66D4-4E98-A365-3D8378894F4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C25B4-66D4-4E98-A365-3D8378894F4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C25B4-66D4-4E98-A365-3D8378894F4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F809F-4DE3-46A5-B06E-6672C3DFA416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F809F-4DE3-46A5-B06E-6672C3DFA416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37596-609E-4FE2-BBBF-7B8687453C8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May &amp; June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sz="half" idx="1"/>
          </p:nvPr>
        </p:nvGraphicFramePr>
        <p:xfrm>
          <a:off x="457200" y="1371600"/>
          <a:ext cx="4038600" cy="4754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</p:nvPr>
        </p:nvGraphicFramePr>
        <p:xfrm>
          <a:off x="4648200" y="1371600"/>
          <a:ext cx="4038600" cy="4754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933</TotalTime>
  <Words>118</Words>
  <Application>Microsoft Office PowerPoint</Application>
  <PresentationFormat>On-screen Show (4:3)</PresentationFormat>
  <Paragraphs>58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May &amp; June</vt:lpstr>
      <vt:lpstr>Slide 2</vt:lpstr>
      <vt:lpstr>Slide 3</vt:lpstr>
      <vt:lpstr>Slide 4</vt:lpstr>
      <vt:lpstr>Slide 5</vt:lpstr>
      <vt:lpstr>Slide 6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Ingrassia, Peter F</dc:creator>
  <cp:lastModifiedBy>Ingrassia, Peter F</cp:lastModifiedBy>
  <cp:revision>222</cp:revision>
  <cp:lastPrinted>2009-02-24T16:59:22Z</cp:lastPrinted>
  <dcterms:created xsi:type="dcterms:W3CDTF">2009-02-24T15:49:23Z</dcterms:created>
  <dcterms:modified xsi:type="dcterms:W3CDTF">2010-06-01T15:51:24Z</dcterms:modified>
</cp:coreProperties>
</file>