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  <p:sldMasterId id="2147483657" r:id="rId2"/>
    <p:sldMasterId id="2147483656" r:id="rId3"/>
  </p:sldMasterIdLst>
  <p:notesMasterIdLst>
    <p:notesMasterId r:id="rId12"/>
  </p:notesMasterIdLst>
  <p:handoutMasterIdLst>
    <p:handoutMasterId r:id="rId13"/>
  </p:handoutMasterIdLst>
  <p:sldIdLst>
    <p:sldId id="669" r:id="rId4"/>
    <p:sldId id="670" r:id="rId5"/>
    <p:sldId id="673" r:id="rId6"/>
    <p:sldId id="674" r:id="rId7"/>
    <p:sldId id="675" r:id="rId8"/>
    <p:sldId id="672" r:id="rId9"/>
    <p:sldId id="667" r:id="rId10"/>
    <p:sldId id="671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5pPr>
    <a:lvl6pPr marL="22860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6pPr>
    <a:lvl7pPr marL="27432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7pPr>
    <a:lvl8pPr marL="32004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8pPr>
    <a:lvl9pPr marL="3657600" algn="l" defTabSz="914400" rtl="0" eaLnBrk="1" latinLnBrk="0" hangingPunct="1">
      <a:defRPr sz="2000" b="1" kern="1200">
        <a:solidFill>
          <a:schemeClr val="tx2"/>
        </a:solidFill>
        <a:latin typeface="Times New Roman" pitchFamily="18" charset="0"/>
        <a:ea typeface="ＭＳ Ｐゴシック" pitchFamily="50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003399"/>
    <a:srgbClr val="000066"/>
    <a:srgbClr val="FF5050"/>
    <a:srgbClr val="FF0000"/>
    <a:srgbClr val="FF6600"/>
    <a:srgbClr val="FF3300"/>
    <a:srgbClr val="00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128" autoAdjust="0"/>
    <p:restoredTop sz="94660"/>
  </p:normalViewPr>
  <p:slideViewPr>
    <p:cSldViewPr>
      <p:cViewPr varScale="1">
        <p:scale>
          <a:sx n="74" d="100"/>
          <a:sy n="74" d="100"/>
        </p:scale>
        <p:origin x="-85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0" d="100"/>
          <a:sy n="70" d="100"/>
        </p:scale>
        <p:origin x="-2124" y="-96"/>
      </p:cViewPr>
      <p:guideLst>
        <p:guide orient="horz" pos="2927"/>
        <p:guide pos="2208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viewProps" Target="view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BA803AEE-8D0C-4B26-B265-3122F68E6B27}" type="datetime1">
              <a:rPr lang="en-US"/>
              <a:pPr/>
              <a:t>1/18/2011</a:t>
            </a:fld>
            <a:endParaRPr lang="en-US" altLang="ja-JP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0FD66E4F-9D68-45D3-9ADE-EF218E020D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endParaRPr lang="en-US" altLang="ja-JP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5100" y="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1766B611-9AD5-4CEB-A356-7548492B3627}" type="datetime1">
              <a:rPr lang="en-US"/>
              <a:pPr/>
              <a:t>1/18/2011</a:t>
            </a:fld>
            <a:endParaRPr lang="en-US" altLang="ja-JP"/>
          </a:p>
        </p:txBody>
      </p:sp>
      <p:sp>
        <p:nvSpPr>
          <p:cNvPr id="614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81100" y="698500"/>
            <a:ext cx="4646613" cy="34845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5038" y="4414838"/>
            <a:ext cx="5140325" cy="4183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マスターテキストの書式設定</a:t>
            </a:r>
          </a:p>
          <a:p>
            <a:pPr lvl="1"/>
            <a:r>
              <a:rPr lang="ja-JP" altLang="en-US" smtClean="0"/>
              <a:t>第 2 レベル</a:t>
            </a:r>
          </a:p>
          <a:p>
            <a:pPr lvl="2"/>
            <a:r>
              <a:rPr lang="ja-JP" altLang="en-US" smtClean="0"/>
              <a:t>第 3 レベル</a:t>
            </a:r>
          </a:p>
          <a:p>
            <a:pPr lvl="3"/>
            <a:r>
              <a:rPr lang="ja-JP" altLang="en-US" smtClean="0"/>
              <a:t>第 4 レベル</a:t>
            </a:r>
          </a:p>
          <a:p>
            <a:pPr lvl="4"/>
            <a:r>
              <a:rPr lang="ja-JP" altLang="en-US" smtClean="0"/>
              <a:t>第 5 レベル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Huang/BNL</a:t>
            </a:r>
            <a:endParaRPr lang="en-US" altLang="ja-JP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5100" y="8832850"/>
            <a:ext cx="30353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65" tIns="46283" rIns="92565" bIns="46283" numCol="1" anchor="b" anchorCtr="0" compatLnSpc="1">
            <a:prstTxWarp prst="textNoShape">
              <a:avLst/>
            </a:prstTxWarp>
          </a:bodyPr>
          <a:lstStyle>
            <a:lvl1pPr algn="r" defTabSz="925513">
              <a:defRPr kumimoji="1" sz="1000" b="0">
                <a:solidFill>
                  <a:schemeClr val="tx1"/>
                </a:solidFill>
              </a:defRPr>
            </a:lvl1pPr>
          </a:lstStyle>
          <a:p>
            <a:fld id="{E9A022B0-353B-4D1D-BB02-3C8B0E77516A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06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25525" y="307975"/>
            <a:ext cx="4959350" cy="3719513"/>
          </a:xfrm>
          <a:solidFill>
            <a:srgbClr val="FFFFFF"/>
          </a:solidFill>
          <a:ln/>
        </p:spPr>
      </p:sp>
      <p:sp>
        <p:nvSpPr>
          <p:cNvPr id="1010691" name="Rectangle 3"/>
          <p:cNvSpPr txBox="1">
            <a:spLocks noGrp="1" noChangeArrowheads="1"/>
          </p:cNvSpPr>
          <p:nvPr>
            <p:ph type="body" idx="1"/>
          </p:nvPr>
        </p:nvSpPr>
        <p:spPr>
          <a:xfrm>
            <a:off x="514350" y="4387850"/>
            <a:ext cx="5986463" cy="4129088"/>
          </a:xfrm>
          <a:ln/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endParaRPr lang="ja-JP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2286000"/>
            <a:ext cx="6400800" cy="358140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Times New Roman" pitchFamily="18" charset="0"/>
              </a:defRPr>
            </a:lvl1pPr>
          </a:lstStyle>
          <a:p>
            <a:endParaRPr lang="ja-JP" alt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304800" y="609600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4572000" y="609600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  <a:latin typeface="Arial" charset="0"/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2514600" y="609600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C1A3563-130F-4228-B6DD-279FC8A8CB2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738B97-43B3-44D7-BB00-F3A7E33DF15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91250" y="533400"/>
            <a:ext cx="1962150" cy="5562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533400"/>
            <a:ext cx="5734050" cy="5562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9B877-1C78-4DDB-B34E-F57B08F15E17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7772400" cy="533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343400" y="12954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343400" y="3771900"/>
            <a:ext cx="3810000" cy="23241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31800" y="6324600"/>
            <a:ext cx="1397000" cy="361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886200" y="64008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2057400" y="6400800"/>
            <a:ext cx="1524000" cy="228600"/>
          </a:xfrm>
        </p:spPr>
        <p:txBody>
          <a:bodyPr/>
          <a:lstStyle>
            <a:lvl1pPr>
              <a:defRPr/>
            </a:lvl1pPr>
          </a:lstStyle>
          <a:p>
            <a:fld id="{CD2FDF84-7DD0-4DF9-9B33-54FA8B705C39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0E95AF-DAFB-4BEB-9FC6-F7FDE53111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947D3A-8259-422C-874B-39ECE5469B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CF0505-E8B3-40DF-A4BD-ADB9E2BFBDE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B68360-91DC-4C7E-AC69-1A57A07855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D1A81-2865-4AD1-BEE4-C693A7AED0B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1C4389-7773-450A-B00F-C295070208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BEF693-1847-4D66-8339-D86D8BAE6D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074D7A-F75A-4F55-A74D-FFE29E800E03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09240B-AEE6-4300-B87D-8ED4C06918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B034C4-3709-415A-B63E-8DE03812CC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1EB5F6-02A7-4215-8964-67651FC2C5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4EAB26-A2D3-4DB4-96F8-A8A614662B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8DFC0D-F4DC-46B9-BB6A-227BB167D1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662903-A5DB-4599-ACE7-FF83163C0C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9E824-704B-4425-AB7D-AC56534780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4C11F-5AC6-4F0A-948B-1031FF1E79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7B637B-0C13-4B9E-8871-E272EA708C3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D5F436-C8AC-480C-B896-B786D4B4BE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0DBF18-83BD-4AEE-9D9D-3AFB65E82D9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15A402-F1CE-4568-A3CC-CAC292C0760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5D8F44-C02F-4B40-9A5D-49B1805FA48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98F5C-E082-40B5-BB0A-19D0DF937B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AD79D1-20DA-4943-B532-C12739AC9C4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BC0C8-BA1F-4F12-96C4-8992F76A7A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434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2AB0E9-50C0-471B-89C7-8902C67EDFD5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D361A2-7D83-48C0-89C9-6A441600BA3F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E38480-FAC0-48F6-BB2F-FB299348D00B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1191EF-AA4F-4F23-88B7-C2F771267CF6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CF330-298B-48AC-8CDF-12C8D19B7250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556DC7-91FF-4AC8-84DA-98CE0545CAE4}" type="slidenum">
              <a:rPr lang="ja-JP" altLang="en-US"/>
              <a:pPr/>
              <a:t>‹#›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533400"/>
            <a:ext cx="7772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295400"/>
            <a:ext cx="777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ja-JP" altLang="en-US" smtClean="0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324600"/>
            <a:ext cx="1397000" cy="36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r>
              <a:rPr lang="en-US"/>
              <a:t>09/02/02</a:t>
            </a:r>
            <a:endParaRPr lang="en-US" altLang="ja-JP"/>
          </a:p>
          <a:p>
            <a:endParaRPr lang="en-US" altLang="ja-JP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886200" y="64008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2057400" y="6400800"/>
            <a:ext cx="1524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 b="0">
                <a:solidFill>
                  <a:schemeClr val="bg2"/>
                </a:solidFill>
                <a:latin typeface="Arial" charset="0"/>
              </a:defRPr>
            </a:lvl1pPr>
          </a:lstStyle>
          <a:p>
            <a:fld id="{88CAA2DD-6C87-41FF-B78D-EBD576CF2EF7}" type="slidenum">
              <a:rPr lang="ja-JP" altLang="en-US"/>
              <a:pPr/>
              <a:t>‹#›</a:t>
            </a:fld>
            <a:endParaRPr lang="en-US" altLang="ja-JP"/>
          </a:p>
        </p:txBody>
      </p:sp>
      <p:pic>
        <p:nvPicPr>
          <p:cNvPr id="2058" name="Picture 10" descr="logo2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6629400" y="6200775"/>
            <a:ext cx="1676400" cy="657225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90" r:id="rId12"/>
  </p:sldLayoutIdLst>
  <p:hf hdr="0" dt="0"/>
  <p:txStyles>
    <p:titleStyle>
      <a:lvl1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2pPr>
      <a:lvl3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3pPr>
      <a:lvl4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4pPr>
      <a:lvl5pPr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5pPr>
      <a:lvl6pPr marL="4572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6pPr>
      <a:lvl7pPr marL="9144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Times New Roman" pitchFamily="18" charset="0"/>
          <a:ea typeface="ＭＳ Ｐゴシック" pitchFamily="50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rgbClr val="FF3300"/>
        </a:buClr>
        <a:buFont typeface="Monotype Sorts" pitchFamily="2" charset="2"/>
        <a:buChar char="l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rgbClr val="FF6600"/>
        </a:buClr>
        <a:buSzPct val="70000"/>
        <a:buFont typeface="Monotype Sorts" pitchFamily="2" charset="2"/>
        <a:buChar char="l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50000"/>
        <a:buFont typeface="Monotype Sorts" pitchFamily="2" charset="2"/>
        <a:buChar char="l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FF6600"/>
        </a:buClr>
        <a:buSzPct val="25000"/>
        <a:buFont typeface="CommercialPi BT" pitchFamily="18" charset="2"/>
        <a:buChar char=".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563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96563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96563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96563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96563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7E93B226-A1B8-4ECE-99F3-7AFCF8F6345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173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8417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84173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09/02/02</a:t>
            </a:r>
          </a:p>
        </p:txBody>
      </p:sp>
      <p:sp>
        <p:nvSpPr>
          <p:cNvPr id="84173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</a:defRPr>
            </a:lvl1pPr>
          </a:lstStyle>
          <a:p>
            <a:r>
              <a:rPr lang="en-US"/>
              <a:t>Haixin Huang</a:t>
            </a:r>
          </a:p>
        </p:txBody>
      </p:sp>
      <p:sp>
        <p:nvSpPr>
          <p:cNvPr id="84173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solidFill>
                  <a:schemeClr val="tx1"/>
                </a:solidFill>
              </a:defRPr>
            </a:lvl1pPr>
          </a:lstStyle>
          <a:p>
            <a:fld id="{81E2D08B-335C-4528-A6DC-F0ABB0136CE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676400"/>
            <a:ext cx="7721600" cy="1143000"/>
          </a:xfrm>
        </p:spPr>
        <p:txBody>
          <a:bodyPr/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RHIC Status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10000"/>
            <a:ext cx="4876800" cy="68580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003399"/>
                </a:solidFill>
              </a:rPr>
              <a:t>Haixin Huang</a:t>
            </a:r>
            <a:endParaRPr lang="en-US" dirty="0">
              <a:solidFill>
                <a:srgbClr val="003399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5486400"/>
            <a:ext cx="1709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3399"/>
                </a:solidFill>
              </a:rPr>
              <a:t>Time Meeting</a:t>
            </a:r>
          </a:p>
          <a:p>
            <a:r>
              <a:rPr lang="en-US" dirty="0" smtClean="0">
                <a:solidFill>
                  <a:srgbClr val="003399"/>
                </a:solidFill>
              </a:rPr>
              <a:t>01/18/2011</a:t>
            </a:r>
            <a:endParaRPr lang="en-US" dirty="0">
              <a:solidFill>
                <a:srgbClr val="003399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3810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12: Snow Storm, but RHIC held on well and commissioning continued.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13: It took us three shifts of hunting to find out a wrong cable was put in for the yellow injection kicker timing. 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14: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Circulated beam in Yellow with snake on.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Some polarimeter setup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was done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in blue.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15: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Beam captured in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Yellow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with 28MHz cavity and snake on. 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16: P/S work done. Started ramp development and beam reached store in 4</a:t>
            </a:r>
            <a:r>
              <a:rPr lang="en-US" sz="2200" baseline="30000" dirty="0" smtClean="0">
                <a:solidFill>
                  <a:srgbClr val="000066"/>
                </a:solidFill>
                <a:latin typeface="+mj-lt"/>
              </a:rPr>
              <a:t>th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 try. The work was slowed due to various problems: LINAC mod8, RF station trips in the AGS.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17: Done ring-to-ring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synchro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. Continue ramp setup, seen collisions at IP8.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111 bunch injection tested. Highest readings are 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at CNI </a:t>
            </a:r>
            <a:r>
              <a:rPr lang="en-US" sz="2200" dirty="0" err="1" smtClean="0">
                <a:solidFill>
                  <a:srgbClr val="000066"/>
                </a:solidFill>
                <a:latin typeface="+mj-lt"/>
              </a:rPr>
              <a:t>polarimeters</a:t>
            </a: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.</a:t>
            </a:r>
          </a:p>
          <a:p>
            <a:pPr>
              <a:buSzPct val="50000"/>
            </a:pPr>
            <a:r>
              <a:rPr lang="en-US" sz="2200" dirty="0" smtClean="0">
                <a:solidFill>
                  <a:srgbClr val="000066"/>
                </a:solidFill>
                <a:latin typeface="+mj-lt"/>
              </a:rPr>
              <a:t>Jan. 18: Start 9MHz cavity capture at injection.</a:t>
            </a:r>
            <a:endParaRPr lang="en-US" sz="2200" dirty="0" smtClean="0">
              <a:solidFill>
                <a:srgbClr val="000066"/>
              </a:solidFill>
              <a:latin typeface="+mj-lt"/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2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Progress in Last </a:t>
            </a:r>
            <a:r>
              <a:rPr lang="en-GB" sz="3400" b="1" dirty="0" smtClean="0">
                <a:solidFill>
                  <a:srgbClr val="FF0000"/>
                </a:solidFill>
              </a:rPr>
              <a:t>One Week</a:t>
            </a:r>
            <a:endParaRPr lang="en-GB" sz="3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Straight Tunes  on Ramp with Tune/Coupling Feedback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3</a:t>
            </a:fld>
            <a:endParaRPr lang="en-US" altLang="ja-JP"/>
          </a:p>
        </p:txBody>
      </p:sp>
      <p:pic>
        <p:nvPicPr>
          <p:cNvPr id="8" name="Content Placeholder 7" descr="Tue_Jan_18_2011_023213_1376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399" y="609600"/>
            <a:ext cx="8955745" cy="6248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Orbit  on Ramp Still Need Work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4</a:t>
            </a:fld>
            <a:endParaRPr lang="en-US" altLang="ja-JP"/>
          </a:p>
        </p:txBody>
      </p:sp>
      <p:pic>
        <p:nvPicPr>
          <p:cNvPr id="7" name="Content Placeholder 6" descr="Tue_Jan_18_2011_023215_13780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85799"/>
            <a:ext cx="8991600" cy="61280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sz="2800" b="1" dirty="0" smtClean="0">
                <a:solidFill>
                  <a:srgbClr val="FF0000"/>
                </a:solidFill>
              </a:rPr>
              <a:t>Collisions at IP8 Responsive to IR Steering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5</a:t>
            </a:fld>
            <a:endParaRPr lang="en-US" altLang="ja-JP"/>
          </a:p>
        </p:txBody>
      </p:sp>
      <p:pic>
        <p:nvPicPr>
          <p:cNvPr id="8" name="Content Placeholder 7" descr="Tue_Jan_18_10_49_30_2011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8600" y="761999"/>
            <a:ext cx="8534400" cy="587661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152400"/>
            <a:ext cx="8763000" cy="533400"/>
          </a:xfrm>
        </p:spPr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Yellow IPM Gives ~15pi </a:t>
            </a:r>
            <a:r>
              <a:rPr lang="en-US" b="1" dirty="0" err="1" smtClean="0">
                <a:solidFill>
                  <a:srgbClr val="FF0000"/>
                </a:solidFill>
              </a:rPr>
              <a:t>Emittance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 smtClean="0"/>
              <a:t>Haixin Huang</a:t>
            </a:r>
            <a:endParaRPr lang="en-US" altLang="ja-JP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074D7A-F75A-4F55-A74D-FFE29E800E03}" type="slidenum">
              <a:rPr lang="ja-JP" altLang="en-US" smtClean="0"/>
              <a:pPr/>
              <a:t>6</a:t>
            </a:fld>
            <a:endParaRPr lang="en-US" altLang="ja-JP"/>
          </a:p>
        </p:txBody>
      </p:sp>
      <p:pic>
        <p:nvPicPr>
          <p:cNvPr id="7" name="Content Placeholder 6" descr="Tue_Jan_18_2011_011707_25475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685800"/>
            <a:ext cx="8991600" cy="6148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7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</a:t>
            </a:r>
            <a:r>
              <a:rPr lang="en-GB" sz="3400" b="1" dirty="0" smtClean="0">
                <a:solidFill>
                  <a:srgbClr val="FF0000"/>
                </a:solidFill>
              </a:rPr>
              <a:t>Near Term Plan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Setup ramp with 9MHz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cavity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during day and evening shifts. </a:t>
            </a:r>
            <a:endParaRPr lang="en-US" sz="28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Continue ramp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development overnight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with 28MHz cavity if 9MHz cavity is not ready yet.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Yellow polarimeter setup.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setup (collimation, collision). Increase bunch number gradually.</a:t>
            </a:r>
            <a:endParaRPr lang="en-US" sz="28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ja-JP" altLang="en-US"/>
              <a:t>Haixin Huang</a:t>
            </a:r>
            <a:endParaRPr lang="en-US" altLang="ja-JP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05A403-4107-41BE-8CFA-A0FB91D51C1A}" type="slidenum">
              <a:rPr lang="ja-JP" altLang="en-US"/>
              <a:pPr/>
              <a:t>8</a:t>
            </a:fld>
            <a:endParaRPr lang="en-US" altLang="ja-JP"/>
          </a:p>
        </p:txBody>
      </p:sp>
      <p:sp>
        <p:nvSpPr>
          <p:cNvPr id="10096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0"/>
            <a:ext cx="8610600" cy="685800"/>
          </a:xfrm>
          <a:ln/>
        </p:spPr>
        <p:txBody>
          <a:bodyPr lIns="90000" tIns="46800" rIns="90000" bIns="46800" anchor="ctr"/>
          <a:lstStyle/>
          <a:p>
            <a:pPr defTabSz="457200">
              <a:buClr>
                <a:srgbClr val="FF0000"/>
              </a:buCl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</a:pPr>
            <a:r>
              <a:rPr lang="en-GB" sz="3400" b="1" dirty="0" smtClean="0">
                <a:solidFill>
                  <a:srgbClr val="FF0000"/>
                </a:solidFill>
              </a:rPr>
              <a:t> </a:t>
            </a:r>
            <a:r>
              <a:rPr lang="en-GB" sz="3400" b="1" dirty="0" smtClean="0">
                <a:solidFill>
                  <a:srgbClr val="FF0000"/>
                </a:solidFill>
              </a:rPr>
              <a:t>Original Schedule</a:t>
            </a:r>
            <a:endParaRPr lang="en-GB" sz="3600" b="1" dirty="0">
              <a:solidFill>
                <a:srgbClr val="FF0000"/>
              </a:solidFill>
            </a:endParaRPr>
          </a:p>
        </p:txBody>
      </p:sp>
      <p:sp>
        <p:nvSpPr>
          <p:cNvPr id="1009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  <a:solidFill>
            <a:schemeClr val="bg1"/>
          </a:solidFill>
          <a:ln/>
        </p:spPr>
        <p:txBody>
          <a:bodyPr lIns="90000" tIns="46800" rIns="90000" bIns="46800"/>
          <a:lstStyle/>
          <a:p>
            <a:pPr marL="339725" indent="-339725" defTabSz="457200">
              <a:lnSpc>
                <a:spcPct val="80000"/>
              </a:lnSpc>
              <a:buSzPct val="95000"/>
              <a:buNone/>
              <a:tabLst>
                <a:tab pos="454025" algn="l"/>
                <a:tab pos="911225" algn="l"/>
                <a:tab pos="1368425" algn="l"/>
                <a:tab pos="1825625" algn="l"/>
                <a:tab pos="2282825" algn="l"/>
                <a:tab pos="2740025" algn="l"/>
                <a:tab pos="3197225" algn="l"/>
                <a:tab pos="3654425" algn="l"/>
                <a:tab pos="4111625" algn="l"/>
                <a:tab pos="4568825" algn="l"/>
                <a:tab pos="5026025" algn="l"/>
                <a:tab pos="5483225" algn="l"/>
                <a:tab pos="5940425" algn="l"/>
                <a:tab pos="6397625" algn="l"/>
                <a:tab pos="6854825" algn="l"/>
                <a:tab pos="7312025" algn="l"/>
                <a:tab pos="7769225" algn="l"/>
                <a:tab pos="8226425" algn="l"/>
                <a:tab pos="8683625" algn="l"/>
                <a:tab pos="9140825" algn="l"/>
              </a:tabLst>
            </a:pPr>
            <a:endParaRPr lang="en-US" sz="2800" dirty="0">
              <a:solidFill>
                <a:srgbClr val="003399"/>
              </a:solidFill>
              <a:latin typeface="Times New Roman" pitchFamily="18" charset="0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Cool-Down Mode : one week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01/03-01/09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Injection setup (6 days: first 4 days are blue only)  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01/10-01/15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(6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01/16-01/21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Commissioning 9MHz at injection and on the ramp (5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01/19-01/23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  <a:endParaRPr lang="en-US" sz="2800" dirty="0" smtClean="0">
              <a:solidFill>
                <a:srgbClr val="000066"/>
              </a:solidFill>
              <a:latin typeface="+mj-lt"/>
            </a:endParaRP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Store development (6 days) 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01/22-01/27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</a:t>
            </a:r>
          </a:p>
          <a:p>
            <a:pPr>
              <a:buSzPct val="50000"/>
            </a:pP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Ramp development with intense beam (7 days)  (</a:t>
            </a:r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01/28-02/03</a:t>
            </a:r>
            <a:r>
              <a:rPr lang="en-US" sz="2800" dirty="0" smtClean="0">
                <a:solidFill>
                  <a:srgbClr val="000066"/>
                </a:solidFill>
                <a:latin typeface="+mj-lt"/>
              </a:rPr>
              <a:t>).</a:t>
            </a:r>
          </a:p>
          <a:p>
            <a:pPr>
              <a:buSzPct val="50000"/>
            </a:pPr>
            <a:r>
              <a:rPr lang="en-US" sz="2800" dirty="0" smtClean="0">
                <a:solidFill>
                  <a:schemeClr val="accent4"/>
                </a:solidFill>
                <a:latin typeface="+mj-lt"/>
              </a:rPr>
              <a:t>What left on the job list of first two periods: yellow polarimeter setup and capture beam with 9MHz cavity.</a:t>
            </a:r>
          </a:p>
          <a:p>
            <a:pPr>
              <a:buSzPct val="50000"/>
              <a:buNone/>
            </a:pPr>
            <a:endParaRPr lang="en-US" sz="2000" dirty="0" smtClean="0">
              <a:solidFill>
                <a:srgbClr val="000066"/>
              </a:solidFill>
              <a:latin typeface="+mj-lt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">
  <a:themeElements>
    <a:clrScheme name="Contemporary Portrai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">
      <a:majorFont>
        <a:latin typeface="Times New Roman"/>
        <a:ea typeface="ＭＳ Ｐゴシック"/>
        <a:cs typeface=""/>
      </a:majorFont>
      <a:minorFont>
        <a:latin typeface="Tahoma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ontemporary Portrai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1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ea typeface="ＭＳ Ｐゴシック" pitchFamily="50" charset="-128"/>
          </a:defRPr>
        </a:defPPr>
      </a:lstStyle>
    </a:lnDef>
  </a:objectDefaults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292806578</TotalTime>
  <Words>354</Words>
  <Application>Microsoft Office PowerPoint</Application>
  <PresentationFormat>On-screen Show (4:3)</PresentationFormat>
  <Paragraphs>46</Paragraphs>
  <Slides>8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Contemporary Portrait</vt:lpstr>
      <vt:lpstr>1_Custom Design</vt:lpstr>
      <vt:lpstr>Custom Design</vt:lpstr>
      <vt:lpstr>RHIC Status </vt:lpstr>
      <vt:lpstr>Progress in Last One Week</vt:lpstr>
      <vt:lpstr>Straight Tunes  on Ramp with Tune/Coupling Feedback</vt:lpstr>
      <vt:lpstr>Orbit  on Ramp Still Need Work</vt:lpstr>
      <vt:lpstr>Collisions at IP8 Responsive to IR Steering</vt:lpstr>
      <vt:lpstr>Yellow IPM Gives ~15pi Emittance</vt:lpstr>
      <vt:lpstr> Near Term Plan</vt:lpstr>
      <vt:lpstr> Original Schedule</vt:lpstr>
    </vt:vector>
  </TitlesOfParts>
  <Company>bnl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AGS Intensity Scan</dc:title>
  <dc:creator>Haixin Huang</dc:creator>
  <cp:lastModifiedBy>Huang, Haixin</cp:lastModifiedBy>
  <cp:revision>535</cp:revision>
  <cp:lastPrinted>2000-11-14T18:14:29Z</cp:lastPrinted>
  <dcterms:modified xsi:type="dcterms:W3CDTF">2011-01-18T17:40:19Z</dcterms:modified>
</cp:coreProperties>
</file>